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Lst>
  <p:sldSz cx="9144000" cy="6858000" type="screen4x3"/>
  <p:notesSz cx="9144000" cy="6858000"/>
  <p:embeddedFontLst>
    <p:embeddedFont>
      <p:font typeface="Calibri" pitchFamily="34" charset="0"/>
      <p:regular r:id="rId94"/>
      <p:bold r:id="rId95"/>
      <p:italic r:id="rId96"/>
      <p:boldItalic r:id="rId97"/>
    </p:embeddedFont>
    <p:embeddedFont>
      <p:font typeface="UVWQUJ+Wingdings3"/>
      <p:regular r:id="rId98"/>
    </p:embeddedFont>
    <p:embeddedFont>
      <p:font typeface="ILCCTM+SimHei"/>
      <p:regular r:id="rId99"/>
    </p:embeddedFont>
    <p:embeddedFont>
      <p:font typeface="EGCTCM+ArialMT"/>
      <p:regular r:id="rId100"/>
    </p:embeddedFont>
    <p:embeddedFont>
      <p:font typeface="仿宋" pitchFamily="49" charset="-122"/>
      <p:regular r:id="rId101"/>
    </p:embeddedFont>
    <p:embeddedFont>
      <p:font typeface="华文楷体" charset="-122"/>
      <p:regular r:id="rId102"/>
    </p:embeddedFont>
    <p:embeddedFont>
      <p:font typeface="Candara" pitchFamily="34" charset="0"/>
      <p:bold r:id="rId103"/>
      <p:italic r:id="rId104"/>
      <p:boldItalic r:id="rId105"/>
    </p:embeddedFont>
    <p:embeddedFont>
      <p:font typeface="DDTNEO+LucidaSansUnicode"/>
      <p:regular r:id="rId106"/>
    </p:embeddedFont>
    <p:embeddedFont>
      <p:font typeface="HJTUWI+SegoePrint"/>
      <p:regular r:id="rId107"/>
    </p:embeddedFont>
    <p:embeddedFont>
      <p:font typeface="DURLPN+TimesNewRomanPSMT"/>
      <p:regular r:id="rId108"/>
    </p:embeddedFont>
    <p:embeddedFont>
      <p:font typeface="IPQOHI+Arial-BoldMT"/>
      <p:regular r:id="rId109"/>
    </p:embeddedFont>
    <p:embeddedFont>
      <p:font typeface="新宋体" pitchFamily="49" charset="-122"/>
      <p:regular r:id="rId110"/>
    </p:embeddedFont>
    <p:embeddedFont>
      <p:font typeface="华文新魏" charset="-122"/>
      <p:regular r:id="rId111"/>
    </p:embeddedFont>
    <p:embeddedFont>
      <p:font typeface="CVWIHH+LucidaCalligraphy-Italic"/>
      <p:regular r:id="rId11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114" y="-210"/>
      </p:cViewPr>
      <p:guideLst>
        <p:guide orient="horz" pos="3168"/>
        <p:guide pos="2448"/>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19.fntdata"/><Relationship Id="rId16" Type="http://schemas.openxmlformats.org/officeDocument/2006/relationships/slide" Target="slides/slide15.xml"/><Relationship Id="rId107" Type="http://schemas.openxmlformats.org/officeDocument/2006/relationships/font" Target="fonts/font1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font" Target="fonts/font9.fntdata"/><Relationship Id="rId110" Type="http://schemas.openxmlformats.org/officeDocument/2006/relationships/font" Target="fonts/font17.fntdata"/><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7.fntdata"/><Relationship Id="rId105" Type="http://schemas.openxmlformats.org/officeDocument/2006/relationships/font" Target="fonts/font12.fntdata"/><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10.fntdata"/><Relationship Id="rId108" Type="http://schemas.openxmlformats.org/officeDocument/2006/relationships/font" Target="fonts/font15.fntdata"/><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font" Target="fonts/font3.fntdata"/><Relationship Id="rId11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13.fntdata"/><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1.fntdata"/><Relationship Id="rId99" Type="http://schemas.openxmlformats.org/officeDocument/2006/relationships/font" Target="fonts/font6.fntdata"/><Relationship Id="rId10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6.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4.fntdata"/><Relationship Id="rId104"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pPr/>
              <a:t>5/26/2020</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5/26/2020</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559752" y="901293"/>
            <a:ext cx="8247444" cy="799835"/>
          </a:xfrm>
          <a:prstGeom prst="rect">
            <a:avLst/>
          </a:prstGeom>
        </p:spPr>
        <p:txBody>
          <a:bodyPr vert="horz" wrap="square" lIns="0" tIns="0" rIns="0" bIns="0" rtlCol="0">
            <a:spAutoFit/>
          </a:bodyPr>
          <a:lstStyle/>
          <a:p>
            <a:pPr marL="0" marR="0">
              <a:lnSpc>
                <a:spcPts val="1595"/>
              </a:lnSpc>
              <a:spcBef>
                <a:spcPts val="0"/>
              </a:spcBef>
              <a:spcAft>
                <a:spcPts val="0"/>
              </a:spcAft>
            </a:pPr>
            <a:r>
              <a:rPr sz="1100" dirty="0">
                <a:solidFill>
                  <a:srgbClr val="2DA2BF"/>
                </a:solidFill>
                <a:latin typeface="EGCTCM+ArialMT" panose="02000500000000000000"/>
                <a:cs typeface="EGCTCM+ArialMT" panose="02000500000000000000"/>
              </a:rPr>
              <a:t>•</a:t>
            </a:r>
            <a:r>
              <a:rPr sz="1600" dirty="0">
                <a:solidFill>
                  <a:srgbClr val="000000"/>
                </a:solidFill>
                <a:latin typeface="ILCCTM+SimHei" panose="02000500000000000000"/>
                <a:cs typeface="ILCCTM+SimHei" panose="02000500000000000000"/>
              </a:rPr>
              <a:t>[11]</a:t>
            </a:r>
            <a:r>
              <a:rPr sz="1600" spc="-345" dirty="0">
                <a:solidFill>
                  <a:srgbClr val="000000"/>
                </a:solidFill>
                <a:latin typeface="ILCCTM+SimHei" panose="02000500000000000000"/>
                <a:cs typeface="ILCCTM+SimHei" panose="02000500000000000000"/>
              </a:rPr>
              <a:t> </a:t>
            </a:r>
            <a:r>
              <a:rPr sz="1600" spc="10" dirty="0">
                <a:solidFill>
                  <a:srgbClr val="000000"/>
                </a:solidFill>
                <a:latin typeface="ILCCTM+SimHei" panose="02000500000000000000"/>
                <a:cs typeface="ILCCTM+SimHei" panose="02000500000000000000"/>
              </a:rPr>
              <a:t>污染源自动监控设施运行管理办法&lt;2008.4.8&gt; （环发〔2008〕6号）</a:t>
            </a:r>
          </a:p>
          <a:p>
            <a:pPr marL="0" marR="0">
              <a:lnSpc>
                <a:spcPts val="1595"/>
              </a:lnSpc>
              <a:spcBef>
                <a:spcPts val="725"/>
              </a:spcBef>
              <a:spcAft>
                <a:spcPts val="0"/>
              </a:spcAft>
            </a:pPr>
            <a:r>
              <a:rPr sz="1100" dirty="0">
                <a:solidFill>
                  <a:srgbClr val="2DA2BF"/>
                </a:solidFill>
                <a:latin typeface="EGCTCM+ArialMT" panose="02000500000000000000"/>
                <a:cs typeface="EGCTCM+ArialMT" panose="02000500000000000000"/>
              </a:rPr>
              <a:t>•</a:t>
            </a:r>
            <a:r>
              <a:rPr sz="1600" dirty="0">
                <a:solidFill>
                  <a:srgbClr val="000000"/>
                </a:solidFill>
                <a:latin typeface="ILCCTM+SimHei" panose="02000500000000000000"/>
                <a:cs typeface="ILCCTM+SimHei" panose="02000500000000000000"/>
              </a:rPr>
              <a:t>[12]</a:t>
            </a:r>
            <a:r>
              <a:rPr sz="1600" spc="-345" dirty="0">
                <a:solidFill>
                  <a:srgbClr val="000000"/>
                </a:solidFill>
                <a:latin typeface="ILCCTM+SimHei" panose="02000500000000000000"/>
                <a:cs typeface="ILCCTM+SimHei" panose="02000500000000000000"/>
              </a:rPr>
              <a:t> </a:t>
            </a:r>
            <a:r>
              <a:rPr sz="1600" spc="10" dirty="0">
                <a:solidFill>
                  <a:srgbClr val="000000"/>
                </a:solidFill>
                <a:latin typeface="ILCCTM+SimHei" panose="02000500000000000000"/>
                <a:cs typeface="ILCCTM+SimHei" panose="02000500000000000000"/>
              </a:rPr>
              <a:t>重点排污单位名录管理规定（试行）&lt;2017.11.25&gt; （环发〔2017〕86号）</a:t>
            </a:r>
          </a:p>
        </p:txBody>
      </p:sp>
      <p:sp>
        <p:nvSpPr>
          <p:cNvPr id="4" name="object 4"/>
          <p:cNvSpPr txBox="1"/>
          <p:nvPr/>
        </p:nvSpPr>
        <p:spPr>
          <a:xfrm>
            <a:off x="559752" y="1490573"/>
            <a:ext cx="8595043" cy="748852"/>
          </a:xfrm>
          <a:prstGeom prst="rect">
            <a:avLst/>
          </a:prstGeom>
        </p:spPr>
        <p:txBody>
          <a:bodyPr vert="horz" wrap="square" lIns="0" tIns="0" rIns="0" bIns="0" rtlCol="0">
            <a:spAutoFit/>
          </a:bodyPr>
          <a:lstStyle/>
          <a:p>
            <a:pPr marL="0" marR="0">
              <a:lnSpc>
                <a:spcPts val="1595"/>
              </a:lnSpc>
              <a:spcBef>
                <a:spcPts val="0"/>
              </a:spcBef>
              <a:spcAft>
                <a:spcPts val="0"/>
              </a:spcAft>
            </a:pPr>
            <a:r>
              <a:rPr sz="1100" dirty="0">
                <a:solidFill>
                  <a:srgbClr val="2DA2BF"/>
                </a:solidFill>
                <a:latin typeface="EGCTCM+ArialMT" panose="02000500000000000000"/>
                <a:cs typeface="EGCTCM+ArialMT" panose="02000500000000000000"/>
              </a:rPr>
              <a:t>•</a:t>
            </a:r>
            <a:r>
              <a:rPr sz="1600" dirty="0">
                <a:solidFill>
                  <a:srgbClr val="000000"/>
                </a:solidFill>
                <a:latin typeface="ILCCTM+SimHei" panose="02000500000000000000"/>
                <a:cs typeface="ILCCTM+SimHei" panose="02000500000000000000"/>
              </a:rPr>
              <a:t>[13]</a:t>
            </a:r>
            <a:r>
              <a:rPr sz="1600" spc="-345" dirty="0">
                <a:solidFill>
                  <a:srgbClr val="000000"/>
                </a:solidFill>
                <a:latin typeface="ILCCTM+SimHei" panose="02000500000000000000"/>
                <a:cs typeface="ILCCTM+SimHei" panose="02000500000000000000"/>
              </a:rPr>
              <a:t> </a:t>
            </a:r>
            <a:r>
              <a:rPr sz="1600" spc="10" dirty="0">
                <a:solidFill>
                  <a:srgbClr val="000000"/>
                </a:solidFill>
                <a:latin typeface="ILCCTM+SimHei" panose="02000500000000000000"/>
                <a:cs typeface="ILCCTM+SimHei" panose="02000500000000000000"/>
              </a:rPr>
              <a:t>关于加强燃煤脱硫设施二氧化硫减排核查核算工作的通知&lt;2009.1.19&gt; （环办</a:t>
            </a:r>
          </a:p>
          <a:p>
            <a:pPr marL="0" marR="0">
              <a:lnSpc>
                <a:spcPts val="1595"/>
              </a:lnSpc>
              <a:spcBef>
                <a:spcPts val="315"/>
              </a:spcBef>
              <a:spcAft>
                <a:spcPts val="0"/>
              </a:spcAft>
            </a:pPr>
            <a:r>
              <a:rPr sz="1600" spc="10" dirty="0">
                <a:solidFill>
                  <a:srgbClr val="000000"/>
                </a:solidFill>
                <a:latin typeface="ILCCTM+SimHei" panose="02000500000000000000"/>
                <a:cs typeface="ILCCTM+SimHei" panose="02000500000000000000"/>
              </a:rPr>
              <a:t>〔2009〕8号）</a:t>
            </a:r>
          </a:p>
        </p:txBody>
      </p:sp>
      <p:sp>
        <p:nvSpPr>
          <p:cNvPr id="5" name="object 5"/>
          <p:cNvSpPr txBox="1"/>
          <p:nvPr/>
        </p:nvSpPr>
        <p:spPr>
          <a:xfrm>
            <a:off x="559752" y="2029053"/>
            <a:ext cx="9426067" cy="505497"/>
          </a:xfrm>
          <a:prstGeom prst="rect">
            <a:avLst/>
          </a:prstGeom>
        </p:spPr>
        <p:txBody>
          <a:bodyPr vert="horz" wrap="square" lIns="0" tIns="0" rIns="0" bIns="0" rtlCol="0">
            <a:spAutoFit/>
          </a:bodyPr>
          <a:lstStyle/>
          <a:p>
            <a:pPr marL="0" marR="0">
              <a:lnSpc>
                <a:spcPts val="1595"/>
              </a:lnSpc>
              <a:spcBef>
                <a:spcPts val="0"/>
              </a:spcBef>
              <a:spcAft>
                <a:spcPts val="0"/>
              </a:spcAft>
            </a:pPr>
            <a:r>
              <a:rPr sz="1100" dirty="0">
                <a:solidFill>
                  <a:srgbClr val="2DA2BF"/>
                </a:solidFill>
                <a:latin typeface="EGCTCM+ArialMT" panose="02000500000000000000"/>
                <a:cs typeface="EGCTCM+ArialMT" panose="02000500000000000000"/>
              </a:rPr>
              <a:t>•</a:t>
            </a:r>
            <a:r>
              <a:rPr sz="1600" dirty="0">
                <a:solidFill>
                  <a:srgbClr val="000000"/>
                </a:solidFill>
                <a:latin typeface="ILCCTM+SimHei" panose="02000500000000000000"/>
                <a:cs typeface="ILCCTM+SimHei" panose="02000500000000000000"/>
              </a:rPr>
              <a:t>[14]</a:t>
            </a:r>
            <a:r>
              <a:rPr sz="1600" spc="-345" dirty="0">
                <a:solidFill>
                  <a:srgbClr val="000000"/>
                </a:solidFill>
                <a:latin typeface="ILCCTM+SimHei" panose="02000500000000000000"/>
                <a:cs typeface="ILCCTM+SimHei" panose="02000500000000000000"/>
              </a:rPr>
              <a:t> </a:t>
            </a:r>
            <a:r>
              <a:rPr sz="1600" spc="10" dirty="0">
                <a:solidFill>
                  <a:srgbClr val="000000"/>
                </a:solidFill>
                <a:latin typeface="ILCCTM+SimHei" panose="02000500000000000000"/>
                <a:cs typeface="ILCCTM+SimHei" panose="02000500000000000000"/>
              </a:rPr>
              <a:t>污染源在线自动监控（监测）数据采集传输仪技术要求&lt;2009.7.2&gt;</a:t>
            </a:r>
            <a:r>
              <a:rPr sz="1600" spc="820" dirty="0">
                <a:solidFill>
                  <a:srgbClr val="000000"/>
                </a:solidFill>
                <a:latin typeface="ILCCTM+SimHei" panose="02000500000000000000"/>
                <a:cs typeface="ILCCTM+SimHei" panose="02000500000000000000"/>
              </a:rPr>
              <a:t> </a:t>
            </a:r>
            <a:r>
              <a:rPr sz="1600" spc="10" dirty="0">
                <a:solidFill>
                  <a:srgbClr val="000000"/>
                </a:solidFill>
                <a:latin typeface="ILCCTM+SimHei" panose="02000500000000000000"/>
                <a:cs typeface="ILCCTM+SimHei" panose="02000500000000000000"/>
              </a:rPr>
              <a:t>（HJ 477-2009）</a:t>
            </a:r>
          </a:p>
        </p:txBody>
      </p:sp>
      <p:sp>
        <p:nvSpPr>
          <p:cNvPr id="6" name="object 6"/>
          <p:cNvSpPr txBox="1"/>
          <p:nvPr/>
        </p:nvSpPr>
        <p:spPr>
          <a:xfrm>
            <a:off x="559752" y="2323693"/>
            <a:ext cx="9070068" cy="748963"/>
          </a:xfrm>
          <a:prstGeom prst="rect">
            <a:avLst/>
          </a:prstGeom>
        </p:spPr>
        <p:txBody>
          <a:bodyPr vert="horz" wrap="square" lIns="0" tIns="0" rIns="0" bIns="0" rtlCol="0">
            <a:spAutoFit/>
          </a:bodyPr>
          <a:lstStyle/>
          <a:p>
            <a:pPr marL="0" marR="0">
              <a:lnSpc>
                <a:spcPts val="1595"/>
              </a:lnSpc>
              <a:spcBef>
                <a:spcPts val="0"/>
              </a:spcBef>
              <a:spcAft>
                <a:spcPts val="0"/>
              </a:spcAft>
            </a:pPr>
            <a:r>
              <a:rPr sz="1100" dirty="0">
                <a:solidFill>
                  <a:srgbClr val="2DA2BF"/>
                </a:solidFill>
                <a:latin typeface="EGCTCM+ArialMT" panose="02000500000000000000"/>
                <a:cs typeface="EGCTCM+ArialMT" panose="02000500000000000000"/>
              </a:rPr>
              <a:t>•</a:t>
            </a:r>
            <a:r>
              <a:rPr sz="1600" dirty="0">
                <a:solidFill>
                  <a:srgbClr val="000000"/>
                </a:solidFill>
                <a:latin typeface="ILCCTM+SimHei" panose="02000500000000000000"/>
                <a:cs typeface="ILCCTM+SimHei" panose="02000500000000000000"/>
              </a:rPr>
              <a:t>[15]</a:t>
            </a:r>
            <a:r>
              <a:rPr sz="1600" spc="-345" dirty="0">
                <a:solidFill>
                  <a:srgbClr val="000000"/>
                </a:solidFill>
                <a:latin typeface="ILCCTM+SimHei" panose="02000500000000000000"/>
                <a:cs typeface="ILCCTM+SimHei" panose="02000500000000000000"/>
              </a:rPr>
              <a:t> </a:t>
            </a:r>
            <a:r>
              <a:rPr sz="1600" spc="10" dirty="0">
                <a:solidFill>
                  <a:srgbClr val="000000"/>
                </a:solidFill>
                <a:latin typeface="ILCCTM+SimHei" panose="02000500000000000000"/>
                <a:cs typeface="ILCCTM+SimHei" panose="02000500000000000000"/>
              </a:rPr>
              <a:t>《固定污染源自动监控（监测）系统现场端建设技术规范》&lt;2017.7.2&gt; （T/CAEPI</a:t>
            </a:r>
          </a:p>
          <a:p>
            <a:pPr marL="0" marR="0">
              <a:lnSpc>
                <a:spcPts val="1595"/>
              </a:lnSpc>
              <a:spcBef>
                <a:spcPts val="315"/>
              </a:spcBef>
              <a:spcAft>
                <a:spcPts val="0"/>
              </a:spcAft>
            </a:pPr>
            <a:r>
              <a:rPr sz="1600" spc="10" dirty="0">
                <a:solidFill>
                  <a:srgbClr val="000000"/>
                </a:solidFill>
                <a:latin typeface="ILCCTM+SimHei" panose="02000500000000000000"/>
                <a:cs typeface="ILCCTM+SimHei" panose="02000500000000000000"/>
              </a:rPr>
              <a:t>11-2017）</a:t>
            </a:r>
          </a:p>
        </p:txBody>
      </p:sp>
      <p:sp>
        <p:nvSpPr>
          <p:cNvPr id="7" name="object 7"/>
          <p:cNvSpPr txBox="1"/>
          <p:nvPr/>
        </p:nvSpPr>
        <p:spPr>
          <a:xfrm>
            <a:off x="559752" y="2860903"/>
            <a:ext cx="9001792" cy="505294"/>
          </a:xfrm>
          <a:prstGeom prst="rect">
            <a:avLst/>
          </a:prstGeom>
        </p:spPr>
        <p:txBody>
          <a:bodyPr vert="horz" wrap="square" lIns="0" tIns="0" rIns="0" bIns="0" rtlCol="0">
            <a:spAutoFit/>
          </a:bodyPr>
          <a:lstStyle/>
          <a:p>
            <a:pPr marL="0" marR="0">
              <a:lnSpc>
                <a:spcPts val="1595"/>
              </a:lnSpc>
              <a:spcBef>
                <a:spcPts val="0"/>
              </a:spcBef>
              <a:spcAft>
                <a:spcPts val="0"/>
              </a:spcAft>
            </a:pPr>
            <a:r>
              <a:rPr sz="1100" dirty="0">
                <a:solidFill>
                  <a:srgbClr val="2DA2BF"/>
                </a:solidFill>
                <a:latin typeface="EGCTCM+ArialMT" panose="02000500000000000000"/>
                <a:cs typeface="EGCTCM+ArialMT" panose="02000500000000000000"/>
              </a:rPr>
              <a:t>•</a:t>
            </a:r>
            <a:r>
              <a:rPr sz="1600" spc="10" dirty="0">
                <a:solidFill>
                  <a:srgbClr val="000000"/>
                </a:solidFill>
                <a:latin typeface="ILCCTM+SimHei" panose="02000500000000000000"/>
                <a:cs typeface="ILCCTM+SimHei" panose="02000500000000000000"/>
              </a:rPr>
              <a:t>[16] 《污染源自动监控设施现场监督检查办法》&lt;2012.4.1&gt; （环境保护部令第19号）</a:t>
            </a:r>
          </a:p>
        </p:txBody>
      </p:sp>
      <p:sp>
        <p:nvSpPr>
          <p:cNvPr id="8" name="object 8"/>
          <p:cNvSpPr txBox="1"/>
          <p:nvPr/>
        </p:nvSpPr>
        <p:spPr>
          <a:xfrm>
            <a:off x="559752" y="3156813"/>
            <a:ext cx="9065323" cy="748899"/>
          </a:xfrm>
          <a:prstGeom prst="rect">
            <a:avLst/>
          </a:prstGeom>
        </p:spPr>
        <p:txBody>
          <a:bodyPr vert="horz" wrap="square" lIns="0" tIns="0" rIns="0" bIns="0" rtlCol="0">
            <a:spAutoFit/>
          </a:bodyPr>
          <a:lstStyle/>
          <a:p>
            <a:pPr marL="0" marR="0">
              <a:lnSpc>
                <a:spcPts val="1595"/>
              </a:lnSpc>
              <a:spcBef>
                <a:spcPts val="0"/>
              </a:spcBef>
              <a:spcAft>
                <a:spcPts val="0"/>
              </a:spcAft>
            </a:pPr>
            <a:r>
              <a:rPr sz="1100" dirty="0">
                <a:solidFill>
                  <a:srgbClr val="2DA2BF"/>
                </a:solidFill>
                <a:latin typeface="EGCTCM+ArialMT" panose="02000500000000000000"/>
                <a:cs typeface="EGCTCM+ArialMT" panose="02000500000000000000"/>
              </a:rPr>
              <a:t>•</a:t>
            </a:r>
            <a:r>
              <a:rPr sz="1600" dirty="0">
                <a:solidFill>
                  <a:srgbClr val="000000"/>
                </a:solidFill>
                <a:latin typeface="ILCCTM+SimHei" panose="02000500000000000000"/>
                <a:cs typeface="ILCCTM+SimHei" panose="02000500000000000000"/>
              </a:rPr>
              <a:t>[17]</a:t>
            </a:r>
            <a:r>
              <a:rPr sz="1600" spc="-345" dirty="0">
                <a:solidFill>
                  <a:srgbClr val="000000"/>
                </a:solidFill>
                <a:latin typeface="ILCCTM+SimHei" panose="02000500000000000000"/>
                <a:cs typeface="ILCCTM+SimHei" panose="02000500000000000000"/>
              </a:rPr>
              <a:t> </a:t>
            </a:r>
            <a:r>
              <a:rPr sz="1600" spc="10" dirty="0">
                <a:solidFill>
                  <a:srgbClr val="000000"/>
                </a:solidFill>
                <a:latin typeface="ILCCTM+SimHei" panose="02000500000000000000"/>
                <a:cs typeface="ILCCTM+SimHei" panose="02000500000000000000"/>
              </a:rPr>
              <a:t>关于印发《污染源自动监控设施现场监督检查技术指南》的通知&lt;2012.4.11&gt; （环</a:t>
            </a:r>
          </a:p>
          <a:p>
            <a:pPr marL="0" marR="0">
              <a:lnSpc>
                <a:spcPts val="1595"/>
              </a:lnSpc>
              <a:spcBef>
                <a:spcPts val="315"/>
              </a:spcBef>
              <a:spcAft>
                <a:spcPts val="0"/>
              </a:spcAft>
            </a:pPr>
            <a:r>
              <a:rPr sz="1600" spc="10" dirty="0">
                <a:solidFill>
                  <a:srgbClr val="000000"/>
                </a:solidFill>
                <a:latin typeface="ILCCTM+SimHei" panose="02000500000000000000"/>
                <a:cs typeface="ILCCTM+SimHei" panose="02000500000000000000"/>
              </a:rPr>
              <a:t>办〔2012〕57号）</a:t>
            </a:r>
          </a:p>
        </p:txBody>
      </p:sp>
      <p:sp>
        <p:nvSpPr>
          <p:cNvPr id="9" name="object 9"/>
          <p:cNvSpPr txBox="1"/>
          <p:nvPr/>
        </p:nvSpPr>
        <p:spPr>
          <a:xfrm>
            <a:off x="559752" y="3694023"/>
            <a:ext cx="6644910" cy="504563"/>
          </a:xfrm>
          <a:prstGeom prst="rect">
            <a:avLst/>
          </a:prstGeom>
        </p:spPr>
        <p:txBody>
          <a:bodyPr vert="horz" wrap="square" lIns="0" tIns="0" rIns="0" bIns="0" rtlCol="0">
            <a:spAutoFit/>
          </a:bodyPr>
          <a:lstStyle/>
          <a:p>
            <a:pPr marL="0" marR="0">
              <a:lnSpc>
                <a:spcPts val="1595"/>
              </a:lnSpc>
              <a:spcBef>
                <a:spcPts val="0"/>
              </a:spcBef>
              <a:spcAft>
                <a:spcPts val="0"/>
              </a:spcAft>
            </a:pPr>
            <a:r>
              <a:rPr sz="1100" dirty="0">
                <a:solidFill>
                  <a:srgbClr val="2DA2BF"/>
                </a:solidFill>
                <a:latin typeface="EGCTCM+ArialMT" panose="02000500000000000000"/>
                <a:cs typeface="EGCTCM+ArialMT" panose="02000500000000000000"/>
              </a:rPr>
              <a:t>•</a:t>
            </a:r>
            <a:r>
              <a:rPr sz="1600" spc="10" dirty="0">
                <a:solidFill>
                  <a:srgbClr val="000000"/>
                </a:solidFill>
                <a:latin typeface="ILCCTM+SimHei" panose="02000500000000000000"/>
                <a:cs typeface="ILCCTM+SimHei" panose="02000500000000000000"/>
              </a:rPr>
              <a:t>[18]《污染源自动监测设备比对监测技术规定（试行）》2010.8</a:t>
            </a:r>
          </a:p>
        </p:txBody>
      </p:sp>
      <p:sp>
        <p:nvSpPr>
          <p:cNvPr id="10" name="object 10"/>
          <p:cNvSpPr txBox="1"/>
          <p:nvPr/>
        </p:nvSpPr>
        <p:spPr>
          <a:xfrm>
            <a:off x="559752" y="3989933"/>
            <a:ext cx="8722106" cy="505460"/>
          </a:xfrm>
          <a:prstGeom prst="rect">
            <a:avLst/>
          </a:prstGeom>
        </p:spPr>
        <p:txBody>
          <a:bodyPr vert="horz" wrap="square" lIns="0" tIns="0" rIns="0" bIns="0" rtlCol="0">
            <a:spAutoFit/>
          </a:bodyPr>
          <a:lstStyle/>
          <a:p>
            <a:pPr marL="0" marR="0">
              <a:lnSpc>
                <a:spcPts val="1595"/>
              </a:lnSpc>
              <a:spcBef>
                <a:spcPts val="0"/>
              </a:spcBef>
              <a:spcAft>
                <a:spcPts val="0"/>
              </a:spcAft>
            </a:pPr>
            <a:r>
              <a:rPr sz="1100" dirty="0">
                <a:solidFill>
                  <a:srgbClr val="2DA2BF"/>
                </a:solidFill>
                <a:latin typeface="EGCTCM+ArialMT" panose="02000500000000000000"/>
                <a:cs typeface="EGCTCM+ArialMT" panose="02000500000000000000"/>
              </a:rPr>
              <a:t>•</a:t>
            </a:r>
            <a:r>
              <a:rPr sz="1600" dirty="0">
                <a:solidFill>
                  <a:srgbClr val="000000"/>
                </a:solidFill>
                <a:latin typeface="ILCCTM+SimHei" panose="02000500000000000000"/>
                <a:cs typeface="ILCCTM+SimHei" panose="02000500000000000000"/>
              </a:rPr>
              <a:t>[19]</a:t>
            </a:r>
            <a:r>
              <a:rPr sz="1600" spc="-345" dirty="0">
                <a:solidFill>
                  <a:srgbClr val="000000"/>
                </a:solidFill>
                <a:latin typeface="ILCCTM+SimHei" panose="02000500000000000000"/>
                <a:cs typeface="ILCCTM+SimHei" panose="02000500000000000000"/>
              </a:rPr>
              <a:t> </a:t>
            </a:r>
            <a:r>
              <a:rPr sz="1600" spc="10" dirty="0">
                <a:solidFill>
                  <a:srgbClr val="000000"/>
                </a:solidFill>
                <a:latin typeface="ILCCTM+SimHei" panose="02000500000000000000"/>
                <a:cs typeface="ILCCTM+SimHei" panose="02000500000000000000"/>
              </a:rPr>
              <a:t>《环境保护设施运营单位运营服务能力要求》&lt;2016.7.1&gt; （T/CAEPI 2-2016）</a:t>
            </a:r>
          </a:p>
        </p:txBody>
      </p:sp>
      <p:sp>
        <p:nvSpPr>
          <p:cNvPr id="11" name="object 11"/>
          <p:cNvSpPr txBox="1"/>
          <p:nvPr/>
        </p:nvSpPr>
        <p:spPr>
          <a:xfrm>
            <a:off x="559752" y="4284573"/>
            <a:ext cx="8829084" cy="748876"/>
          </a:xfrm>
          <a:prstGeom prst="rect">
            <a:avLst/>
          </a:prstGeom>
        </p:spPr>
        <p:txBody>
          <a:bodyPr vert="horz" wrap="square" lIns="0" tIns="0" rIns="0" bIns="0" rtlCol="0">
            <a:spAutoFit/>
          </a:bodyPr>
          <a:lstStyle/>
          <a:p>
            <a:pPr marL="0" marR="0">
              <a:lnSpc>
                <a:spcPts val="1595"/>
              </a:lnSpc>
              <a:spcBef>
                <a:spcPts val="0"/>
              </a:spcBef>
              <a:spcAft>
                <a:spcPts val="0"/>
              </a:spcAft>
            </a:pPr>
            <a:r>
              <a:rPr sz="1100" dirty="0">
                <a:solidFill>
                  <a:srgbClr val="2DA2BF"/>
                </a:solidFill>
                <a:latin typeface="EGCTCM+ArialMT" panose="02000500000000000000"/>
                <a:cs typeface="EGCTCM+ArialMT" panose="02000500000000000000"/>
              </a:rPr>
              <a:t>•</a:t>
            </a:r>
            <a:r>
              <a:rPr sz="1600" dirty="0">
                <a:solidFill>
                  <a:srgbClr val="000000"/>
                </a:solidFill>
                <a:latin typeface="ILCCTM+SimHei" panose="02000500000000000000"/>
                <a:cs typeface="ILCCTM+SimHei" panose="02000500000000000000"/>
              </a:rPr>
              <a:t>[20]</a:t>
            </a:r>
            <a:r>
              <a:rPr sz="1600" spc="-345" dirty="0">
                <a:solidFill>
                  <a:srgbClr val="000000"/>
                </a:solidFill>
                <a:latin typeface="ILCCTM+SimHei" panose="02000500000000000000"/>
                <a:cs typeface="ILCCTM+SimHei" panose="02000500000000000000"/>
              </a:rPr>
              <a:t> </a:t>
            </a:r>
            <a:r>
              <a:rPr sz="1600" spc="10" dirty="0">
                <a:solidFill>
                  <a:srgbClr val="000000"/>
                </a:solidFill>
                <a:latin typeface="ILCCTM+SimHei" panose="02000500000000000000"/>
                <a:cs typeface="ILCCTM+SimHei" panose="02000500000000000000"/>
              </a:rPr>
              <a:t>《关于加快重点行业重点地区的重点排污单位自动监控工作的通知》&lt;2017.8.3&gt;</a:t>
            </a:r>
          </a:p>
          <a:p>
            <a:pPr marL="0" marR="0">
              <a:lnSpc>
                <a:spcPts val="1595"/>
              </a:lnSpc>
              <a:spcBef>
                <a:spcPts val="315"/>
              </a:spcBef>
              <a:spcAft>
                <a:spcPts val="0"/>
              </a:spcAft>
            </a:pPr>
            <a:r>
              <a:rPr sz="1600" spc="10" dirty="0">
                <a:solidFill>
                  <a:srgbClr val="000000"/>
                </a:solidFill>
                <a:latin typeface="ILCCTM+SimHei" panose="02000500000000000000"/>
                <a:cs typeface="ILCCTM+SimHei" panose="02000500000000000000"/>
              </a:rPr>
              <a:t>（环办环监〔2017〕61号）</a:t>
            </a:r>
          </a:p>
        </p:txBody>
      </p:sp>
      <p:sp>
        <p:nvSpPr>
          <p:cNvPr id="12" name="object 12"/>
          <p:cNvSpPr txBox="1"/>
          <p:nvPr/>
        </p:nvSpPr>
        <p:spPr>
          <a:xfrm>
            <a:off x="559752" y="4821783"/>
            <a:ext cx="8998870" cy="750170"/>
          </a:xfrm>
          <a:prstGeom prst="rect">
            <a:avLst/>
          </a:prstGeom>
        </p:spPr>
        <p:txBody>
          <a:bodyPr vert="horz" wrap="square" lIns="0" tIns="0" rIns="0" bIns="0" rtlCol="0">
            <a:spAutoFit/>
          </a:bodyPr>
          <a:lstStyle/>
          <a:p>
            <a:pPr marL="0" marR="0">
              <a:lnSpc>
                <a:spcPts val="1595"/>
              </a:lnSpc>
              <a:spcBef>
                <a:spcPts val="0"/>
              </a:spcBef>
              <a:spcAft>
                <a:spcPts val="0"/>
              </a:spcAft>
            </a:pPr>
            <a:r>
              <a:rPr sz="1100" dirty="0">
                <a:solidFill>
                  <a:srgbClr val="2DA2BF"/>
                </a:solidFill>
                <a:latin typeface="EGCTCM+ArialMT" panose="02000500000000000000"/>
                <a:cs typeface="EGCTCM+ArialMT" panose="02000500000000000000"/>
              </a:rPr>
              <a:t>•</a:t>
            </a:r>
            <a:r>
              <a:rPr sz="1600" spc="10" dirty="0">
                <a:solidFill>
                  <a:srgbClr val="000000"/>
                </a:solidFill>
                <a:latin typeface="ILCCTM+SimHei" panose="02000500000000000000"/>
                <a:cs typeface="ILCCTM+SimHei" panose="02000500000000000000"/>
              </a:rPr>
              <a:t>[21]《关于深化环境监测改革提高环境监测数据质量的意见的通知》&lt;2017.9.1&gt;（厅字</a:t>
            </a:r>
          </a:p>
          <a:p>
            <a:pPr marL="0" marR="0">
              <a:lnSpc>
                <a:spcPts val="1595"/>
              </a:lnSpc>
              <a:spcBef>
                <a:spcPts val="325"/>
              </a:spcBef>
              <a:spcAft>
                <a:spcPts val="0"/>
              </a:spcAft>
            </a:pPr>
            <a:r>
              <a:rPr sz="1600" spc="10" dirty="0">
                <a:solidFill>
                  <a:srgbClr val="000000"/>
                </a:solidFill>
                <a:latin typeface="ILCCTM+SimHei" panose="02000500000000000000"/>
                <a:cs typeface="ILCCTM+SimHei" panose="02000500000000000000"/>
              </a:rPr>
              <a:t>〔2017〕35号）</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668972" y="623530"/>
            <a:ext cx="9381522" cy="2107251"/>
          </a:xfrm>
          <a:prstGeom prst="rect">
            <a:avLst/>
          </a:prstGeom>
        </p:spPr>
        <p:txBody>
          <a:bodyPr vert="horz" wrap="square" lIns="0" tIns="0" rIns="0" bIns="0" rtlCol="0">
            <a:spAutoFit/>
          </a:bodyPr>
          <a:lstStyle/>
          <a:p>
            <a:pPr marL="0" marR="0">
              <a:lnSpc>
                <a:spcPts val="2700"/>
              </a:lnSpc>
              <a:spcBef>
                <a:spcPts val="0"/>
              </a:spcBef>
              <a:spcAft>
                <a:spcPts val="0"/>
              </a:spcAft>
            </a:pPr>
            <a:r>
              <a:rPr sz="1850" dirty="0">
                <a:solidFill>
                  <a:srgbClr val="2DA2BF"/>
                </a:solidFill>
                <a:latin typeface="UVWQUJ+Wingdings3" panose="02000500000000000000"/>
                <a:cs typeface="UVWQUJ+Wingdings3" panose="02000500000000000000"/>
              </a:rPr>
              <a:t></a:t>
            </a:r>
            <a:r>
              <a:rPr sz="1850" spc="572" dirty="0">
                <a:solidFill>
                  <a:srgbClr val="2DA2BF"/>
                </a:solidFill>
                <a:latin typeface="Times New Roman" panose="02020603050405020304"/>
                <a:cs typeface="Times New Roman" panose="02020603050405020304"/>
              </a:rPr>
              <a:t> </a:t>
            </a:r>
            <a:r>
              <a:rPr sz="2700" dirty="0">
                <a:solidFill>
                  <a:srgbClr val="000000"/>
                </a:solidFill>
                <a:latin typeface="ILCCTM+SimHei" panose="02000500000000000000"/>
                <a:cs typeface="ILCCTM+SimHei" panose="02000500000000000000"/>
              </a:rPr>
              <a:t>判断自动监控系统是否正常运行，根本上述文件要</a:t>
            </a:r>
          </a:p>
          <a:p>
            <a:pPr marL="255905" marR="0">
              <a:lnSpc>
                <a:spcPts val="2700"/>
              </a:lnSpc>
              <a:spcBef>
                <a:spcPts val="540"/>
              </a:spcBef>
              <a:spcAft>
                <a:spcPts val="0"/>
              </a:spcAft>
            </a:pPr>
            <a:r>
              <a:rPr sz="2700" dirty="0">
                <a:solidFill>
                  <a:srgbClr val="000000"/>
                </a:solidFill>
                <a:latin typeface="ILCCTM+SimHei" panose="02000500000000000000"/>
                <a:cs typeface="ILCCTM+SimHei" panose="02000500000000000000"/>
              </a:rPr>
              <a:t>求还是要通过比对试验来进行。通过实际比对试验，</a:t>
            </a:r>
          </a:p>
          <a:p>
            <a:pPr marL="255905" marR="0">
              <a:lnSpc>
                <a:spcPts val="2815"/>
              </a:lnSpc>
              <a:spcBef>
                <a:spcPts val="555"/>
              </a:spcBef>
              <a:spcAft>
                <a:spcPts val="0"/>
              </a:spcAft>
            </a:pPr>
            <a:r>
              <a:rPr sz="2700" dirty="0">
                <a:solidFill>
                  <a:srgbClr val="000000"/>
                </a:solidFill>
                <a:latin typeface="ILCCTM+SimHei" panose="02000500000000000000"/>
                <a:cs typeface="ILCCTM+SimHei" panose="02000500000000000000"/>
              </a:rPr>
              <a:t>验证仪器性能是否满足标准要求。（</a:t>
            </a:r>
            <a:r>
              <a:rPr sz="2700" dirty="0">
                <a:solidFill>
                  <a:srgbClr val="000000"/>
                </a:solidFill>
                <a:latin typeface="DDTNEO+LucidaSansUnicode" panose="02000500000000000000"/>
                <a:cs typeface="DDTNEO+LucidaSansUnicode" panose="02000500000000000000"/>
              </a:rPr>
              <a:t>HJ355-2019</a:t>
            </a:r>
            <a:r>
              <a:rPr sz="2700" dirty="0">
                <a:solidFill>
                  <a:srgbClr val="000000"/>
                </a:solidFill>
                <a:latin typeface="ILCCTM+SimHei" panose="02000500000000000000"/>
                <a:cs typeface="ILCCTM+SimHei" panose="02000500000000000000"/>
              </a:rPr>
              <a:t>，</a:t>
            </a:r>
          </a:p>
          <a:p>
            <a:pPr marL="255905" marR="0">
              <a:lnSpc>
                <a:spcPts val="2815"/>
              </a:lnSpc>
              <a:spcBef>
                <a:spcPts val="320"/>
              </a:spcBef>
              <a:spcAft>
                <a:spcPts val="0"/>
              </a:spcAft>
            </a:pPr>
            <a:r>
              <a:rPr sz="2700" dirty="0">
                <a:solidFill>
                  <a:srgbClr val="000000"/>
                </a:solidFill>
                <a:latin typeface="DDTNEO+LucidaSansUnicode" panose="02000500000000000000"/>
                <a:cs typeface="DDTNEO+LucidaSansUnicode" panose="02000500000000000000"/>
              </a:rPr>
              <a:t>HJ356-2019,HJ 76-2017</a:t>
            </a:r>
            <a:r>
              <a:rPr sz="2700" dirty="0">
                <a:solidFill>
                  <a:srgbClr val="000000"/>
                </a:solidFill>
                <a:latin typeface="ILCCTM+SimHei" panose="02000500000000000000"/>
                <a:cs typeface="ILCCTM+SimHei" panose="02000500000000000000"/>
              </a:rPr>
              <a:t>）</a:t>
            </a:r>
          </a:p>
        </p:txBody>
      </p:sp>
      <p:sp>
        <p:nvSpPr>
          <p:cNvPr id="4" name="object 4"/>
          <p:cNvSpPr txBox="1"/>
          <p:nvPr/>
        </p:nvSpPr>
        <p:spPr>
          <a:xfrm>
            <a:off x="668972" y="2315805"/>
            <a:ext cx="3713797" cy="862823"/>
          </a:xfrm>
          <a:prstGeom prst="rect">
            <a:avLst/>
          </a:prstGeom>
        </p:spPr>
        <p:txBody>
          <a:bodyPr vert="horz" wrap="square" lIns="0" tIns="0" rIns="0" bIns="0" rtlCol="0">
            <a:spAutoFit/>
          </a:bodyPr>
          <a:lstStyle/>
          <a:p>
            <a:pPr marL="0" marR="0">
              <a:lnSpc>
                <a:spcPts val="2815"/>
              </a:lnSpc>
              <a:spcBef>
                <a:spcPts val="0"/>
              </a:spcBef>
              <a:spcAft>
                <a:spcPts val="0"/>
              </a:spcAft>
            </a:pPr>
            <a:r>
              <a:rPr sz="1850" dirty="0">
                <a:solidFill>
                  <a:srgbClr val="2DA2BF"/>
                </a:solidFill>
                <a:latin typeface="UVWQUJ+Wingdings3" panose="02000500000000000000"/>
                <a:cs typeface="UVWQUJ+Wingdings3" panose="02000500000000000000"/>
              </a:rPr>
              <a:t></a:t>
            </a:r>
            <a:r>
              <a:rPr sz="1850" spc="572" dirty="0">
                <a:solidFill>
                  <a:srgbClr val="2DA2BF"/>
                </a:solidFill>
                <a:latin typeface="Times New Roman" panose="02020603050405020304"/>
                <a:cs typeface="Times New Roman" panose="02020603050405020304"/>
              </a:rPr>
              <a:t> </a:t>
            </a:r>
            <a:r>
              <a:rPr sz="2700" dirty="0">
                <a:solidFill>
                  <a:srgbClr val="000000"/>
                </a:solidFill>
                <a:latin typeface="DDTNEO+LucidaSansUnicode" panose="02000500000000000000"/>
                <a:cs typeface="DDTNEO+LucidaSansUnicode" panose="02000500000000000000"/>
              </a:rPr>
              <a:t>1</a:t>
            </a:r>
            <a:r>
              <a:rPr sz="2700" dirty="0">
                <a:solidFill>
                  <a:srgbClr val="000000"/>
                </a:solidFill>
                <a:latin typeface="ILCCTM+SimHei" panose="02000500000000000000"/>
                <a:cs typeface="ILCCTM+SimHei" panose="02000500000000000000"/>
              </a:rPr>
              <a:t>、观察历史数据；</a:t>
            </a:r>
          </a:p>
        </p:txBody>
      </p:sp>
      <p:sp>
        <p:nvSpPr>
          <p:cNvPr id="5" name="object 5"/>
          <p:cNvSpPr txBox="1"/>
          <p:nvPr/>
        </p:nvSpPr>
        <p:spPr>
          <a:xfrm>
            <a:off x="668972" y="2778085"/>
            <a:ext cx="8824341" cy="1269654"/>
          </a:xfrm>
          <a:prstGeom prst="rect">
            <a:avLst/>
          </a:prstGeom>
        </p:spPr>
        <p:txBody>
          <a:bodyPr vert="horz" wrap="square" lIns="0" tIns="0" rIns="0" bIns="0" rtlCol="0">
            <a:spAutoFit/>
          </a:bodyPr>
          <a:lstStyle/>
          <a:p>
            <a:pPr marL="0" marR="0">
              <a:lnSpc>
                <a:spcPts val="2815"/>
              </a:lnSpc>
              <a:spcBef>
                <a:spcPts val="0"/>
              </a:spcBef>
              <a:spcAft>
                <a:spcPts val="0"/>
              </a:spcAft>
            </a:pPr>
            <a:r>
              <a:rPr sz="1850" dirty="0">
                <a:solidFill>
                  <a:srgbClr val="2DA2BF"/>
                </a:solidFill>
                <a:latin typeface="UVWQUJ+Wingdings3" panose="02000500000000000000"/>
                <a:cs typeface="UVWQUJ+Wingdings3" panose="02000500000000000000"/>
              </a:rPr>
              <a:t></a:t>
            </a:r>
            <a:r>
              <a:rPr sz="1850" spc="572" dirty="0">
                <a:solidFill>
                  <a:srgbClr val="2DA2BF"/>
                </a:solidFill>
                <a:latin typeface="Times New Roman" panose="02020603050405020304"/>
                <a:cs typeface="Times New Roman" panose="02020603050405020304"/>
              </a:rPr>
              <a:t> </a:t>
            </a:r>
            <a:r>
              <a:rPr sz="2700" dirty="0">
                <a:solidFill>
                  <a:srgbClr val="000000"/>
                </a:solidFill>
                <a:latin typeface="DDTNEO+LucidaSansUnicode" panose="02000500000000000000"/>
                <a:cs typeface="DDTNEO+LucidaSansUnicode" panose="02000500000000000000"/>
              </a:rPr>
              <a:t>2</a:t>
            </a:r>
            <a:r>
              <a:rPr sz="2700" dirty="0">
                <a:solidFill>
                  <a:srgbClr val="000000"/>
                </a:solidFill>
                <a:latin typeface="ILCCTM+SimHei" panose="02000500000000000000"/>
                <a:cs typeface="ILCCTM+SimHei" panose="02000500000000000000"/>
              </a:rPr>
              <a:t>、标准样品试验误差、示值误差考核或实际比对</a:t>
            </a:r>
          </a:p>
          <a:p>
            <a:pPr marL="255905" marR="0">
              <a:lnSpc>
                <a:spcPts val="2700"/>
              </a:lnSpc>
              <a:spcBef>
                <a:spcPts val="405"/>
              </a:spcBef>
              <a:spcAft>
                <a:spcPts val="0"/>
              </a:spcAft>
            </a:pPr>
            <a:r>
              <a:rPr sz="2700" dirty="0">
                <a:solidFill>
                  <a:srgbClr val="000000"/>
                </a:solidFill>
                <a:latin typeface="ILCCTM+SimHei" panose="02000500000000000000"/>
                <a:cs typeface="ILCCTM+SimHei" panose="02000500000000000000"/>
              </a:rPr>
              <a:t>监测。</a:t>
            </a:r>
          </a:p>
        </p:txBody>
      </p:sp>
      <p:sp>
        <p:nvSpPr>
          <p:cNvPr id="6" name="object 6"/>
          <p:cNvSpPr txBox="1"/>
          <p:nvPr/>
        </p:nvSpPr>
        <p:spPr>
          <a:xfrm>
            <a:off x="668972" y="3651845"/>
            <a:ext cx="4092321" cy="864295"/>
          </a:xfrm>
          <a:prstGeom prst="rect">
            <a:avLst/>
          </a:prstGeom>
        </p:spPr>
        <p:txBody>
          <a:bodyPr vert="horz" wrap="square" lIns="0" tIns="0" rIns="0" bIns="0" rtlCol="0">
            <a:spAutoFit/>
          </a:bodyPr>
          <a:lstStyle/>
          <a:p>
            <a:pPr marL="0" marR="0">
              <a:lnSpc>
                <a:spcPts val="2815"/>
              </a:lnSpc>
              <a:spcBef>
                <a:spcPts val="0"/>
              </a:spcBef>
              <a:spcAft>
                <a:spcPts val="0"/>
              </a:spcAft>
            </a:pPr>
            <a:r>
              <a:rPr sz="1850" dirty="0">
                <a:solidFill>
                  <a:srgbClr val="2DA2BF"/>
                </a:solidFill>
                <a:latin typeface="UVWQUJ+Wingdings3" panose="02000500000000000000"/>
                <a:cs typeface="UVWQUJ+Wingdings3" panose="02000500000000000000"/>
              </a:rPr>
              <a:t></a:t>
            </a:r>
            <a:r>
              <a:rPr sz="1850" spc="572" dirty="0">
                <a:solidFill>
                  <a:srgbClr val="2DA2BF"/>
                </a:solidFill>
                <a:latin typeface="Times New Roman" panose="02020603050405020304"/>
                <a:cs typeface="Times New Roman" panose="02020603050405020304"/>
              </a:rPr>
              <a:t> </a:t>
            </a:r>
            <a:r>
              <a:rPr sz="2700" dirty="0">
                <a:solidFill>
                  <a:srgbClr val="000000"/>
                </a:solidFill>
                <a:latin typeface="DDTNEO+LucidaSansUnicode" panose="02000500000000000000"/>
                <a:cs typeface="DDTNEO+LucidaSansUnicode" panose="02000500000000000000"/>
              </a:rPr>
              <a:t>3</a:t>
            </a:r>
            <a:r>
              <a:rPr sz="2700" dirty="0">
                <a:solidFill>
                  <a:srgbClr val="000000"/>
                </a:solidFill>
                <a:latin typeface="ILCCTM+SimHei" panose="02000500000000000000"/>
                <a:cs typeface="ILCCTM+SimHei" panose="02000500000000000000"/>
              </a:rPr>
              <a:t>、与标准进行对比。</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668972" y="616198"/>
            <a:ext cx="9394666" cy="635635"/>
          </a:xfrm>
          <a:prstGeom prst="rect">
            <a:avLst/>
          </a:prstGeom>
        </p:spPr>
        <p:txBody>
          <a:bodyPr vert="horz" wrap="square" lIns="0" tIns="0" rIns="0" bIns="0" rtlCol="0">
            <a:spAutoFit/>
          </a:bodyPr>
          <a:lstStyle/>
          <a:p>
            <a:pPr marL="0" marR="0">
              <a:lnSpc>
                <a:spcPts val="2005"/>
              </a:lnSpc>
              <a:spcBef>
                <a:spcPts val="0"/>
              </a:spcBef>
              <a:spcAft>
                <a:spcPts val="0"/>
              </a:spcAft>
            </a:pPr>
            <a:r>
              <a:rPr sz="2000" spc="10" dirty="0">
                <a:solidFill>
                  <a:srgbClr val="000000"/>
                </a:solidFill>
                <a:latin typeface="宋体" panose="02010600030101010101" pitchFamily="2" charset="-122"/>
                <a:cs typeface="宋体" panose="02010600030101010101" pitchFamily="2" charset="-122"/>
              </a:rPr>
              <a:t>《水污染源在线监测系统（COD</a:t>
            </a:r>
            <a:r>
              <a:rPr sz="2000" spc="320" dirty="0">
                <a:solidFill>
                  <a:srgbClr val="000000"/>
                </a:solidFill>
                <a:latin typeface="宋体" panose="02010600030101010101" pitchFamily="2" charset="-122"/>
                <a:cs typeface="宋体" panose="02010600030101010101" pitchFamily="2" charset="-122"/>
              </a:rPr>
              <a:t> </a:t>
            </a:r>
            <a:r>
              <a:rPr sz="2000" spc="10" dirty="0">
                <a:solidFill>
                  <a:srgbClr val="000000"/>
                </a:solidFill>
                <a:latin typeface="宋体" panose="02010600030101010101" pitchFamily="2" charset="-122"/>
                <a:cs typeface="宋体" panose="02010600030101010101" pitchFamily="2" charset="-122"/>
              </a:rPr>
              <a:t>、NH</a:t>
            </a:r>
            <a:r>
              <a:rPr sz="2000" spc="-340" dirty="0">
                <a:solidFill>
                  <a:srgbClr val="000000"/>
                </a:solidFill>
                <a:latin typeface="宋体" panose="02010600030101010101" pitchFamily="2" charset="-122"/>
                <a:cs typeface="宋体" panose="02010600030101010101" pitchFamily="2" charset="-122"/>
              </a:rPr>
              <a:t> </a:t>
            </a:r>
            <a:r>
              <a:rPr sz="2000" spc="10" dirty="0">
                <a:solidFill>
                  <a:srgbClr val="000000"/>
                </a:solidFill>
                <a:latin typeface="宋体" panose="02010600030101010101" pitchFamily="2" charset="-122"/>
                <a:cs typeface="宋体" panose="02010600030101010101" pitchFamily="2" charset="-122"/>
              </a:rPr>
              <a:t>-N 等）数据有效性判别技术规范》</a:t>
            </a:r>
          </a:p>
        </p:txBody>
      </p:sp>
      <p:sp>
        <p:nvSpPr>
          <p:cNvPr id="4" name="object 4"/>
          <p:cNvSpPr txBox="1"/>
          <p:nvPr/>
        </p:nvSpPr>
        <p:spPr>
          <a:xfrm>
            <a:off x="4117022" y="744487"/>
            <a:ext cx="413702" cy="412115"/>
          </a:xfrm>
          <a:prstGeom prst="rect">
            <a:avLst/>
          </a:prstGeom>
        </p:spPr>
        <p:txBody>
          <a:bodyPr vert="horz" wrap="square" lIns="0" tIns="0" rIns="0" bIns="0" rtlCol="0">
            <a:spAutoFit/>
          </a:bodyPr>
          <a:lstStyle/>
          <a:p>
            <a:pPr marL="0" marR="0">
              <a:lnSpc>
                <a:spcPts val="1295"/>
              </a:lnSpc>
              <a:spcBef>
                <a:spcPts val="0"/>
              </a:spcBef>
              <a:spcAft>
                <a:spcPts val="0"/>
              </a:spcAft>
            </a:pPr>
            <a:r>
              <a:rPr sz="1300" spc="10" dirty="0">
                <a:solidFill>
                  <a:srgbClr val="000000"/>
                </a:solidFill>
                <a:latin typeface="宋体" panose="02010600030101010101" pitchFamily="2" charset="-122"/>
                <a:cs typeface="宋体" panose="02010600030101010101" pitchFamily="2" charset="-122"/>
              </a:rPr>
              <a:t>Cr</a:t>
            </a:r>
          </a:p>
        </p:txBody>
      </p:sp>
      <p:sp>
        <p:nvSpPr>
          <p:cNvPr id="5" name="object 5"/>
          <p:cNvSpPr txBox="1"/>
          <p:nvPr/>
        </p:nvSpPr>
        <p:spPr>
          <a:xfrm>
            <a:off x="4796472" y="744487"/>
            <a:ext cx="329882" cy="412115"/>
          </a:xfrm>
          <a:prstGeom prst="rect">
            <a:avLst/>
          </a:prstGeom>
        </p:spPr>
        <p:txBody>
          <a:bodyPr vert="horz" wrap="square" lIns="0" tIns="0" rIns="0" bIns="0" rtlCol="0">
            <a:spAutoFit/>
          </a:bodyPr>
          <a:lstStyle/>
          <a:p>
            <a:pPr marL="0" marR="0">
              <a:lnSpc>
                <a:spcPts val="1295"/>
              </a:lnSpc>
              <a:spcBef>
                <a:spcPts val="0"/>
              </a:spcBef>
              <a:spcAft>
                <a:spcPts val="0"/>
              </a:spcAft>
            </a:pPr>
            <a:r>
              <a:rPr sz="1300" dirty="0">
                <a:solidFill>
                  <a:srgbClr val="000000"/>
                </a:solidFill>
                <a:latin typeface="宋体" panose="02010600030101010101" pitchFamily="2" charset="-122"/>
                <a:cs typeface="宋体" panose="02010600030101010101" pitchFamily="2" charset="-122"/>
              </a:rPr>
              <a:t>3</a:t>
            </a:r>
          </a:p>
        </p:txBody>
      </p:sp>
      <p:sp>
        <p:nvSpPr>
          <p:cNvPr id="6" name="object 6"/>
          <p:cNvSpPr txBox="1"/>
          <p:nvPr/>
        </p:nvSpPr>
        <p:spPr>
          <a:xfrm>
            <a:off x="668972" y="920998"/>
            <a:ext cx="2301875" cy="635635"/>
          </a:xfrm>
          <a:prstGeom prst="rect">
            <a:avLst/>
          </a:prstGeom>
        </p:spPr>
        <p:txBody>
          <a:bodyPr vert="horz" wrap="square" lIns="0" tIns="0" rIns="0" bIns="0" rtlCol="0">
            <a:spAutoFit/>
          </a:bodyPr>
          <a:lstStyle/>
          <a:p>
            <a:pPr marL="0" marR="0">
              <a:lnSpc>
                <a:spcPts val="2005"/>
              </a:lnSpc>
              <a:spcBef>
                <a:spcPts val="0"/>
              </a:spcBef>
              <a:spcAft>
                <a:spcPts val="0"/>
              </a:spcAft>
            </a:pPr>
            <a:r>
              <a:rPr sz="2000" spc="10" dirty="0">
                <a:solidFill>
                  <a:srgbClr val="000000"/>
                </a:solidFill>
                <a:latin typeface="宋体" panose="02010600030101010101" pitchFamily="2" charset="-122"/>
                <a:cs typeface="宋体" panose="02010600030101010101" pitchFamily="2" charset="-122"/>
              </a:rPr>
              <a:t>（HJ356-2019 </a:t>
            </a:r>
            <a:r>
              <a:rPr sz="2000" dirty="0">
                <a:solidFill>
                  <a:srgbClr val="000000"/>
                </a:solidFill>
                <a:latin typeface="宋体" panose="02010600030101010101" pitchFamily="2" charset="-122"/>
                <a:cs typeface="宋体" panose="02010600030101010101" pitchFamily="2" charset="-122"/>
              </a:rPr>
              <a:t>）</a:t>
            </a:r>
          </a:p>
        </p:txBody>
      </p:sp>
      <p:sp>
        <p:nvSpPr>
          <p:cNvPr id="7" name="object 7"/>
          <p:cNvSpPr txBox="1"/>
          <p:nvPr/>
        </p:nvSpPr>
        <p:spPr>
          <a:xfrm>
            <a:off x="668972" y="1271667"/>
            <a:ext cx="2980150" cy="577279"/>
          </a:xfrm>
          <a:prstGeom prst="rect">
            <a:avLst/>
          </a:prstGeom>
        </p:spPr>
        <p:txBody>
          <a:bodyPr vert="horz" wrap="square" lIns="0" tIns="0" rIns="0" bIns="0" rtlCol="0">
            <a:spAutoFit/>
          </a:bodyPr>
          <a:lstStyle/>
          <a:p>
            <a:pPr marL="0" marR="0">
              <a:lnSpc>
                <a:spcPts val="1875"/>
              </a:lnSpc>
              <a:spcBef>
                <a:spcPts val="0"/>
              </a:spcBef>
              <a:spcAft>
                <a:spcPts val="0"/>
              </a:spcAft>
            </a:pPr>
            <a:r>
              <a:rPr sz="1250" dirty="0">
                <a:solidFill>
                  <a:srgbClr val="2DA2BF"/>
                </a:solidFill>
                <a:latin typeface="UVWQUJ+Wingdings3" panose="02000500000000000000"/>
                <a:cs typeface="UVWQUJ+Wingdings3" panose="02000500000000000000"/>
              </a:rPr>
              <a:t></a:t>
            </a:r>
            <a:r>
              <a:rPr sz="1250" spc="1040" dirty="0">
                <a:solidFill>
                  <a:srgbClr val="2DA2BF"/>
                </a:solidFill>
                <a:latin typeface="Times New Roman" panose="02020603050405020304"/>
                <a:cs typeface="Times New Roman" panose="02020603050405020304"/>
              </a:rPr>
              <a:t> </a:t>
            </a:r>
            <a:r>
              <a:rPr sz="1800" dirty="0">
                <a:solidFill>
                  <a:srgbClr val="000000"/>
                </a:solidFill>
                <a:latin typeface="DDTNEO+LucidaSansUnicode" panose="02000500000000000000"/>
                <a:cs typeface="DDTNEO+LucidaSansUnicode" panose="02000500000000000000"/>
              </a:rPr>
              <a:t>5.2</a:t>
            </a:r>
            <a:r>
              <a:rPr sz="1800" spc="571" dirty="0">
                <a:solidFill>
                  <a:srgbClr val="000000"/>
                </a:solidFill>
                <a:latin typeface="DDTNEO+LucidaSansUnicode" panose="02000500000000000000"/>
                <a:cs typeface="DDTNEO+LucidaSansUnicode" panose="02000500000000000000"/>
              </a:rPr>
              <a:t> </a:t>
            </a:r>
            <a:r>
              <a:rPr sz="1800" dirty="0">
                <a:solidFill>
                  <a:srgbClr val="000000"/>
                </a:solidFill>
                <a:latin typeface="ILCCTM+SimHei" panose="02000500000000000000"/>
                <a:cs typeface="ILCCTM+SimHei" panose="02000500000000000000"/>
              </a:rPr>
              <a:t>标准样品试验误差</a:t>
            </a:r>
          </a:p>
        </p:txBody>
      </p:sp>
      <p:sp>
        <p:nvSpPr>
          <p:cNvPr id="8" name="object 8"/>
          <p:cNvSpPr txBox="1"/>
          <p:nvPr/>
        </p:nvSpPr>
        <p:spPr>
          <a:xfrm>
            <a:off x="1103312" y="1596787"/>
            <a:ext cx="5783580" cy="571500"/>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00000"/>
                </a:solidFill>
                <a:latin typeface="ILCCTM+SimHei" panose="02000500000000000000"/>
                <a:cs typeface="ILCCTM+SimHei" panose="02000500000000000000"/>
              </a:rPr>
              <a:t>标准样品试验包括自动标样核查、标准溶液验证。</a:t>
            </a:r>
          </a:p>
        </p:txBody>
      </p:sp>
      <p:sp>
        <p:nvSpPr>
          <p:cNvPr id="9" name="object 9"/>
          <p:cNvSpPr txBox="1"/>
          <p:nvPr/>
        </p:nvSpPr>
        <p:spPr>
          <a:xfrm>
            <a:off x="668972" y="1921906"/>
            <a:ext cx="8986456" cy="1956817"/>
          </a:xfrm>
          <a:prstGeom prst="rect">
            <a:avLst/>
          </a:prstGeom>
        </p:spPr>
        <p:txBody>
          <a:bodyPr vert="horz" wrap="square" lIns="0" tIns="0" rIns="0" bIns="0" rtlCol="0">
            <a:spAutoFit/>
          </a:bodyPr>
          <a:lstStyle/>
          <a:p>
            <a:pPr marL="0" marR="0">
              <a:lnSpc>
                <a:spcPts val="1875"/>
              </a:lnSpc>
              <a:spcBef>
                <a:spcPts val="0"/>
              </a:spcBef>
              <a:spcAft>
                <a:spcPts val="0"/>
              </a:spcAft>
            </a:pPr>
            <a:r>
              <a:rPr sz="1250" dirty="0">
                <a:solidFill>
                  <a:srgbClr val="2DA2BF"/>
                </a:solidFill>
                <a:latin typeface="UVWQUJ+Wingdings3" panose="02000500000000000000"/>
                <a:cs typeface="UVWQUJ+Wingdings3" panose="02000500000000000000"/>
              </a:rPr>
              <a:t></a:t>
            </a:r>
            <a:r>
              <a:rPr sz="1250" spc="1040" dirty="0">
                <a:solidFill>
                  <a:srgbClr val="2DA2BF"/>
                </a:solidFill>
                <a:latin typeface="Times New Roman" panose="02020603050405020304"/>
                <a:cs typeface="Times New Roman" panose="02020603050405020304"/>
              </a:rPr>
              <a:t> </a:t>
            </a:r>
            <a:r>
              <a:rPr sz="1800" dirty="0">
                <a:solidFill>
                  <a:srgbClr val="000000"/>
                </a:solidFill>
                <a:latin typeface="ILCCTM+SimHei" panose="02000500000000000000"/>
                <a:cs typeface="ILCCTM+SimHei" panose="02000500000000000000"/>
              </a:rPr>
              <a:t>对每个站点安装的</a:t>
            </a:r>
            <a:r>
              <a:rPr sz="1800" dirty="0">
                <a:solidFill>
                  <a:srgbClr val="000000"/>
                </a:solidFill>
                <a:latin typeface="DDTNEO+LucidaSansUnicode" panose="02000500000000000000"/>
                <a:cs typeface="DDTNEO+LucidaSansUnicode" panose="02000500000000000000"/>
              </a:rPr>
              <a:t>COD</a:t>
            </a:r>
            <a:r>
              <a:rPr sz="1600" baseline="-18000" dirty="0">
                <a:solidFill>
                  <a:srgbClr val="000000"/>
                </a:solidFill>
                <a:latin typeface="宋体" panose="02010600030101010101" pitchFamily="2" charset="-122"/>
                <a:cs typeface="宋体" panose="02010600030101010101" pitchFamily="2" charset="-122"/>
              </a:rPr>
              <a:t>Cr</a:t>
            </a:r>
            <a:r>
              <a:rPr sz="1800" dirty="0">
                <a:solidFill>
                  <a:srgbClr val="000000"/>
                </a:solidFill>
                <a:latin typeface="ILCCTM+SimHei" panose="02000500000000000000"/>
                <a:cs typeface="ILCCTM+SimHei" panose="02000500000000000000"/>
              </a:rPr>
              <a:t>、</a:t>
            </a:r>
            <a:r>
              <a:rPr sz="1800" dirty="0">
                <a:solidFill>
                  <a:srgbClr val="000000"/>
                </a:solidFill>
                <a:latin typeface="DDTNEO+LucidaSansUnicode" panose="02000500000000000000"/>
                <a:cs typeface="DDTNEO+LucidaSansUnicode" panose="02000500000000000000"/>
              </a:rPr>
              <a:t>TOC</a:t>
            </a:r>
            <a:r>
              <a:rPr sz="1800" dirty="0">
                <a:solidFill>
                  <a:srgbClr val="000000"/>
                </a:solidFill>
                <a:latin typeface="ILCCTM+SimHei" panose="02000500000000000000"/>
                <a:cs typeface="ILCCTM+SimHei" panose="02000500000000000000"/>
              </a:rPr>
              <a:t>、</a:t>
            </a:r>
            <a:r>
              <a:rPr sz="1800" dirty="0">
                <a:solidFill>
                  <a:srgbClr val="000000"/>
                </a:solidFill>
                <a:latin typeface="DDTNEO+LucidaSansUnicode" panose="02000500000000000000"/>
                <a:cs typeface="DDTNEO+LucidaSansUnicode" panose="02000500000000000000"/>
              </a:rPr>
              <a:t>NH</a:t>
            </a:r>
            <a:r>
              <a:rPr sz="1400" dirty="0">
                <a:solidFill>
                  <a:srgbClr val="000000"/>
                </a:solidFill>
                <a:latin typeface="DDTNEO+LucidaSansUnicode" panose="02000500000000000000"/>
                <a:cs typeface="DDTNEO+LucidaSansUnicode" panose="02000500000000000000"/>
              </a:rPr>
              <a:t>3</a:t>
            </a:r>
            <a:r>
              <a:rPr sz="1800" dirty="0">
                <a:solidFill>
                  <a:srgbClr val="000000"/>
                </a:solidFill>
                <a:latin typeface="DDTNEO+LucidaSansUnicode" panose="02000500000000000000"/>
                <a:cs typeface="DDTNEO+LucidaSansUnicode" panose="02000500000000000000"/>
              </a:rPr>
              <a:t>-N</a:t>
            </a:r>
            <a:r>
              <a:rPr sz="1800" dirty="0">
                <a:solidFill>
                  <a:srgbClr val="000000"/>
                </a:solidFill>
                <a:latin typeface="ILCCTM+SimHei" panose="02000500000000000000"/>
                <a:cs typeface="ILCCTM+SimHei" panose="02000500000000000000"/>
              </a:rPr>
              <a:t>、</a:t>
            </a:r>
            <a:r>
              <a:rPr sz="1800" dirty="0">
                <a:solidFill>
                  <a:srgbClr val="000000"/>
                </a:solidFill>
                <a:latin typeface="DDTNEO+LucidaSansUnicode" panose="02000500000000000000"/>
                <a:cs typeface="DDTNEO+LucidaSansUnicode" panose="02000500000000000000"/>
              </a:rPr>
              <a:t>TP</a:t>
            </a:r>
            <a:r>
              <a:rPr sz="1800" dirty="0">
                <a:solidFill>
                  <a:srgbClr val="000000"/>
                </a:solidFill>
                <a:latin typeface="ILCCTM+SimHei" panose="02000500000000000000"/>
                <a:cs typeface="ILCCTM+SimHei" panose="02000500000000000000"/>
              </a:rPr>
              <a:t>、</a:t>
            </a:r>
            <a:r>
              <a:rPr sz="1800" dirty="0">
                <a:solidFill>
                  <a:srgbClr val="000000"/>
                </a:solidFill>
                <a:latin typeface="DDTNEO+LucidaSansUnicode" panose="02000500000000000000"/>
                <a:cs typeface="DDTNEO+LucidaSansUnicode" panose="02000500000000000000"/>
              </a:rPr>
              <a:t>TN </a:t>
            </a:r>
            <a:r>
              <a:rPr sz="1800" dirty="0">
                <a:solidFill>
                  <a:srgbClr val="000000"/>
                </a:solidFill>
                <a:latin typeface="ILCCTM+SimHei" panose="02000500000000000000"/>
                <a:cs typeface="ILCCTM+SimHei" panose="02000500000000000000"/>
              </a:rPr>
              <a:t>水质自动分析仪，采用</a:t>
            </a:r>
          </a:p>
          <a:p>
            <a:pPr marL="255905" marR="0">
              <a:lnSpc>
                <a:spcPts val="1875"/>
              </a:lnSpc>
              <a:spcBef>
                <a:spcPts val="145"/>
              </a:spcBef>
              <a:spcAft>
                <a:spcPts val="0"/>
              </a:spcAft>
            </a:pPr>
            <a:r>
              <a:rPr sz="1800" dirty="0">
                <a:solidFill>
                  <a:srgbClr val="000000"/>
                </a:solidFill>
                <a:latin typeface="ILCCTM+SimHei" panose="02000500000000000000"/>
                <a:cs typeface="ILCCTM+SimHei" panose="02000500000000000000"/>
              </a:rPr>
              <a:t>有证标准样品作为质控考核样品，用浓度约为现场工作量程上限值</a:t>
            </a:r>
            <a:r>
              <a:rPr sz="1800" dirty="0">
                <a:solidFill>
                  <a:srgbClr val="000000"/>
                </a:solidFill>
                <a:latin typeface="DDTNEO+LucidaSansUnicode" panose="02000500000000000000"/>
                <a:cs typeface="DDTNEO+LucidaSansUnicode" panose="02000500000000000000"/>
              </a:rPr>
              <a:t>0.5 </a:t>
            </a:r>
            <a:r>
              <a:rPr sz="1800" dirty="0">
                <a:solidFill>
                  <a:srgbClr val="000000"/>
                </a:solidFill>
                <a:latin typeface="ILCCTM+SimHei" panose="02000500000000000000"/>
                <a:cs typeface="ILCCTM+SimHei" panose="02000500000000000000"/>
              </a:rPr>
              <a:t>倍的</a:t>
            </a:r>
          </a:p>
          <a:p>
            <a:pPr marL="255905" marR="0">
              <a:lnSpc>
                <a:spcPts val="1875"/>
              </a:lnSpc>
              <a:spcBef>
                <a:spcPts val="245"/>
              </a:spcBef>
              <a:spcAft>
                <a:spcPts val="0"/>
              </a:spcAft>
            </a:pPr>
            <a:r>
              <a:rPr sz="1800" dirty="0">
                <a:solidFill>
                  <a:srgbClr val="000000"/>
                </a:solidFill>
                <a:latin typeface="ILCCTM+SimHei" panose="02000500000000000000"/>
                <a:cs typeface="ILCCTM+SimHei" panose="02000500000000000000"/>
              </a:rPr>
              <a:t>标准样品进行自动标样核查试验，试验结果应满足</a:t>
            </a:r>
            <a:r>
              <a:rPr sz="1800" dirty="0">
                <a:solidFill>
                  <a:srgbClr val="000000"/>
                </a:solidFill>
                <a:latin typeface="DDTNEO+LucidaSansUnicode" panose="02000500000000000000"/>
                <a:cs typeface="DDTNEO+LucidaSansUnicode" panose="02000500000000000000"/>
              </a:rPr>
              <a:t>HJ 355-2019 </a:t>
            </a:r>
            <a:r>
              <a:rPr sz="1800" dirty="0">
                <a:solidFill>
                  <a:srgbClr val="000000"/>
                </a:solidFill>
                <a:latin typeface="ILCCTM+SimHei" panose="02000500000000000000"/>
                <a:cs typeface="ILCCTM+SimHei" panose="02000500000000000000"/>
              </a:rPr>
              <a:t>表</a:t>
            </a:r>
            <a:r>
              <a:rPr sz="1800" dirty="0">
                <a:solidFill>
                  <a:srgbClr val="000000"/>
                </a:solidFill>
                <a:latin typeface="DDTNEO+LucidaSansUnicode" panose="02000500000000000000"/>
                <a:cs typeface="DDTNEO+LucidaSansUnicode" panose="02000500000000000000"/>
              </a:rPr>
              <a:t>1 </a:t>
            </a:r>
            <a:r>
              <a:rPr sz="1800" dirty="0">
                <a:solidFill>
                  <a:srgbClr val="000000"/>
                </a:solidFill>
                <a:latin typeface="ILCCTM+SimHei" panose="02000500000000000000"/>
                <a:cs typeface="ILCCTM+SimHei" panose="02000500000000000000"/>
              </a:rPr>
              <a:t>的要</a:t>
            </a:r>
          </a:p>
          <a:p>
            <a:pPr marL="255905" marR="0">
              <a:lnSpc>
                <a:spcPts val="1875"/>
              </a:lnSpc>
              <a:spcBef>
                <a:spcPts val="245"/>
              </a:spcBef>
              <a:spcAft>
                <a:spcPts val="0"/>
              </a:spcAft>
            </a:pPr>
            <a:r>
              <a:rPr sz="1800" dirty="0">
                <a:solidFill>
                  <a:srgbClr val="000000"/>
                </a:solidFill>
                <a:latin typeface="ILCCTM+SimHei" panose="02000500000000000000"/>
                <a:cs typeface="ILCCTM+SimHei" panose="02000500000000000000"/>
              </a:rPr>
              <a:t>求（±</a:t>
            </a:r>
            <a:r>
              <a:rPr sz="1800" dirty="0">
                <a:solidFill>
                  <a:srgbClr val="000000"/>
                </a:solidFill>
                <a:latin typeface="DDTNEO+LucidaSansUnicode" panose="02000500000000000000"/>
                <a:cs typeface="DDTNEO+LucidaSansUnicode" panose="02000500000000000000"/>
              </a:rPr>
              <a:t>10%</a:t>
            </a:r>
            <a:r>
              <a:rPr sz="1800" dirty="0">
                <a:solidFill>
                  <a:srgbClr val="000000"/>
                </a:solidFill>
                <a:latin typeface="ILCCTM+SimHei" panose="02000500000000000000"/>
                <a:cs typeface="ILCCTM+SimHei" panose="02000500000000000000"/>
              </a:rPr>
              <a:t>），否则应对仪器进行自动校准，仪器自动校准完成后应使用标</a:t>
            </a:r>
          </a:p>
          <a:p>
            <a:pPr marL="255905" marR="0">
              <a:lnSpc>
                <a:spcPts val="1800"/>
              </a:lnSpc>
              <a:spcBef>
                <a:spcPts val="270"/>
              </a:spcBef>
              <a:spcAft>
                <a:spcPts val="0"/>
              </a:spcAft>
            </a:pPr>
            <a:r>
              <a:rPr sz="1800" dirty="0">
                <a:solidFill>
                  <a:srgbClr val="000000"/>
                </a:solidFill>
                <a:latin typeface="ILCCTM+SimHei" panose="02000500000000000000"/>
                <a:cs typeface="ILCCTM+SimHei" panose="02000500000000000000"/>
              </a:rPr>
              <a:t>准溶液进行验证（可使用自动标样核查代替该操作），验证结果应满足</a:t>
            </a:r>
          </a:p>
          <a:p>
            <a:pPr marL="255905" marR="0">
              <a:lnSpc>
                <a:spcPts val="1875"/>
              </a:lnSpc>
              <a:spcBef>
                <a:spcPts val="335"/>
              </a:spcBef>
              <a:spcAft>
                <a:spcPts val="0"/>
              </a:spcAft>
            </a:pPr>
            <a:r>
              <a:rPr sz="1800" dirty="0">
                <a:solidFill>
                  <a:srgbClr val="000000"/>
                </a:solidFill>
                <a:latin typeface="DDTNEO+LucidaSansUnicode" panose="02000500000000000000"/>
                <a:cs typeface="DDTNEO+LucidaSansUnicode" panose="02000500000000000000"/>
              </a:rPr>
              <a:t>HJ355-2019 </a:t>
            </a:r>
            <a:r>
              <a:rPr sz="1800" dirty="0">
                <a:solidFill>
                  <a:srgbClr val="000000"/>
                </a:solidFill>
                <a:latin typeface="ILCCTM+SimHei" panose="02000500000000000000"/>
                <a:cs typeface="ILCCTM+SimHei" panose="02000500000000000000"/>
              </a:rPr>
              <a:t>表</a:t>
            </a:r>
            <a:r>
              <a:rPr sz="1800" dirty="0">
                <a:solidFill>
                  <a:srgbClr val="000000"/>
                </a:solidFill>
                <a:latin typeface="DDTNEO+LucidaSansUnicode" panose="02000500000000000000"/>
                <a:cs typeface="DDTNEO+LucidaSansUnicode" panose="02000500000000000000"/>
              </a:rPr>
              <a:t>1 </a:t>
            </a:r>
            <a:r>
              <a:rPr sz="1800" dirty="0">
                <a:solidFill>
                  <a:srgbClr val="000000"/>
                </a:solidFill>
                <a:latin typeface="ILCCTM+SimHei" panose="02000500000000000000"/>
                <a:cs typeface="ILCCTM+SimHei" panose="02000500000000000000"/>
              </a:rPr>
              <a:t>的要求（±</a:t>
            </a:r>
            <a:r>
              <a:rPr sz="1800" dirty="0">
                <a:solidFill>
                  <a:srgbClr val="000000"/>
                </a:solidFill>
                <a:latin typeface="DDTNEO+LucidaSansUnicode" panose="02000500000000000000"/>
                <a:cs typeface="DDTNEO+LucidaSansUnicode" panose="02000500000000000000"/>
              </a:rPr>
              <a:t>10%</a:t>
            </a:r>
            <a:r>
              <a:rPr sz="1800" dirty="0">
                <a:solidFill>
                  <a:srgbClr val="000000"/>
                </a:solidFill>
                <a:latin typeface="ILCCTM+SimHei" panose="02000500000000000000"/>
                <a:cs typeface="ILCCTM+SimHei" panose="02000500000000000000"/>
              </a:rPr>
              <a:t>）。</a:t>
            </a:r>
          </a:p>
        </p:txBody>
      </p:sp>
      <p:sp>
        <p:nvSpPr>
          <p:cNvPr id="10" name="object 10"/>
          <p:cNvSpPr txBox="1"/>
          <p:nvPr/>
        </p:nvSpPr>
        <p:spPr>
          <a:xfrm>
            <a:off x="668972" y="3618626"/>
            <a:ext cx="5981478" cy="581455"/>
          </a:xfrm>
          <a:prstGeom prst="rect">
            <a:avLst/>
          </a:prstGeom>
        </p:spPr>
        <p:txBody>
          <a:bodyPr vert="horz" wrap="square" lIns="0" tIns="0" rIns="0" bIns="0" rtlCol="0">
            <a:spAutoFit/>
          </a:bodyPr>
          <a:lstStyle/>
          <a:p>
            <a:pPr marL="0" marR="0">
              <a:lnSpc>
                <a:spcPts val="1875"/>
              </a:lnSpc>
              <a:spcBef>
                <a:spcPts val="0"/>
              </a:spcBef>
              <a:spcAft>
                <a:spcPts val="0"/>
              </a:spcAft>
            </a:pPr>
            <a:r>
              <a:rPr sz="1250" dirty="0">
                <a:solidFill>
                  <a:srgbClr val="2DA2BF"/>
                </a:solidFill>
                <a:latin typeface="UVWQUJ+Wingdings3" panose="02000500000000000000"/>
                <a:cs typeface="UVWQUJ+Wingdings3" panose="02000500000000000000"/>
              </a:rPr>
              <a:t></a:t>
            </a:r>
            <a:r>
              <a:rPr sz="1250" spc="1040" dirty="0">
                <a:solidFill>
                  <a:srgbClr val="2DA2BF"/>
                </a:solidFill>
                <a:latin typeface="Times New Roman" panose="02020603050405020304"/>
                <a:cs typeface="Times New Roman" panose="02020603050405020304"/>
              </a:rPr>
              <a:t> </a:t>
            </a:r>
            <a:r>
              <a:rPr sz="1800" dirty="0">
                <a:solidFill>
                  <a:srgbClr val="000000"/>
                </a:solidFill>
                <a:latin typeface="ILCCTM+SimHei" panose="02000500000000000000"/>
                <a:cs typeface="ILCCTM+SimHei" panose="02000500000000000000"/>
              </a:rPr>
              <a:t>按照下列公式（</a:t>
            </a:r>
            <a:r>
              <a:rPr sz="1800" dirty="0">
                <a:solidFill>
                  <a:srgbClr val="000000"/>
                </a:solidFill>
                <a:latin typeface="DDTNEO+LucidaSansUnicode" panose="02000500000000000000"/>
                <a:cs typeface="DDTNEO+LucidaSansUnicode" panose="02000500000000000000"/>
              </a:rPr>
              <a:t>4</a:t>
            </a:r>
            <a:r>
              <a:rPr sz="1800" dirty="0">
                <a:solidFill>
                  <a:srgbClr val="000000"/>
                </a:solidFill>
                <a:latin typeface="ILCCTM+SimHei" panose="02000500000000000000"/>
                <a:cs typeface="ILCCTM+SimHei" panose="02000500000000000000"/>
              </a:rPr>
              <a:t>）计算标准样品试验相对误差：</a:t>
            </a:r>
          </a:p>
        </p:txBody>
      </p:sp>
      <p:sp>
        <p:nvSpPr>
          <p:cNvPr id="11" name="object 11"/>
          <p:cNvSpPr txBox="1"/>
          <p:nvPr/>
        </p:nvSpPr>
        <p:spPr>
          <a:xfrm>
            <a:off x="668972" y="5320056"/>
            <a:ext cx="321219" cy="1051796"/>
          </a:xfrm>
          <a:prstGeom prst="rect">
            <a:avLst/>
          </a:prstGeom>
        </p:spPr>
        <p:txBody>
          <a:bodyPr vert="horz" wrap="square" lIns="0" tIns="0" rIns="0" bIns="0" rtlCol="0">
            <a:spAutoFit/>
          </a:bodyPr>
          <a:lstStyle/>
          <a:p>
            <a:pPr marL="0" marR="0">
              <a:lnSpc>
                <a:spcPts val="1285"/>
              </a:lnSpc>
              <a:spcBef>
                <a:spcPts val="0"/>
              </a:spcBef>
              <a:spcAft>
                <a:spcPts val="0"/>
              </a:spcAft>
            </a:pPr>
            <a:r>
              <a:rPr sz="1250" dirty="0">
                <a:solidFill>
                  <a:srgbClr val="2DA2BF"/>
                </a:solidFill>
                <a:latin typeface="UVWQUJ+Wingdings3" panose="02000500000000000000"/>
                <a:cs typeface="UVWQUJ+Wingdings3" panose="02000500000000000000"/>
              </a:rPr>
              <a:t></a:t>
            </a:r>
          </a:p>
          <a:p>
            <a:pPr marL="0" marR="0">
              <a:lnSpc>
                <a:spcPts val="1285"/>
              </a:lnSpc>
              <a:spcBef>
                <a:spcPts val="1225"/>
              </a:spcBef>
              <a:spcAft>
                <a:spcPts val="0"/>
              </a:spcAft>
            </a:pPr>
            <a:r>
              <a:rPr sz="1250" dirty="0">
                <a:solidFill>
                  <a:srgbClr val="2DA2BF"/>
                </a:solidFill>
                <a:latin typeface="UVWQUJ+Wingdings3" panose="02000500000000000000"/>
                <a:cs typeface="UVWQUJ+Wingdings3" panose="02000500000000000000"/>
              </a:rPr>
              <a:t></a:t>
            </a:r>
          </a:p>
          <a:p>
            <a:pPr marL="0" marR="0">
              <a:lnSpc>
                <a:spcPts val="1285"/>
              </a:lnSpc>
              <a:spcBef>
                <a:spcPts val="1275"/>
              </a:spcBef>
              <a:spcAft>
                <a:spcPts val="0"/>
              </a:spcAft>
            </a:pPr>
            <a:r>
              <a:rPr sz="1250" dirty="0">
                <a:solidFill>
                  <a:srgbClr val="2DA2BF"/>
                </a:solidFill>
                <a:latin typeface="UVWQUJ+Wingdings3" panose="02000500000000000000"/>
                <a:cs typeface="UVWQUJ+Wingdings3" panose="02000500000000000000"/>
              </a:rPr>
              <a:t></a:t>
            </a:r>
          </a:p>
        </p:txBody>
      </p:sp>
      <p:sp>
        <p:nvSpPr>
          <p:cNvPr id="12" name="object 12"/>
          <p:cNvSpPr txBox="1"/>
          <p:nvPr/>
        </p:nvSpPr>
        <p:spPr>
          <a:xfrm>
            <a:off x="1496377" y="5255022"/>
            <a:ext cx="5040915" cy="911130"/>
          </a:xfrm>
          <a:prstGeom prst="rect">
            <a:avLst/>
          </a:prstGeom>
        </p:spPr>
        <p:txBody>
          <a:bodyPr vert="horz" wrap="square" lIns="0" tIns="0" rIns="0" bIns="0" rtlCol="0">
            <a:spAutoFit/>
          </a:bodyPr>
          <a:lstStyle/>
          <a:p>
            <a:pPr marL="0" marR="0">
              <a:lnSpc>
                <a:spcPts val="1875"/>
              </a:lnSpc>
              <a:spcBef>
                <a:spcPts val="0"/>
              </a:spcBef>
              <a:spcAft>
                <a:spcPts val="0"/>
              </a:spcAft>
            </a:pPr>
            <a:r>
              <a:rPr sz="1800" dirty="0">
                <a:solidFill>
                  <a:srgbClr val="000000"/>
                </a:solidFill>
                <a:latin typeface="宋体" panose="02010600030101010101" pitchFamily="2" charset="-122"/>
                <a:cs typeface="宋体" panose="02010600030101010101" pitchFamily="2" charset="-122"/>
              </a:rPr>
              <a:t>式中：</a:t>
            </a:r>
            <a:r>
              <a:rPr sz="1800" dirty="0">
                <a:solidFill>
                  <a:srgbClr val="000000"/>
                </a:solidFill>
                <a:latin typeface="Calibri" panose="020F0502020204030204"/>
                <a:cs typeface="Calibri" panose="020F0502020204030204"/>
              </a:rPr>
              <a:t>Δ</a:t>
            </a:r>
            <a:r>
              <a:rPr sz="1800" dirty="0">
                <a:solidFill>
                  <a:srgbClr val="000000"/>
                </a:solidFill>
                <a:latin typeface="HJTUWI+SegoePrint" panose="02000500000000000000"/>
                <a:cs typeface="HJTUWI+SegoePrint" panose="02000500000000000000"/>
              </a:rPr>
              <a:t>A</a:t>
            </a:r>
            <a:r>
              <a:rPr sz="1800" dirty="0">
                <a:solidFill>
                  <a:srgbClr val="000000"/>
                </a:solidFill>
                <a:latin typeface="DURLPN+TimesNewRomanPSMT" panose="02000500000000000000"/>
                <a:cs typeface="DURLPN+TimesNewRomanPSMT" panose="02000500000000000000"/>
              </a:rPr>
              <a:t>——</a:t>
            </a:r>
            <a:r>
              <a:rPr sz="1800" dirty="0">
                <a:solidFill>
                  <a:srgbClr val="000000"/>
                </a:solidFill>
                <a:latin typeface="宋体" panose="02010600030101010101" pitchFamily="2" charset="-122"/>
                <a:cs typeface="宋体" panose="02010600030101010101" pitchFamily="2" charset="-122"/>
              </a:rPr>
              <a:t>标准样品试验相对误差，</a:t>
            </a:r>
            <a:r>
              <a:rPr sz="1800" dirty="0">
                <a:solidFill>
                  <a:srgbClr val="000000"/>
                </a:solidFill>
                <a:latin typeface="DURLPN+TimesNewRomanPSMT" panose="02000500000000000000"/>
                <a:cs typeface="DURLPN+TimesNewRomanPSMT" panose="02000500000000000000"/>
              </a:rPr>
              <a:t>%</a:t>
            </a:r>
            <a:r>
              <a:rPr sz="1800" dirty="0">
                <a:solidFill>
                  <a:srgbClr val="000000"/>
                </a:solidFill>
                <a:latin typeface="宋体" panose="02010600030101010101" pitchFamily="2" charset="-122"/>
                <a:cs typeface="宋体" panose="02010600030101010101" pitchFamily="2" charset="-122"/>
              </a:rPr>
              <a:t>；</a:t>
            </a:r>
          </a:p>
          <a:p>
            <a:pPr marL="434340" marR="0">
              <a:lnSpc>
                <a:spcPts val="1875"/>
              </a:lnSpc>
              <a:spcBef>
                <a:spcPts val="645"/>
              </a:spcBef>
              <a:spcAft>
                <a:spcPts val="0"/>
              </a:spcAft>
            </a:pPr>
            <a:r>
              <a:rPr sz="1800" dirty="0">
                <a:solidFill>
                  <a:srgbClr val="000000"/>
                </a:solidFill>
                <a:latin typeface="HJTUWI+SegoePrint" panose="02000500000000000000"/>
                <a:cs typeface="HJTUWI+SegoePrint" panose="02000500000000000000"/>
              </a:rPr>
              <a:t>x</a:t>
            </a:r>
            <a:r>
              <a:rPr sz="1800" dirty="0">
                <a:solidFill>
                  <a:srgbClr val="000000"/>
                </a:solidFill>
                <a:latin typeface="DURLPN+TimesNewRomanPSMT" panose="02000500000000000000"/>
                <a:cs typeface="DURLPN+TimesNewRomanPSMT" panose="02000500000000000000"/>
              </a:rPr>
              <a:t>——</a:t>
            </a:r>
            <a:r>
              <a:rPr sz="1800" dirty="0">
                <a:solidFill>
                  <a:srgbClr val="000000"/>
                </a:solidFill>
                <a:latin typeface="宋体" panose="02010600030101010101" pitchFamily="2" charset="-122"/>
                <a:cs typeface="宋体" panose="02010600030101010101" pitchFamily="2" charset="-122"/>
              </a:rPr>
              <a:t>标准样品测试值，</a:t>
            </a:r>
            <a:r>
              <a:rPr sz="1800" dirty="0">
                <a:solidFill>
                  <a:srgbClr val="000000"/>
                </a:solidFill>
                <a:latin typeface="DURLPN+TimesNewRomanPSMT" panose="02000500000000000000"/>
                <a:cs typeface="DURLPN+TimesNewRomanPSMT" panose="02000500000000000000"/>
              </a:rPr>
              <a:t>mg/L</a:t>
            </a:r>
            <a:r>
              <a:rPr sz="1800" dirty="0">
                <a:solidFill>
                  <a:srgbClr val="000000"/>
                </a:solidFill>
                <a:latin typeface="宋体" panose="02010600030101010101" pitchFamily="2" charset="-122"/>
                <a:cs typeface="宋体" panose="02010600030101010101" pitchFamily="2" charset="-122"/>
              </a:rPr>
              <a:t>；</a:t>
            </a:r>
          </a:p>
        </p:txBody>
      </p:sp>
      <p:sp>
        <p:nvSpPr>
          <p:cNvPr id="13" name="object 13"/>
          <p:cNvSpPr txBox="1"/>
          <p:nvPr/>
        </p:nvSpPr>
        <p:spPr>
          <a:xfrm>
            <a:off x="1930717" y="5905262"/>
            <a:ext cx="3654402" cy="586010"/>
          </a:xfrm>
          <a:prstGeom prst="rect">
            <a:avLst/>
          </a:prstGeom>
        </p:spPr>
        <p:txBody>
          <a:bodyPr vert="horz" wrap="square" lIns="0" tIns="0" rIns="0" bIns="0" rtlCol="0">
            <a:spAutoFit/>
          </a:bodyPr>
          <a:lstStyle/>
          <a:p>
            <a:pPr marL="0" marR="0">
              <a:lnSpc>
                <a:spcPts val="1875"/>
              </a:lnSpc>
              <a:spcBef>
                <a:spcPts val="0"/>
              </a:spcBef>
              <a:spcAft>
                <a:spcPts val="0"/>
              </a:spcAft>
            </a:pPr>
            <a:r>
              <a:rPr sz="1800" dirty="0">
                <a:solidFill>
                  <a:srgbClr val="000000"/>
                </a:solidFill>
                <a:latin typeface="HJTUWI+SegoePrint" panose="02000500000000000000"/>
                <a:cs typeface="HJTUWI+SegoePrint" panose="02000500000000000000"/>
              </a:rPr>
              <a:t>B</a:t>
            </a:r>
            <a:r>
              <a:rPr sz="1800" dirty="0">
                <a:solidFill>
                  <a:srgbClr val="000000"/>
                </a:solidFill>
                <a:latin typeface="DURLPN+TimesNewRomanPSMT" panose="02000500000000000000"/>
                <a:cs typeface="DURLPN+TimesNewRomanPSMT" panose="02000500000000000000"/>
              </a:rPr>
              <a:t>——</a:t>
            </a:r>
            <a:r>
              <a:rPr sz="1800" dirty="0">
                <a:solidFill>
                  <a:srgbClr val="000000"/>
                </a:solidFill>
                <a:latin typeface="宋体" panose="02010600030101010101" pitchFamily="2" charset="-122"/>
                <a:cs typeface="宋体" panose="02010600030101010101" pitchFamily="2" charset="-122"/>
              </a:rPr>
              <a:t>标准样品标准值，</a:t>
            </a:r>
            <a:r>
              <a:rPr sz="1800" dirty="0">
                <a:solidFill>
                  <a:srgbClr val="000000"/>
                </a:solidFill>
                <a:latin typeface="DURLPN+TimesNewRomanPSMT" panose="02000500000000000000"/>
                <a:cs typeface="DURLPN+TimesNewRomanPSMT" panose="02000500000000000000"/>
              </a:rPr>
              <a:t>mg/L</a:t>
            </a:r>
            <a:r>
              <a:rPr sz="1800" dirty="0">
                <a:solidFill>
                  <a:srgbClr val="000000"/>
                </a:solidFill>
                <a:latin typeface="宋体" panose="02010600030101010101" pitchFamily="2" charset="-122"/>
                <a:cs typeface="宋体" panose="02010600030101010101" pitchFamily="2" charset="-122"/>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451485" y="616198"/>
            <a:ext cx="9397586" cy="940435"/>
          </a:xfrm>
          <a:prstGeom prst="rect">
            <a:avLst/>
          </a:prstGeom>
        </p:spPr>
        <p:txBody>
          <a:bodyPr vert="horz" wrap="square" lIns="0" tIns="0" rIns="0" bIns="0" rtlCol="0">
            <a:spAutoFit/>
          </a:bodyPr>
          <a:lstStyle/>
          <a:p>
            <a:pPr marL="0" marR="0">
              <a:lnSpc>
                <a:spcPts val="2005"/>
              </a:lnSpc>
              <a:spcBef>
                <a:spcPts val="0"/>
              </a:spcBef>
              <a:spcAft>
                <a:spcPts val="0"/>
              </a:spcAft>
            </a:pPr>
            <a:r>
              <a:rPr sz="2000" spc="10" dirty="0">
                <a:solidFill>
                  <a:srgbClr val="000000"/>
                </a:solidFill>
                <a:latin typeface="宋体" panose="02010600030101010101" pitchFamily="2" charset="-122"/>
                <a:cs typeface="宋体" panose="02010600030101010101" pitchFamily="2" charset="-122"/>
              </a:rPr>
              <a:t>《固定污染源烟气（SO2、Nox、颗粒物）排放连续监测系统技术要求及检</a:t>
            </a:r>
          </a:p>
          <a:p>
            <a:pPr marL="0" marR="0">
              <a:lnSpc>
                <a:spcPts val="2005"/>
              </a:lnSpc>
              <a:spcBef>
                <a:spcPts val="395"/>
              </a:spcBef>
              <a:spcAft>
                <a:spcPts val="0"/>
              </a:spcAft>
            </a:pPr>
            <a:r>
              <a:rPr sz="2000" spc="10" dirty="0">
                <a:solidFill>
                  <a:srgbClr val="000000"/>
                </a:solidFill>
                <a:latin typeface="宋体" panose="02010600030101010101" pitchFamily="2" charset="-122"/>
                <a:cs typeface="宋体" panose="02010600030101010101" pitchFamily="2" charset="-122"/>
              </a:rPr>
              <a:t>测方法》（HJ 76-2017 </a:t>
            </a:r>
            <a:r>
              <a:rPr sz="2000" dirty="0">
                <a:solidFill>
                  <a:srgbClr val="000000"/>
                </a:solidFill>
                <a:latin typeface="宋体" panose="02010600030101010101" pitchFamily="2" charset="-122"/>
                <a:cs typeface="宋体" panose="02010600030101010101" pitchFamily="2" charset="-122"/>
              </a:rPr>
              <a:t>）</a:t>
            </a:r>
          </a:p>
        </p:txBody>
      </p:sp>
      <p:sp>
        <p:nvSpPr>
          <p:cNvPr id="4" name="object 4"/>
          <p:cNvSpPr txBox="1"/>
          <p:nvPr/>
        </p:nvSpPr>
        <p:spPr>
          <a:xfrm>
            <a:off x="451485" y="1271667"/>
            <a:ext cx="2373153" cy="577279"/>
          </a:xfrm>
          <a:prstGeom prst="rect">
            <a:avLst/>
          </a:prstGeom>
        </p:spPr>
        <p:txBody>
          <a:bodyPr vert="horz" wrap="square" lIns="0" tIns="0" rIns="0" bIns="0" rtlCol="0">
            <a:spAutoFit/>
          </a:bodyPr>
          <a:lstStyle/>
          <a:p>
            <a:pPr marL="0" marR="0">
              <a:lnSpc>
                <a:spcPts val="1875"/>
              </a:lnSpc>
              <a:spcBef>
                <a:spcPts val="0"/>
              </a:spcBef>
              <a:spcAft>
                <a:spcPts val="0"/>
              </a:spcAft>
            </a:pPr>
            <a:r>
              <a:rPr sz="1250" dirty="0">
                <a:solidFill>
                  <a:srgbClr val="2DA2BF"/>
                </a:solidFill>
                <a:latin typeface="UVWQUJ+Wingdings3" panose="02000500000000000000"/>
                <a:cs typeface="UVWQUJ+Wingdings3" panose="02000500000000000000"/>
              </a:rPr>
              <a:t></a:t>
            </a:r>
            <a:r>
              <a:rPr sz="1250" spc="1040" dirty="0">
                <a:solidFill>
                  <a:srgbClr val="2DA2BF"/>
                </a:solidFill>
                <a:latin typeface="Times New Roman" panose="02020603050405020304"/>
                <a:cs typeface="Times New Roman" panose="02020603050405020304"/>
              </a:rPr>
              <a:t> </a:t>
            </a:r>
            <a:r>
              <a:rPr sz="1800" dirty="0">
                <a:solidFill>
                  <a:srgbClr val="000000"/>
                </a:solidFill>
                <a:latin typeface="DDTNEO+LucidaSansUnicode" panose="02000500000000000000"/>
                <a:cs typeface="DDTNEO+LucidaSansUnicode" panose="02000500000000000000"/>
              </a:rPr>
              <a:t>6.2.1.1 </a:t>
            </a:r>
            <a:r>
              <a:rPr sz="1800" dirty="0">
                <a:solidFill>
                  <a:srgbClr val="000000"/>
                </a:solidFill>
                <a:latin typeface="ILCCTM+SimHei" panose="02000500000000000000"/>
                <a:cs typeface="ILCCTM+SimHei" panose="02000500000000000000"/>
              </a:rPr>
              <a:t>示值误差</a:t>
            </a:r>
          </a:p>
        </p:txBody>
      </p:sp>
      <p:sp>
        <p:nvSpPr>
          <p:cNvPr id="5" name="object 5"/>
          <p:cNvSpPr txBox="1"/>
          <p:nvPr/>
        </p:nvSpPr>
        <p:spPr>
          <a:xfrm>
            <a:off x="908685" y="1596787"/>
            <a:ext cx="2360858" cy="586010"/>
          </a:xfrm>
          <a:prstGeom prst="rect">
            <a:avLst/>
          </a:prstGeom>
        </p:spPr>
        <p:txBody>
          <a:bodyPr vert="horz" wrap="square" lIns="0" tIns="0" rIns="0" bIns="0" rtlCol="0">
            <a:spAutoFit/>
          </a:bodyPr>
          <a:lstStyle/>
          <a:p>
            <a:pPr marL="0" marR="0">
              <a:lnSpc>
                <a:spcPts val="1875"/>
              </a:lnSpc>
              <a:spcBef>
                <a:spcPts val="0"/>
              </a:spcBef>
              <a:spcAft>
                <a:spcPts val="0"/>
              </a:spcAft>
            </a:pPr>
            <a:r>
              <a:rPr sz="1800" dirty="0">
                <a:solidFill>
                  <a:srgbClr val="000000"/>
                </a:solidFill>
                <a:latin typeface="DDTNEO+LucidaSansUnicode" panose="02000500000000000000"/>
                <a:cs typeface="DDTNEO+LucidaSansUnicode" panose="02000500000000000000"/>
              </a:rPr>
              <a:t>a) </a:t>
            </a:r>
            <a:r>
              <a:rPr sz="1800" dirty="0">
                <a:solidFill>
                  <a:srgbClr val="000000"/>
                </a:solidFill>
                <a:latin typeface="ILCCTM+SimHei" panose="02000500000000000000"/>
                <a:cs typeface="ILCCTM+SimHei" panose="02000500000000000000"/>
              </a:rPr>
              <a:t>气态污染物</a:t>
            </a:r>
            <a:r>
              <a:rPr sz="1800" dirty="0">
                <a:solidFill>
                  <a:srgbClr val="000000"/>
                </a:solidFill>
                <a:latin typeface="DDTNEO+LucidaSansUnicode" panose="02000500000000000000"/>
                <a:cs typeface="DDTNEO+LucidaSansUnicode" panose="02000500000000000000"/>
              </a:rPr>
              <a:t>CEMS</a:t>
            </a:r>
          </a:p>
        </p:txBody>
      </p:sp>
      <p:sp>
        <p:nvSpPr>
          <p:cNvPr id="6" name="object 6"/>
          <p:cNvSpPr txBox="1"/>
          <p:nvPr/>
        </p:nvSpPr>
        <p:spPr>
          <a:xfrm>
            <a:off x="908685" y="1925081"/>
            <a:ext cx="8931687" cy="544145"/>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00000"/>
                </a:solidFill>
                <a:latin typeface="宋体" panose="02010600030101010101" pitchFamily="2" charset="-122"/>
                <a:cs typeface="宋体" panose="02010600030101010101" pitchFamily="2" charset="-122"/>
              </a:rPr>
              <a:t>当系统检测SO</a:t>
            </a:r>
            <a:r>
              <a:rPr sz="1800" spc="585" dirty="0">
                <a:solidFill>
                  <a:srgbClr val="000000"/>
                </a:solidFill>
                <a:latin typeface="宋体" panose="02010600030101010101" pitchFamily="2" charset="-122"/>
                <a:cs typeface="宋体" panose="02010600030101010101" pitchFamily="2" charset="-122"/>
              </a:rPr>
              <a:t> </a:t>
            </a:r>
            <a:r>
              <a:rPr sz="1800" dirty="0">
                <a:solidFill>
                  <a:srgbClr val="000000"/>
                </a:solidFill>
                <a:latin typeface="宋体" panose="02010600030101010101" pitchFamily="2" charset="-122"/>
                <a:cs typeface="宋体" panose="02010600030101010101" pitchFamily="2" charset="-122"/>
              </a:rPr>
              <a:t>满量程值≥100μmol/mol；NO</a:t>
            </a:r>
            <a:r>
              <a:rPr sz="1800" spc="270" dirty="0">
                <a:solidFill>
                  <a:srgbClr val="000000"/>
                </a:solidFill>
                <a:latin typeface="宋体" panose="02010600030101010101" pitchFamily="2" charset="-122"/>
                <a:cs typeface="宋体" panose="02010600030101010101" pitchFamily="2" charset="-122"/>
              </a:rPr>
              <a:t> </a:t>
            </a:r>
            <a:r>
              <a:rPr sz="1800" dirty="0">
                <a:solidFill>
                  <a:srgbClr val="000000"/>
                </a:solidFill>
                <a:latin typeface="宋体" panose="02010600030101010101" pitchFamily="2" charset="-122"/>
                <a:cs typeface="宋体" panose="02010600030101010101" pitchFamily="2" charset="-122"/>
              </a:rPr>
              <a:t>满量程值≥200μmol/mol 时，</a:t>
            </a:r>
          </a:p>
          <a:p>
            <a:pPr marL="4531995" marR="0">
              <a:lnSpc>
                <a:spcPts val="1175"/>
              </a:lnSpc>
              <a:spcBef>
                <a:spcPts val="0"/>
              </a:spcBef>
              <a:spcAft>
                <a:spcPts val="0"/>
              </a:spcAft>
            </a:pPr>
            <a:r>
              <a:rPr sz="1150" dirty="0">
                <a:solidFill>
                  <a:srgbClr val="000000"/>
                </a:solidFill>
                <a:latin typeface="宋体" panose="02010600030101010101" pitchFamily="2" charset="-122"/>
                <a:cs typeface="宋体" panose="02010600030101010101" pitchFamily="2" charset="-122"/>
              </a:rPr>
              <a:t>X</a:t>
            </a:r>
          </a:p>
        </p:txBody>
      </p:sp>
      <p:sp>
        <p:nvSpPr>
          <p:cNvPr id="7" name="object 7"/>
          <p:cNvSpPr txBox="1"/>
          <p:nvPr/>
        </p:nvSpPr>
        <p:spPr>
          <a:xfrm>
            <a:off x="451485" y="2039014"/>
            <a:ext cx="4732020" cy="669974"/>
          </a:xfrm>
          <a:prstGeom prst="rect">
            <a:avLst/>
          </a:prstGeom>
        </p:spPr>
        <p:txBody>
          <a:bodyPr vert="horz" wrap="square" lIns="0" tIns="0" rIns="0" bIns="0" rtlCol="0">
            <a:spAutoFit/>
          </a:bodyPr>
          <a:lstStyle/>
          <a:p>
            <a:pPr marL="1828800" marR="0">
              <a:lnSpc>
                <a:spcPts val="1175"/>
              </a:lnSpc>
              <a:spcBef>
                <a:spcPts val="0"/>
              </a:spcBef>
              <a:spcAft>
                <a:spcPts val="0"/>
              </a:spcAft>
            </a:pPr>
            <a:r>
              <a:rPr sz="1150" dirty="0">
                <a:solidFill>
                  <a:srgbClr val="000000"/>
                </a:solidFill>
                <a:latin typeface="宋体" panose="02010600030101010101" pitchFamily="2" charset="-122"/>
                <a:cs typeface="宋体" panose="02010600030101010101" pitchFamily="2" charset="-122"/>
              </a:rPr>
              <a:t>2</a:t>
            </a:r>
          </a:p>
          <a:p>
            <a:pPr marL="0" marR="0">
              <a:lnSpc>
                <a:spcPts val="1800"/>
              </a:lnSpc>
              <a:spcBef>
                <a:spcPts val="85"/>
              </a:spcBef>
              <a:spcAft>
                <a:spcPts val="0"/>
              </a:spcAft>
            </a:pPr>
            <a:r>
              <a:rPr sz="1800" dirty="0">
                <a:solidFill>
                  <a:srgbClr val="000000"/>
                </a:solidFill>
                <a:latin typeface="宋体" panose="02010600030101010101" pitchFamily="2" charset="-122"/>
                <a:cs typeface="宋体" panose="02010600030101010101" pitchFamily="2" charset="-122"/>
              </a:rPr>
              <a:t>示值误差：不超过±5%标准气体标称值；</a:t>
            </a:r>
          </a:p>
        </p:txBody>
      </p:sp>
      <p:sp>
        <p:nvSpPr>
          <p:cNvPr id="8" name="object 8"/>
          <p:cNvSpPr txBox="1"/>
          <p:nvPr/>
        </p:nvSpPr>
        <p:spPr>
          <a:xfrm>
            <a:off x="908685" y="2524522"/>
            <a:ext cx="9148573" cy="544145"/>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00000"/>
                </a:solidFill>
                <a:latin typeface="宋体" panose="02010600030101010101" pitchFamily="2" charset="-122"/>
                <a:cs typeface="宋体" panose="02010600030101010101" pitchFamily="2" charset="-122"/>
              </a:rPr>
              <a:t>当系统检测SO</a:t>
            </a:r>
            <a:r>
              <a:rPr sz="1800" spc="270" dirty="0">
                <a:solidFill>
                  <a:srgbClr val="000000"/>
                </a:solidFill>
                <a:latin typeface="宋体" panose="02010600030101010101" pitchFamily="2" charset="-122"/>
                <a:cs typeface="宋体" panose="02010600030101010101" pitchFamily="2" charset="-122"/>
              </a:rPr>
              <a:t> </a:t>
            </a:r>
            <a:r>
              <a:rPr sz="1800" dirty="0">
                <a:solidFill>
                  <a:srgbClr val="000000"/>
                </a:solidFill>
                <a:latin typeface="宋体" panose="02010600030101010101" pitchFamily="2" charset="-122"/>
                <a:cs typeface="宋体" panose="02010600030101010101" pitchFamily="2" charset="-122"/>
              </a:rPr>
              <a:t>满量程值＜100μmol/mol；NO</a:t>
            </a:r>
            <a:r>
              <a:rPr sz="1800" spc="270" dirty="0">
                <a:solidFill>
                  <a:srgbClr val="000000"/>
                </a:solidFill>
                <a:latin typeface="宋体" panose="02010600030101010101" pitchFamily="2" charset="-122"/>
                <a:cs typeface="宋体" panose="02010600030101010101" pitchFamily="2" charset="-122"/>
              </a:rPr>
              <a:t> </a:t>
            </a:r>
            <a:r>
              <a:rPr sz="1800" dirty="0">
                <a:solidFill>
                  <a:srgbClr val="000000"/>
                </a:solidFill>
                <a:latin typeface="宋体" panose="02010600030101010101" pitchFamily="2" charset="-122"/>
                <a:cs typeface="宋体" panose="02010600030101010101" pitchFamily="2" charset="-122"/>
              </a:rPr>
              <a:t>满量程值＜200μmol/mol 时，示</a:t>
            </a:r>
          </a:p>
          <a:p>
            <a:pPr marL="4491990" marR="0">
              <a:lnSpc>
                <a:spcPts val="1175"/>
              </a:lnSpc>
              <a:spcBef>
                <a:spcPts val="0"/>
              </a:spcBef>
              <a:spcAft>
                <a:spcPts val="0"/>
              </a:spcAft>
            </a:pPr>
            <a:r>
              <a:rPr sz="1150" dirty="0">
                <a:solidFill>
                  <a:srgbClr val="000000"/>
                </a:solidFill>
                <a:latin typeface="宋体" panose="02010600030101010101" pitchFamily="2" charset="-122"/>
                <a:cs typeface="宋体" panose="02010600030101010101" pitchFamily="2" charset="-122"/>
              </a:rPr>
              <a:t>X</a:t>
            </a:r>
          </a:p>
        </p:txBody>
      </p:sp>
      <p:sp>
        <p:nvSpPr>
          <p:cNvPr id="9" name="object 9"/>
          <p:cNvSpPr txBox="1"/>
          <p:nvPr/>
        </p:nvSpPr>
        <p:spPr>
          <a:xfrm>
            <a:off x="451485" y="2638454"/>
            <a:ext cx="3680459" cy="669974"/>
          </a:xfrm>
          <a:prstGeom prst="rect">
            <a:avLst/>
          </a:prstGeom>
        </p:spPr>
        <p:txBody>
          <a:bodyPr vert="horz" wrap="square" lIns="0" tIns="0" rIns="0" bIns="0" rtlCol="0">
            <a:spAutoFit/>
          </a:bodyPr>
          <a:lstStyle/>
          <a:p>
            <a:pPr marL="1828800" marR="0">
              <a:lnSpc>
                <a:spcPts val="1175"/>
              </a:lnSpc>
              <a:spcBef>
                <a:spcPts val="0"/>
              </a:spcBef>
              <a:spcAft>
                <a:spcPts val="0"/>
              </a:spcAft>
            </a:pPr>
            <a:r>
              <a:rPr sz="1150" dirty="0">
                <a:solidFill>
                  <a:srgbClr val="000000"/>
                </a:solidFill>
                <a:latin typeface="宋体" panose="02010600030101010101" pitchFamily="2" charset="-122"/>
                <a:cs typeface="宋体" panose="02010600030101010101" pitchFamily="2" charset="-122"/>
              </a:rPr>
              <a:t>2</a:t>
            </a:r>
          </a:p>
          <a:p>
            <a:pPr marL="0" marR="0">
              <a:lnSpc>
                <a:spcPts val="1800"/>
              </a:lnSpc>
              <a:spcBef>
                <a:spcPts val="85"/>
              </a:spcBef>
              <a:spcAft>
                <a:spcPts val="0"/>
              </a:spcAft>
            </a:pPr>
            <a:r>
              <a:rPr sz="1800" dirty="0">
                <a:solidFill>
                  <a:srgbClr val="000000"/>
                </a:solidFill>
                <a:latin typeface="宋体" panose="02010600030101010101" pitchFamily="2" charset="-122"/>
                <a:cs typeface="宋体" panose="02010600030101010101" pitchFamily="2" charset="-122"/>
              </a:rPr>
              <a:t>值误差：不超过±2.5%满量程。</a:t>
            </a:r>
          </a:p>
        </p:txBody>
      </p:sp>
      <p:sp>
        <p:nvSpPr>
          <p:cNvPr id="10" name="object 10"/>
          <p:cNvSpPr txBox="1"/>
          <p:nvPr/>
        </p:nvSpPr>
        <p:spPr>
          <a:xfrm>
            <a:off x="908685" y="3125698"/>
            <a:ext cx="3417570" cy="894883"/>
          </a:xfrm>
          <a:prstGeom prst="rect">
            <a:avLst/>
          </a:prstGeom>
        </p:spPr>
        <p:txBody>
          <a:bodyPr vert="horz" wrap="square" lIns="0" tIns="0" rIns="0" bIns="0" rtlCol="0">
            <a:spAutoFit/>
          </a:bodyPr>
          <a:lstStyle/>
          <a:p>
            <a:pPr marL="0" marR="0">
              <a:lnSpc>
                <a:spcPts val="1875"/>
              </a:lnSpc>
              <a:spcBef>
                <a:spcPts val="0"/>
              </a:spcBef>
              <a:spcAft>
                <a:spcPts val="0"/>
              </a:spcAft>
            </a:pPr>
            <a:r>
              <a:rPr sz="1800" dirty="0">
                <a:solidFill>
                  <a:srgbClr val="000000"/>
                </a:solidFill>
                <a:latin typeface="DDTNEO+LucidaSansUnicode" panose="02000500000000000000"/>
                <a:cs typeface="DDTNEO+LucidaSansUnicode" panose="02000500000000000000"/>
              </a:rPr>
              <a:t>b) O</a:t>
            </a:r>
            <a:r>
              <a:rPr sz="1700" baseline="-20000" dirty="0">
                <a:solidFill>
                  <a:srgbClr val="000000"/>
                </a:solidFill>
                <a:latin typeface="DDTNEO+LucidaSansUnicode" panose="02000500000000000000"/>
                <a:cs typeface="DDTNEO+LucidaSansUnicode" panose="02000500000000000000"/>
              </a:rPr>
              <a:t>2</a:t>
            </a:r>
            <a:r>
              <a:rPr sz="1700" spc="19" baseline="-20000" dirty="0">
                <a:solidFill>
                  <a:srgbClr val="000000"/>
                </a:solidFill>
                <a:latin typeface="DDTNEO+LucidaSansUnicode" panose="02000500000000000000"/>
                <a:cs typeface="DDTNEO+LucidaSansUnicode" panose="02000500000000000000"/>
              </a:rPr>
              <a:t> </a:t>
            </a:r>
            <a:r>
              <a:rPr sz="1800" dirty="0">
                <a:solidFill>
                  <a:srgbClr val="000000"/>
                </a:solidFill>
                <a:latin typeface="DDTNEO+LucidaSansUnicode" panose="02000500000000000000"/>
                <a:cs typeface="DDTNEO+LucidaSansUnicode" panose="02000500000000000000"/>
              </a:rPr>
              <a:t>CMS</a:t>
            </a:r>
          </a:p>
          <a:p>
            <a:pPr marL="0" marR="0">
              <a:lnSpc>
                <a:spcPts val="1800"/>
              </a:lnSpc>
              <a:spcBef>
                <a:spcPts val="440"/>
              </a:spcBef>
              <a:spcAft>
                <a:spcPts val="0"/>
              </a:spcAft>
            </a:pPr>
            <a:r>
              <a:rPr sz="1800" dirty="0">
                <a:solidFill>
                  <a:srgbClr val="000000"/>
                </a:solidFill>
                <a:latin typeface="宋体" panose="02010600030101010101" pitchFamily="2" charset="-122"/>
                <a:cs typeface="宋体" panose="02010600030101010101" pitchFamily="2" charset="-122"/>
              </a:rPr>
              <a:t>不超过±5%标准气体标称值。</a:t>
            </a:r>
          </a:p>
        </p:txBody>
      </p:sp>
      <p:sp>
        <p:nvSpPr>
          <p:cNvPr id="11" name="object 11"/>
          <p:cNvSpPr txBox="1"/>
          <p:nvPr/>
        </p:nvSpPr>
        <p:spPr>
          <a:xfrm>
            <a:off x="451485" y="3774201"/>
            <a:ext cx="8675370" cy="571500"/>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00000"/>
                </a:solidFill>
                <a:latin typeface="宋体" panose="02010600030101010101" pitchFamily="2" charset="-122"/>
                <a:cs typeface="宋体" panose="02010600030101010101" pitchFamily="2" charset="-122"/>
              </a:rPr>
              <a:t>6.2.1.2 系统响应时间。气态污染物CEMS（含O2）系统响应时间：≤200s。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660082" y="1054903"/>
            <a:ext cx="8671720" cy="1628483"/>
          </a:xfrm>
          <a:prstGeom prst="rect">
            <a:avLst/>
          </a:prstGeom>
        </p:spPr>
        <p:txBody>
          <a:bodyPr vert="horz" wrap="square" lIns="0" tIns="0" rIns="0" bIns="0" rtlCol="0">
            <a:spAutoFit/>
          </a:bodyPr>
          <a:lstStyle/>
          <a:p>
            <a:pPr marL="0" marR="0">
              <a:lnSpc>
                <a:spcPts val="5215"/>
              </a:lnSpc>
              <a:spcBef>
                <a:spcPts val="0"/>
              </a:spcBef>
              <a:spcAft>
                <a:spcPts val="0"/>
              </a:spcAft>
            </a:pPr>
            <a:r>
              <a:rPr sz="5000" spc="20" dirty="0">
                <a:solidFill>
                  <a:srgbClr val="000000"/>
                </a:solidFill>
                <a:latin typeface="宋体" panose="02010600030101010101" pitchFamily="2" charset="-122"/>
                <a:cs typeface="宋体" panose="02010600030101010101" pitchFamily="2" charset="-122"/>
              </a:rPr>
              <a:t>第</a:t>
            </a:r>
            <a:r>
              <a:rPr sz="5000" dirty="0">
                <a:solidFill>
                  <a:srgbClr val="000000"/>
                </a:solidFill>
                <a:latin typeface="IPQOHI+Arial-BoldMT" panose="02000500000000000000"/>
                <a:cs typeface="IPQOHI+Arial-BoldMT" panose="02000500000000000000"/>
              </a:rPr>
              <a:t>1</a:t>
            </a:r>
            <a:r>
              <a:rPr sz="5000" dirty="0">
                <a:solidFill>
                  <a:srgbClr val="000000"/>
                </a:solidFill>
                <a:latin typeface="宋体" panose="02010600030101010101" pitchFamily="2" charset="-122"/>
                <a:cs typeface="宋体" panose="02010600030101010101" pitchFamily="2" charset="-122"/>
              </a:rPr>
              <a:t>章</a:t>
            </a:r>
            <a:r>
              <a:rPr sz="5000" spc="-1090" dirty="0">
                <a:solidFill>
                  <a:srgbClr val="000000"/>
                </a:solidFill>
                <a:latin typeface="宋体" panose="02010600030101010101" pitchFamily="2" charset="-122"/>
                <a:cs typeface="宋体" panose="02010600030101010101" pitchFamily="2" charset="-122"/>
              </a:rPr>
              <a:t> </a:t>
            </a:r>
            <a:r>
              <a:rPr sz="5000" spc="18" dirty="0">
                <a:solidFill>
                  <a:srgbClr val="000000"/>
                </a:solidFill>
                <a:latin typeface="宋体" panose="02010600030101010101" pitchFamily="2" charset="-122"/>
                <a:cs typeface="宋体" panose="02010600030101010101" pitchFamily="2" charset="-122"/>
              </a:rPr>
              <a:t>水污染源在线监控现</a:t>
            </a:r>
          </a:p>
        </p:txBody>
      </p:sp>
      <p:sp>
        <p:nvSpPr>
          <p:cNvPr id="4" name="object 4"/>
          <p:cNvSpPr txBox="1"/>
          <p:nvPr/>
        </p:nvSpPr>
        <p:spPr>
          <a:xfrm>
            <a:off x="2518727" y="1816903"/>
            <a:ext cx="4775835" cy="1588135"/>
          </a:xfrm>
          <a:prstGeom prst="rect">
            <a:avLst/>
          </a:prstGeom>
        </p:spPr>
        <p:txBody>
          <a:bodyPr vert="horz" wrap="square" lIns="0" tIns="0" rIns="0" bIns="0" rtlCol="0">
            <a:spAutoFit/>
          </a:bodyPr>
          <a:lstStyle/>
          <a:p>
            <a:pPr marL="0" marR="0">
              <a:lnSpc>
                <a:spcPts val="5005"/>
              </a:lnSpc>
              <a:spcBef>
                <a:spcPts val="0"/>
              </a:spcBef>
              <a:spcAft>
                <a:spcPts val="0"/>
              </a:spcAft>
            </a:pPr>
            <a:r>
              <a:rPr sz="5000" spc="20" dirty="0">
                <a:solidFill>
                  <a:srgbClr val="000000"/>
                </a:solidFill>
                <a:latin typeface="宋体" panose="02010600030101010101" pitchFamily="2" charset="-122"/>
                <a:cs typeface="宋体" panose="02010600030101010101" pitchFamily="2" charset="-122"/>
              </a:rPr>
              <a:t>场端核查方法</a:t>
            </a:r>
          </a:p>
        </p:txBody>
      </p:sp>
      <p:sp>
        <p:nvSpPr>
          <p:cNvPr id="5" name="object 5"/>
          <p:cNvSpPr txBox="1"/>
          <p:nvPr/>
        </p:nvSpPr>
        <p:spPr>
          <a:xfrm>
            <a:off x="5423852" y="6286093"/>
            <a:ext cx="3662203" cy="520223"/>
          </a:xfrm>
          <a:prstGeom prst="rect">
            <a:avLst/>
          </a:prstGeom>
        </p:spPr>
        <p:txBody>
          <a:bodyPr vert="horz" wrap="square" lIns="0" tIns="0" rIns="0" bIns="0" rtlCol="0">
            <a:spAutoFit/>
          </a:bodyPr>
          <a:lstStyle/>
          <a:p>
            <a:pPr marL="0" marR="0">
              <a:lnSpc>
                <a:spcPts val="1660"/>
              </a:lnSpc>
              <a:spcBef>
                <a:spcPts val="0"/>
              </a:spcBef>
              <a:spcAft>
                <a:spcPts val="0"/>
              </a:spcAft>
            </a:pPr>
            <a:r>
              <a:rPr sz="1600" dirty="0">
                <a:solidFill>
                  <a:srgbClr val="FF0000"/>
                </a:solidFill>
                <a:latin typeface="EGCTCM+ArialMT" panose="02000500000000000000"/>
                <a:cs typeface="EGCTCM+ArialMT" panose="02000500000000000000"/>
              </a:rPr>
              <a:t>2020</a:t>
            </a:r>
            <a:r>
              <a:rPr sz="1600" dirty="0">
                <a:solidFill>
                  <a:srgbClr val="FF0000"/>
                </a:solidFill>
                <a:latin typeface="宋体" panose="02010600030101010101" pitchFamily="2" charset="-122"/>
                <a:cs typeface="宋体" panose="02010600030101010101" pitchFamily="2" charset="-122"/>
              </a:rPr>
              <a:t>年</a:t>
            </a:r>
            <a:r>
              <a:rPr sz="1600" dirty="0">
                <a:solidFill>
                  <a:srgbClr val="FF0000"/>
                </a:solidFill>
                <a:latin typeface="EGCTCM+ArialMT" panose="02000500000000000000"/>
                <a:cs typeface="EGCTCM+ArialMT" panose="02000500000000000000"/>
              </a:rPr>
              <a:t>4</a:t>
            </a:r>
            <a:r>
              <a:rPr sz="1600" dirty="0">
                <a:solidFill>
                  <a:srgbClr val="FF0000"/>
                </a:solidFill>
                <a:latin typeface="宋体" panose="02010600030101010101" pitchFamily="2" charset="-122"/>
                <a:cs typeface="宋体" panose="02010600030101010101" pitchFamily="2" charset="-122"/>
              </a:rPr>
              <a:t>月</a:t>
            </a:r>
            <a:r>
              <a:rPr sz="1600" dirty="0">
                <a:solidFill>
                  <a:srgbClr val="FF0000"/>
                </a:solidFill>
                <a:latin typeface="EGCTCM+ArialMT" panose="02000500000000000000"/>
                <a:cs typeface="EGCTCM+ArialMT" panose="02000500000000000000"/>
              </a:rPr>
              <a:t>1</a:t>
            </a:r>
            <a:r>
              <a:rPr sz="1600" dirty="0">
                <a:solidFill>
                  <a:srgbClr val="FF0000"/>
                </a:solidFill>
                <a:latin typeface="宋体" panose="02010600030101010101" pitchFamily="2" charset="-122"/>
                <a:cs typeface="宋体" panose="02010600030101010101" pitchFamily="2" charset="-122"/>
              </a:rPr>
              <a:t>日星期三</a:t>
            </a:r>
            <a:r>
              <a:rPr sz="1600" dirty="0">
                <a:solidFill>
                  <a:srgbClr val="FF0000"/>
                </a:solidFill>
                <a:latin typeface="EGCTCM+ArialMT" panose="02000500000000000000"/>
                <a:cs typeface="EGCTCM+ArialMT" panose="02000500000000000000"/>
              </a:rPr>
              <a:t>22</a:t>
            </a:r>
            <a:r>
              <a:rPr sz="1600" dirty="0">
                <a:solidFill>
                  <a:srgbClr val="FF0000"/>
                </a:solidFill>
                <a:latin typeface="宋体" panose="02010600030101010101" pitchFamily="2" charset="-122"/>
                <a:cs typeface="宋体" panose="02010600030101010101" pitchFamily="2" charset="-122"/>
              </a:rPr>
              <a:t>时</a:t>
            </a:r>
            <a:r>
              <a:rPr sz="1600" dirty="0">
                <a:solidFill>
                  <a:srgbClr val="FF0000"/>
                </a:solidFill>
                <a:latin typeface="EGCTCM+ArialMT" panose="02000500000000000000"/>
                <a:cs typeface="EGCTCM+ArialMT" panose="02000500000000000000"/>
              </a:rPr>
              <a:t>16</a:t>
            </a:r>
            <a:r>
              <a:rPr sz="1600" dirty="0">
                <a:solidFill>
                  <a:srgbClr val="FF0000"/>
                </a:solidFill>
                <a:latin typeface="宋体" panose="02010600030101010101" pitchFamily="2" charset="-122"/>
                <a:cs typeface="宋体" panose="02010600030101010101" pitchFamily="2" charset="-122"/>
              </a:rPr>
              <a:t>分</a:t>
            </a:r>
            <a:r>
              <a:rPr sz="1600" dirty="0">
                <a:solidFill>
                  <a:srgbClr val="FF0000"/>
                </a:solidFill>
                <a:latin typeface="EGCTCM+ArialMT" panose="02000500000000000000"/>
                <a:cs typeface="EGCTCM+ArialMT" panose="02000500000000000000"/>
              </a:rPr>
              <a:t>20</a:t>
            </a:r>
            <a:r>
              <a:rPr sz="1600" dirty="0">
                <a:solidFill>
                  <a:srgbClr val="FF0000"/>
                </a:solidFill>
                <a:latin typeface="宋体" panose="02010600030101010101" pitchFamily="2" charset="-122"/>
                <a:cs typeface="宋体" panose="02010600030101010101" pitchFamily="2" charset="-122"/>
              </a:rPr>
              <a:t>秒</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790892" y="544601"/>
            <a:ext cx="8370855" cy="1042472"/>
          </a:xfrm>
          <a:prstGeom prst="rect">
            <a:avLst/>
          </a:prstGeom>
        </p:spPr>
        <p:txBody>
          <a:bodyPr vert="horz" wrap="square" lIns="0" tIns="0" rIns="0" bIns="0" rtlCol="0">
            <a:spAutoFit/>
          </a:bodyPr>
          <a:lstStyle/>
          <a:p>
            <a:pPr marL="0" marR="0">
              <a:lnSpc>
                <a:spcPts val="3340"/>
              </a:lnSpc>
              <a:spcBef>
                <a:spcPts val="0"/>
              </a:spcBef>
              <a:spcAft>
                <a:spcPts val="0"/>
              </a:spcAft>
            </a:pPr>
            <a:r>
              <a:rPr sz="3200" spc="15" dirty="0">
                <a:solidFill>
                  <a:srgbClr val="FF0000"/>
                </a:solidFill>
                <a:latin typeface="宋体" panose="02010600030101010101" pitchFamily="2" charset="-122"/>
                <a:cs typeface="宋体" panose="02010600030101010101" pitchFamily="2" charset="-122"/>
              </a:rPr>
              <a:t>第</a:t>
            </a:r>
            <a:r>
              <a:rPr sz="3200" dirty="0">
                <a:solidFill>
                  <a:srgbClr val="FF0000"/>
                </a:solidFill>
                <a:latin typeface="IPQOHI+Arial-BoldMT" panose="02000500000000000000"/>
                <a:cs typeface="IPQOHI+Arial-BoldMT" panose="02000500000000000000"/>
              </a:rPr>
              <a:t>1</a:t>
            </a:r>
            <a:r>
              <a:rPr sz="3200" dirty="0">
                <a:solidFill>
                  <a:srgbClr val="FF0000"/>
                </a:solidFill>
                <a:latin typeface="宋体" panose="02010600030101010101" pitchFamily="2" charset="-122"/>
                <a:cs typeface="宋体" panose="02010600030101010101" pitchFamily="2" charset="-122"/>
              </a:rPr>
              <a:t>章</a:t>
            </a:r>
            <a:r>
              <a:rPr sz="3200" spc="-695" dirty="0">
                <a:solidFill>
                  <a:srgbClr val="FF0000"/>
                </a:solidFill>
                <a:latin typeface="宋体" panose="02010600030101010101" pitchFamily="2" charset="-122"/>
                <a:cs typeface="宋体" panose="02010600030101010101" pitchFamily="2" charset="-122"/>
              </a:rPr>
              <a:t> </a:t>
            </a:r>
            <a:r>
              <a:rPr sz="3200" spc="14" dirty="0">
                <a:solidFill>
                  <a:srgbClr val="FF0000"/>
                </a:solidFill>
                <a:latin typeface="宋体" panose="02010600030101010101" pitchFamily="2" charset="-122"/>
                <a:cs typeface="宋体" panose="02010600030101010101" pitchFamily="2" charset="-122"/>
              </a:rPr>
              <a:t>水污染源在线监控现场端核查方法</a:t>
            </a:r>
          </a:p>
        </p:txBody>
      </p:sp>
      <p:sp>
        <p:nvSpPr>
          <p:cNvPr id="4" name="object 4"/>
          <p:cNvSpPr txBox="1"/>
          <p:nvPr/>
        </p:nvSpPr>
        <p:spPr>
          <a:xfrm>
            <a:off x="1215707" y="6099086"/>
            <a:ext cx="1929765" cy="751205"/>
          </a:xfrm>
          <a:prstGeom prst="rect">
            <a:avLst/>
          </a:prstGeom>
        </p:spPr>
        <p:txBody>
          <a:bodyPr vert="horz" wrap="square" lIns="0" tIns="0" rIns="0" bIns="0" rtlCol="0">
            <a:spAutoFit/>
          </a:bodyPr>
          <a:lstStyle/>
          <a:p>
            <a:pPr marL="406400" marR="0">
              <a:lnSpc>
                <a:spcPts val="1595"/>
              </a:lnSpc>
              <a:spcBef>
                <a:spcPts val="0"/>
              </a:spcBef>
              <a:spcAft>
                <a:spcPts val="0"/>
              </a:spcAft>
            </a:pPr>
            <a:r>
              <a:rPr sz="1600" dirty="0">
                <a:solidFill>
                  <a:srgbClr val="DA1F28"/>
                </a:solidFill>
                <a:latin typeface="宋体" panose="02010600030101010101" pitchFamily="2" charset="-122"/>
                <a:cs typeface="宋体" panose="02010600030101010101" pitchFamily="2" charset="-122"/>
              </a:rPr>
              <a:t>采样探头</a:t>
            </a:r>
          </a:p>
          <a:p>
            <a:pPr marL="0" marR="0">
              <a:lnSpc>
                <a:spcPts val="1595"/>
              </a:lnSpc>
              <a:spcBef>
                <a:spcPts val="325"/>
              </a:spcBef>
              <a:spcAft>
                <a:spcPts val="0"/>
              </a:spcAft>
            </a:pPr>
            <a:r>
              <a:rPr sz="1600" dirty="0">
                <a:solidFill>
                  <a:srgbClr val="DA1F28"/>
                </a:solidFill>
                <a:latin typeface="宋体" panose="02010600030101010101" pitchFamily="2" charset="-122"/>
                <a:cs typeface="宋体" panose="02010600030101010101" pitchFamily="2" charset="-122"/>
              </a:rPr>
              <a:t>超声波明渠流量计</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701357" y="707231"/>
            <a:ext cx="4963509" cy="790620"/>
          </a:xfrm>
          <a:prstGeom prst="rect">
            <a:avLst/>
          </a:prstGeom>
        </p:spPr>
        <p:txBody>
          <a:bodyPr vert="horz" wrap="square" lIns="0" tIns="0" rIns="0" bIns="0" rtlCol="0">
            <a:spAutoFit/>
          </a:bodyPr>
          <a:lstStyle/>
          <a:p>
            <a:pPr marL="0" marR="0">
              <a:lnSpc>
                <a:spcPts val="1680"/>
              </a:lnSpc>
              <a:spcBef>
                <a:spcPts val="0"/>
              </a:spcBef>
              <a:spcAft>
                <a:spcPts val="0"/>
              </a:spcAft>
            </a:pPr>
            <a:r>
              <a:rPr sz="1150" dirty="0">
                <a:solidFill>
                  <a:srgbClr val="2DA2BF"/>
                </a:solidFill>
                <a:latin typeface="EGCTCM+ArialMT" panose="02000500000000000000"/>
                <a:cs typeface="EGCTCM+ArialMT" panose="02000500000000000000"/>
              </a:rPr>
              <a:t>•</a:t>
            </a:r>
            <a:r>
              <a:rPr sz="1150" spc="1293" dirty="0">
                <a:solidFill>
                  <a:srgbClr val="2DA2BF"/>
                </a:solidFill>
                <a:latin typeface="EGCTCM+ArialMT" panose="02000500000000000000"/>
                <a:cs typeface="EGCTCM+ArialMT" panose="02000500000000000000"/>
              </a:rPr>
              <a:t> </a:t>
            </a:r>
            <a:r>
              <a:rPr sz="1700" spc="-10" dirty="0">
                <a:solidFill>
                  <a:srgbClr val="000000"/>
                </a:solidFill>
                <a:latin typeface="ILCCTM+SimHei" panose="02000500000000000000"/>
                <a:cs typeface="ILCCTM+SimHei" panose="02000500000000000000"/>
              </a:rPr>
              <a:t>常见问题：</a:t>
            </a:r>
            <a:r>
              <a:rPr sz="1700" spc="-19" dirty="0">
                <a:solidFill>
                  <a:srgbClr val="000000"/>
                </a:solidFill>
                <a:latin typeface="仿宋" panose="02010609060101010101" charset="-122"/>
                <a:cs typeface="仿宋" panose="02010609060101010101" charset="-122"/>
              </a:rPr>
              <a:t>1、采样探头安装位置不当。2、</a:t>
            </a:r>
          </a:p>
          <a:p>
            <a:pPr marL="255905" marR="0">
              <a:lnSpc>
                <a:spcPts val="1680"/>
              </a:lnSpc>
              <a:spcBef>
                <a:spcPts val="335"/>
              </a:spcBef>
              <a:spcAft>
                <a:spcPts val="0"/>
              </a:spcAft>
            </a:pPr>
            <a:r>
              <a:rPr sz="1700" spc="-20" dirty="0">
                <a:solidFill>
                  <a:srgbClr val="000000"/>
                </a:solidFill>
                <a:latin typeface="仿宋" panose="02010609060101010101" charset="-122"/>
                <a:cs typeface="仿宋" panose="02010609060101010101" charset="-122"/>
              </a:rPr>
              <a:t>在堰槽采样探头附近排入浓度较低的水。</a:t>
            </a:r>
          </a:p>
        </p:txBody>
      </p:sp>
      <p:sp>
        <p:nvSpPr>
          <p:cNvPr id="4" name="object 4"/>
          <p:cNvSpPr txBox="1"/>
          <p:nvPr/>
        </p:nvSpPr>
        <p:spPr>
          <a:xfrm>
            <a:off x="701357" y="1269841"/>
            <a:ext cx="4846668" cy="1047274"/>
          </a:xfrm>
          <a:prstGeom prst="rect">
            <a:avLst/>
          </a:prstGeom>
        </p:spPr>
        <p:txBody>
          <a:bodyPr vert="horz" wrap="square" lIns="0" tIns="0" rIns="0" bIns="0" rtlCol="0">
            <a:spAutoFit/>
          </a:bodyPr>
          <a:lstStyle/>
          <a:p>
            <a:pPr marL="0" marR="0">
              <a:lnSpc>
                <a:spcPts val="1680"/>
              </a:lnSpc>
              <a:spcBef>
                <a:spcPts val="0"/>
              </a:spcBef>
              <a:spcAft>
                <a:spcPts val="0"/>
              </a:spcAft>
            </a:pPr>
            <a:r>
              <a:rPr sz="1150" dirty="0">
                <a:solidFill>
                  <a:srgbClr val="2DA2BF"/>
                </a:solidFill>
                <a:latin typeface="EGCTCM+ArialMT" panose="02000500000000000000"/>
                <a:cs typeface="EGCTCM+ArialMT" panose="02000500000000000000"/>
              </a:rPr>
              <a:t>•</a:t>
            </a:r>
            <a:r>
              <a:rPr sz="1150" spc="1293" dirty="0">
                <a:solidFill>
                  <a:srgbClr val="2DA2BF"/>
                </a:solidFill>
                <a:latin typeface="EGCTCM+ArialMT" panose="02000500000000000000"/>
                <a:cs typeface="EGCTCM+ArialMT" panose="02000500000000000000"/>
              </a:rPr>
              <a:t> </a:t>
            </a:r>
            <a:r>
              <a:rPr sz="1700" spc="-10" dirty="0">
                <a:solidFill>
                  <a:srgbClr val="000000"/>
                </a:solidFill>
                <a:latin typeface="ILCCTM+SimHei" panose="02000500000000000000"/>
                <a:cs typeface="ILCCTM+SimHei" panose="02000500000000000000"/>
              </a:rPr>
              <a:t>对系统和数据影响：</a:t>
            </a:r>
            <a:r>
              <a:rPr sz="1700" spc="-19" dirty="0">
                <a:solidFill>
                  <a:srgbClr val="000000"/>
                </a:solidFill>
                <a:latin typeface="仿宋" panose="02010609060101010101" charset="-122"/>
                <a:cs typeface="仿宋" panose="02010609060101010101" charset="-122"/>
              </a:rPr>
              <a:t>1、采样探头堵塞，引</a:t>
            </a:r>
          </a:p>
          <a:p>
            <a:pPr marL="255905" marR="0">
              <a:lnSpc>
                <a:spcPts val="1680"/>
              </a:lnSpc>
              <a:spcBef>
                <a:spcPts val="335"/>
              </a:spcBef>
              <a:spcAft>
                <a:spcPts val="0"/>
              </a:spcAft>
            </a:pPr>
            <a:r>
              <a:rPr sz="1700" spc="-19" dirty="0">
                <a:solidFill>
                  <a:srgbClr val="000000"/>
                </a:solidFill>
                <a:latin typeface="仿宋" panose="02010609060101010101" charset="-122"/>
                <a:cs typeface="仿宋" panose="02010609060101010101" charset="-122"/>
              </a:rPr>
              <a:t>起数据异常波动。2、所取水样不具有代表</a:t>
            </a:r>
          </a:p>
          <a:p>
            <a:pPr marL="255905" marR="0">
              <a:lnSpc>
                <a:spcPts val="1680"/>
              </a:lnSpc>
              <a:spcBef>
                <a:spcPts val="335"/>
              </a:spcBef>
              <a:spcAft>
                <a:spcPts val="0"/>
              </a:spcAft>
            </a:pPr>
            <a:r>
              <a:rPr sz="1700" spc="-20" dirty="0">
                <a:solidFill>
                  <a:srgbClr val="000000"/>
                </a:solidFill>
                <a:latin typeface="仿宋" panose="02010609060101010101" charset="-122"/>
                <a:cs typeface="仿宋" panose="02010609060101010101" charset="-122"/>
              </a:rPr>
              <a:t>性。</a:t>
            </a:r>
            <a:r>
              <a:rPr sz="1700" spc="-10" dirty="0">
                <a:solidFill>
                  <a:srgbClr val="000000"/>
                </a:solidFill>
                <a:latin typeface="仿宋" panose="02010609060101010101" charset="-122"/>
                <a:cs typeface="仿宋" panose="02010609060101010101" charset="-122"/>
              </a:rPr>
              <a:t> </a:t>
            </a:r>
            <a:r>
              <a:rPr sz="1700" spc="-19" dirty="0">
                <a:solidFill>
                  <a:srgbClr val="000000"/>
                </a:solidFill>
                <a:latin typeface="仿宋" panose="02010609060101010101" charset="-122"/>
                <a:cs typeface="仿宋" panose="02010609060101010101" charset="-122"/>
              </a:rPr>
              <a:t>3、人为作假，导致数据失真。</a:t>
            </a:r>
          </a:p>
        </p:txBody>
      </p:sp>
      <p:sp>
        <p:nvSpPr>
          <p:cNvPr id="5" name="object 5"/>
          <p:cNvSpPr txBox="1"/>
          <p:nvPr/>
        </p:nvSpPr>
        <p:spPr>
          <a:xfrm>
            <a:off x="701357" y="2088356"/>
            <a:ext cx="4833523" cy="2071891"/>
          </a:xfrm>
          <a:prstGeom prst="rect">
            <a:avLst/>
          </a:prstGeom>
        </p:spPr>
        <p:txBody>
          <a:bodyPr vert="horz" wrap="square" lIns="0" tIns="0" rIns="0" bIns="0" rtlCol="0">
            <a:spAutoFit/>
          </a:bodyPr>
          <a:lstStyle/>
          <a:p>
            <a:pPr marL="0" marR="0">
              <a:lnSpc>
                <a:spcPts val="1680"/>
              </a:lnSpc>
              <a:spcBef>
                <a:spcPts val="0"/>
              </a:spcBef>
              <a:spcAft>
                <a:spcPts val="0"/>
              </a:spcAft>
            </a:pPr>
            <a:r>
              <a:rPr sz="1150" dirty="0">
                <a:solidFill>
                  <a:srgbClr val="2DA2BF"/>
                </a:solidFill>
                <a:latin typeface="EGCTCM+ArialMT" panose="02000500000000000000"/>
                <a:cs typeface="EGCTCM+ArialMT" panose="02000500000000000000"/>
              </a:rPr>
              <a:t>•</a:t>
            </a:r>
            <a:r>
              <a:rPr sz="1150" spc="1293" dirty="0">
                <a:solidFill>
                  <a:srgbClr val="2DA2BF"/>
                </a:solidFill>
                <a:latin typeface="EGCTCM+ArialMT" panose="02000500000000000000"/>
                <a:cs typeface="EGCTCM+ArialMT" panose="02000500000000000000"/>
              </a:rPr>
              <a:t> </a:t>
            </a:r>
            <a:r>
              <a:rPr sz="1700" spc="-10" dirty="0">
                <a:solidFill>
                  <a:srgbClr val="000000"/>
                </a:solidFill>
                <a:latin typeface="ILCCTM+SimHei" panose="02000500000000000000"/>
                <a:cs typeface="ILCCTM+SimHei" panose="02000500000000000000"/>
              </a:rPr>
              <a:t>核查方法：</a:t>
            </a:r>
            <a:r>
              <a:rPr sz="1700" spc="-18" dirty="0">
                <a:solidFill>
                  <a:srgbClr val="000000"/>
                </a:solidFill>
                <a:latin typeface="仿宋" panose="02010609060101010101" charset="-122"/>
                <a:cs typeface="仿宋" panose="02010609060101010101" charset="-122"/>
              </a:rPr>
              <a:t>1、观察采样探头安装位置,是</a:t>
            </a:r>
          </a:p>
          <a:p>
            <a:pPr marL="255905" marR="0">
              <a:lnSpc>
                <a:spcPts val="1680"/>
              </a:lnSpc>
              <a:spcBef>
                <a:spcPts val="335"/>
              </a:spcBef>
              <a:spcAft>
                <a:spcPts val="0"/>
              </a:spcAft>
            </a:pPr>
            <a:r>
              <a:rPr sz="1700" spc="-20" dirty="0">
                <a:solidFill>
                  <a:srgbClr val="000000"/>
                </a:solidFill>
                <a:latin typeface="仿宋" panose="02010609060101010101" charset="-122"/>
                <a:cs typeface="仿宋" panose="02010609060101010101" charset="-122"/>
              </a:rPr>
              <a:t>否设置在废水排放堰槽头部。如巴歇尔槽</a:t>
            </a:r>
          </a:p>
          <a:p>
            <a:pPr marL="255905" marR="0">
              <a:lnSpc>
                <a:spcPts val="1680"/>
              </a:lnSpc>
              <a:spcBef>
                <a:spcPts val="335"/>
              </a:spcBef>
              <a:spcAft>
                <a:spcPts val="0"/>
              </a:spcAft>
            </a:pPr>
            <a:r>
              <a:rPr sz="1700" spc="-19" dirty="0">
                <a:solidFill>
                  <a:srgbClr val="000000"/>
                </a:solidFill>
                <a:latin typeface="仿宋" panose="02010609060101010101" charset="-122"/>
                <a:cs typeface="仿宋" panose="02010609060101010101" charset="-122"/>
              </a:rPr>
              <a:t>应安装在收缩段上游明渠。2、观察采样探</a:t>
            </a:r>
          </a:p>
          <a:p>
            <a:pPr marL="255905" marR="0">
              <a:lnSpc>
                <a:spcPts val="1680"/>
              </a:lnSpc>
              <a:spcBef>
                <a:spcPts val="335"/>
              </a:spcBef>
              <a:spcAft>
                <a:spcPts val="0"/>
              </a:spcAft>
            </a:pPr>
            <a:r>
              <a:rPr sz="1700" spc="-19" dirty="0">
                <a:solidFill>
                  <a:srgbClr val="000000"/>
                </a:solidFill>
                <a:latin typeface="仿宋" panose="02010609060101010101" charset="-122"/>
                <a:cs typeface="仿宋" panose="02010609060101010101" charset="-122"/>
              </a:rPr>
              <a:t>头是否在取水口流路中央。3、在测量合流</a:t>
            </a:r>
          </a:p>
          <a:p>
            <a:pPr marL="255905" marR="0">
              <a:lnSpc>
                <a:spcPts val="1680"/>
              </a:lnSpc>
              <a:spcBef>
                <a:spcPts val="335"/>
              </a:spcBef>
              <a:spcAft>
                <a:spcPts val="0"/>
              </a:spcAft>
            </a:pPr>
            <a:r>
              <a:rPr sz="1700" spc="-20" dirty="0">
                <a:solidFill>
                  <a:srgbClr val="000000"/>
                </a:solidFill>
                <a:latin typeface="仿宋" panose="02010609060101010101" charset="-122"/>
                <a:cs typeface="仿宋" panose="02010609060101010101" charset="-122"/>
              </a:rPr>
              <a:t>排水时，采样探头是否在合流后充分混合</a:t>
            </a:r>
          </a:p>
          <a:p>
            <a:pPr marL="255905" marR="0">
              <a:lnSpc>
                <a:spcPts val="1680"/>
              </a:lnSpc>
              <a:spcBef>
                <a:spcPts val="385"/>
              </a:spcBef>
              <a:spcAft>
                <a:spcPts val="0"/>
              </a:spcAft>
            </a:pPr>
            <a:r>
              <a:rPr sz="1700" spc="-19" dirty="0">
                <a:solidFill>
                  <a:srgbClr val="000000"/>
                </a:solidFill>
                <a:latin typeface="仿宋" panose="02010609060101010101" charset="-122"/>
                <a:cs typeface="仿宋" panose="02010609060101010101" charset="-122"/>
              </a:rPr>
              <a:t>处。4、在采样探头上游一定距离处采样进</a:t>
            </a:r>
          </a:p>
          <a:p>
            <a:pPr marL="255905" marR="0">
              <a:lnSpc>
                <a:spcPts val="1680"/>
              </a:lnSpc>
              <a:spcBef>
                <a:spcPts val="335"/>
              </a:spcBef>
              <a:spcAft>
                <a:spcPts val="0"/>
              </a:spcAft>
            </a:pPr>
            <a:r>
              <a:rPr sz="1700" spc="-20" dirty="0">
                <a:solidFill>
                  <a:srgbClr val="000000"/>
                </a:solidFill>
                <a:latin typeface="仿宋" panose="02010609060101010101" charset="-122"/>
                <a:cs typeface="仿宋" panose="02010609060101010101" charset="-122"/>
              </a:rPr>
              <a:t>行比对。</a:t>
            </a:r>
          </a:p>
        </p:txBody>
      </p:sp>
      <p:sp>
        <p:nvSpPr>
          <p:cNvPr id="6" name="object 6"/>
          <p:cNvSpPr txBox="1"/>
          <p:nvPr/>
        </p:nvSpPr>
        <p:spPr>
          <a:xfrm>
            <a:off x="5380990" y="3776990"/>
            <a:ext cx="3088224" cy="658494"/>
          </a:xfrm>
          <a:prstGeom prst="rect">
            <a:avLst/>
          </a:prstGeom>
        </p:spPr>
        <p:txBody>
          <a:bodyPr vert="horz" wrap="square" lIns="0" tIns="0" rIns="0" bIns="0" rtlCol="0">
            <a:spAutoFit/>
          </a:bodyPr>
          <a:lstStyle/>
          <a:p>
            <a:pPr marL="0" marR="0">
              <a:lnSpc>
                <a:spcPts val="1405"/>
              </a:lnSpc>
              <a:spcBef>
                <a:spcPts val="0"/>
              </a:spcBef>
              <a:spcAft>
                <a:spcPts val="0"/>
              </a:spcAft>
            </a:pPr>
            <a:r>
              <a:rPr sz="1400" spc="10" dirty="0">
                <a:solidFill>
                  <a:srgbClr val="000000"/>
                </a:solidFill>
                <a:latin typeface="宋体" panose="02010600030101010101" pitchFamily="2" charset="-122"/>
                <a:cs typeface="宋体" panose="02010600030101010101" pitchFamily="2" charset="-122"/>
              </a:rPr>
              <a:t>采样探头靠近明渠一侧，在污水流</a:t>
            </a:r>
          </a:p>
          <a:p>
            <a:pPr marL="0" marR="0">
              <a:lnSpc>
                <a:spcPts val="1405"/>
              </a:lnSpc>
              <a:spcBef>
                <a:spcPts val="275"/>
              </a:spcBef>
              <a:spcAft>
                <a:spcPts val="0"/>
              </a:spcAft>
            </a:pPr>
            <a:r>
              <a:rPr sz="1400" spc="10" dirty="0">
                <a:solidFill>
                  <a:srgbClr val="000000"/>
                </a:solidFill>
                <a:latin typeface="宋体" panose="02010600030101010101" pitchFamily="2" charset="-122"/>
                <a:cs typeface="宋体" panose="02010600030101010101" pitchFamily="2" charset="-122"/>
              </a:rPr>
              <a:t>量较小时，采集不到水样。</a:t>
            </a:r>
          </a:p>
        </p:txBody>
      </p:sp>
      <p:sp>
        <p:nvSpPr>
          <p:cNvPr id="7" name="object 7"/>
          <p:cNvSpPr txBox="1"/>
          <p:nvPr/>
        </p:nvSpPr>
        <p:spPr>
          <a:xfrm>
            <a:off x="701357" y="3930491"/>
            <a:ext cx="4718144" cy="2327855"/>
          </a:xfrm>
          <a:prstGeom prst="rect">
            <a:avLst/>
          </a:prstGeom>
        </p:spPr>
        <p:txBody>
          <a:bodyPr vert="horz" wrap="square" lIns="0" tIns="0" rIns="0" bIns="0" rtlCol="0">
            <a:spAutoFit/>
          </a:bodyPr>
          <a:lstStyle/>
          <a:p>
            <a:pPr marL="0" marR="0">
              <a:lnSpc>
                <a:spcPts val="1680"/>
              </a:lnSpc>
              <a:spcBef>
                <a:spcPts val="0"/>
              </a:spcBef>
              <a:spcAft>
                <a:spcPts val="0"/>
              </a:spcAft>
            </a:pPr>
            <a:r>
              <a:rPr sz="1150" dirty="0">
                <a:solidFill>
                  <a:srgbClr val="2DA2BF"/>
                </a:solidFill>
                <a:latin typeface="EGCTCM+ArialMT" panose="02000500000000000000"/>
                <a:cs typeface="EGCTCM+ArialMT" panose="02000500000000000000"/>
              </a:rPr>
              <a:t>•</a:t>
            </a:r>
            <a:r>
              <a:rPr sz="1150" spc="1293" dirty="0">
                <a:solidFill>
                  <a:srgbClr val="2DA2BF"/>
                </a:solidFill>
                <a:latin typeface="EGCTCM+ArialMT" panose="02000500000000000000"/>
                <a:cs typeface="EGCTCM+ArialMT" panose="02000500000000000000"/>
              </a:rPr>
              <a:t> </a:t>
            </a:r>
            <a:r>
              <a:rPr sz="1700" spc="-10" dirty="0">
                <a:solidFill>
                  <a:srgbClr val="000000"/>
                </a:solidFill>
                <a:latin typeface="ILCCTM+SimHei" panose="02000500000000000000"/>
                <a:cs typeface="ILCCTM+SimHei" panose="02000500000000000000"/>
              </a:rPr>
              <a:t>规范要求：</a:t>
            </a:r>
            <a:r>
              <a:rPr sz="1700" spc="-20" dirty="0">
                <a:solidFill>
                  <a:srgbClr val="000000"/>
                </a:solidFill>
                <a:latin typeface="仿宋" panose="02010609060101010101" charset="-122"/>
                <a:cs typeface="仿宋" panose="02010609060101010101" charset="-122"/>
              </a:rPr>
              <a:t>采用明渠流量计测量流量时，</a:t>
            </a:r>
          </a:p>
          <a:p>
            <a:pPr marL="255905" marR="0">
              <a:lnSpc>
                <a:spcPts val="1680"/>
              </a:lnSpc>
              <a:spcBef>
                <a:spcPts val="335"/>
              </a:spcBef>
              <a:spcAft>
                <a:spcPts val="0"/>
              </a:spcAft>
            </a:pPr>
            <a:r>
              <a:rPr sz="1700" spc="-20" dirty="0">
                <a:solidFill>
                  <a:srgbClr val="000000"/>
                </a:solidFill>
                <a:latin typeface="仿宋" panose="02010609060101010101" charset="-122"/>
                <a:cs typeface="仿宋" panose="02010609060101010101" charset="-122"/>
              </a:rPr>
              <a:t>水质自动采样单元的采水口应设置在堰槽</a:t>
            </a:r>
          </a:p>
          <a:p>
            <a:pPr marL="255905" marR="0">
              <a:lnSpc>
                <a:spcPts val="1680"/>
              </a:lnSpc>
              <a:spcBef>
                <a:spcPts val="335"/>
              </a:spcBef>
              <a:spcAft>
                <a:spcPts val="0"/>
              </a:spcAft>
            </a:pPr>
            <a:r>
              <a:rPr sz="1700" spc="-20" dirty="0">
                <a:solidFill>
                  <a:srgbClr val="000000"/>
                </a:solidFill>
                <a:latin typeface="仿宋" panose="02010609060101010101" charset="-122"/>
                <a:cs typeface="仿宋" panose="02010609060101010101" charset="-122"/>
              </a:rPr>
              <a:t>前方，合流后充分混合的场所，并尽量设</a:t>
            </a:r>
          </a:p>
          <a:p>
            <a:pPr marL="255905" marR="0">
              <a:lnSpc>
                <a:spcPts val="1680"/>
              </a:lnSpc>
              <a:spcBef>
                <a:spcPts val="335"/>
              </a:spcBef>
              <a:spcAft>
                <a:spcPts val="0"/>
              </a:spcAft>
            </a:pPr>
            <a:r>
              <a:rPr sz="1700" spc="-20" dirty="0">
                <a:solidFill>
                  <a:srgbClr val="000000"/>
                </a:solidFill>
                <a:latin typeface="仿宋" panose="02010609060101010101" charset="-122"/>
                <a:cs typeface="仿宋" panose="02010609060101010101" charset="-122"/>
              </a:rPr>
              <a:t>在流量监测单元标准化计量堰（槽）取水</a:t>
            </a:r>
          </a:p>
          <a:p>
            <a:pPr marL="255905" marR="0">
              <a:lnSpc>
                <a:spcPts val="1680"/>
              </a:lnSpc>
              <a:spcBef>
                <a:spcPts val="335"/>
              </a:spcBef>
              <a:spcAft>
                <a:spcPts val="0"/>
              </a:spcAft>
            </a:pPr>
            <a:r>
              <a:rPr sz="1700" spc="-20" dirty="0">
                <a:solidFill>
                  <a:srgbClr val="000000"/>
                </a:solidFill>
                <a:latin typeface="仿宋" panose="02010609060101010101" charset="-122"/>
                <a:cs typeface="仿宋" panose="02010609060101010101" charset="-122"/>
              </a:rPr>
              <a:t>口头部的流路中央，采水口朝向与水流的</a:t>
            </a:r>
          </a:p>
          <a:p>
            <a:pPr marL="255905" marR="0">
              <a:lnSpc>
                <a:spcPts val="1680"/>
              </a:lnSpc>
              <a:spcBef>
                <a:spcPts val="385"/>
              </a:spcBef>
              <a:spcAft>
                <a:spcPts val="0"/>
              </a:spcAft>
            </a:pPr>
            <a:r>
              <a:rPr sz="1700" spc="-20" dirty="0">
                <a:solidFill>
                  <a:srgbClr val="000000"/>
                </a:solidFill>
                <a:latin typeface="仿宋" panose="02010609060101010101" charset="-122"/>
                <a:cs typeface="仿宋" panose="02010609060101010101" charset="-122"/>
              </a:rPr>
              <a:t>方向一致，减少采水部前端的堵塞。采水</a:t>
            </a:r>
          </a:p>
          <a:p>
            <a:pPr marL="255905" marR="0">
              <a:lnSpc>
                <a:spcPts val="1680"/>
              </a:lnSpc>
              <a:spcBef>
                <a:spcPts val="335"/>
              </a:spcBef>
              <a:spcAft>
                <a:spcPts val="0"/>
              </a:spcAft>
            </a:pPr>
            <a:r>
              <a:rPr sz="1700" spc="-20" dirty="0">
                <a:solidFill>
                  <a:srgbClr val="000000"/>
                </a:solidFill>
                <a:latin typeface="仿宋" panose="02010609060101010101" charset="-122"/>
                <a:cs typeface="仿宋" panose="02010609060101010101" charset="-122"/>
              </a:rPr>
              <a:t>装置宜设置成可随水面的涨落而上下移动</a:t>
            </a:r>
          </a:p>
          <a:p>
            <a:pPr marL="255905" marR="0">
              <a:lnSpc>
                <a:spcPts val="1680"/>
              </a:lnSpc>
              <a:spcBef>
                <a:spcPts val="335"/>
              </a:spcBef>
              <a:spcAft>
                <a:spcPts val="0"/>
              </a:spcAft>
            </a:pPr>
            <a:r>
              <a:rPr sz="1700" spc="-18" dirty="0">
                <a:solidFill>
                  <a:srgbClr val="000000"/>
                </a:solidFill>
                <a:latin typeface="仿宋" panose="02010609060101010101" charset="-122"/>
                <a:cs typeface="仿宋" panose="02010609060101010101" charset="-122"/>
              </a:rPr>
              <a:t>的形式。（HJ</a:t>
            </a:r>
            <a:r>
              <a:rPr sz="1700" dirty="0">
                <a:solidFill>
                  <a:srgbClr val="000000"/>
                </a:solidFill>
                <a:latin typeface="仿宋" panose="02010609060101010101" charset="-122"/>
                <a:cs typeface="仿宋" panose="02010609060101010101" charset="-122"/>
              </a:rPr>
              <a:t> </a:t>
            </a:r>
            <a:r>
              <a:rPr sz="1700" spc="-10" dirty="0">
                <a:solidFill>
                  <a:srgbClr val="000000"/>
                </a:solidFill>
                <a:latin typeface="仿宋" panose="02010609060101010101" charset="-122"/>
                <a:cs typeface="仿宋" panose="02010609060101010101" charset="-122"/>
              </a:rPr>
              <a:t>353-2019</a:t>
            </a:r>
            <a:r>
              <a:rPr sz="1700" spc="1670" dirty="0">
                <a:solidFill>
                  <a:srgbClr val="000000"/>
                </a:solidFill>
                <a:latin typeface="仿宋" panose="02010609060101010101" charset="-122"/>
                <a:cs typeface="仿宋" panose="02010609060101010101" charset="-122"/>
              </a:rPr>
              <a:t> </a:t>
            </a:r>
            <a:r>
              <a:rPr sz="1700" spc="-10" dirty="0">
                <a:solidFill>
                  <a:srgbClr val="000000"/>
                </a:solidFill>
                <a:latin typeface="仿宋" panose="02010609060101010101" charset="-122"/>
                <a:cs typeface="仿宋" panose="02010609060101010101" charset="-122"/>
              </a:rPr>
              <a:t>5.4.8）</a:t>
            </a:r>
          </a:p>
        </p:txBody>
      </p:sp>
      <p:sp>
        <p:nvSpPr>
          <p:cNvPr id="8" name="object 8"/>
          <p:cNvSpPr txBox="1"/>
          <p:nvPr/>
        </p:nvSpPr>
        <p:spPr>
          <a:xfrm>
            <a:off x="6068961" y="4421267"/>
            <a:ext cx="2628900" cy="571500"/>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00000"/>
                </a:solidFill>
                <a:latin typeface="宋体" panose="02010600030101010101" pitchFamily="2" charset="-122"/>
                <a:cs typeface="宋体" panose="02010600030101010101" pitchFamily="2" charset="-122"/>
              </a:rPr>
              <a:t>采样探头正确安装位置</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50202" y="1598860"/>
            <a:ext cx="5270944" cy="909955"/>
          </a:xfrm>
          <a:prstGeom prst="rect">
            <a:avLst/>
          </a:prstGeom>
        </p:spPr>
        <p:txBody>
          <a:bodyPr vert="horz" wrap="square" lIns="0" tIns="0" rIns="0" bIns="0" rtlCol="0">
            <a:spAutoFit/>
          </a:bodyPr>
          <a:lstStyle/>
          <a:p>
            <a:pPr marL="0" marR="0">
              <a:lnSpc>
                <a:spcPts val="2005"/>
              </a:lnSpc>
              <a:spcBef>
                <a:spcPts val="0"/>
              </a:spcBef>
              <a:spcAft>
                <a:spcPts val="0"/>
              </a:spcAft>
            </a:pPr>
            <a:r>
              <a:rPr sz="2000" dirty="0">
                <a:solidFill>
                  <a:srgbClr val="000000"/>
                </a:solidFill>
                <a:latin typeface="宋体" panose="02010600030101010101" pitchFamily="2" charset="-122"/>
                <a:cs typeface="宋体" panose="02010600030101010101" pitchFamily="2" charset="-122"/>
              </a:rPr>
              <a:t>常见问题：采样管路未固定或采用软管采</a:t>
            </a:r>
          </a:p>
          <a:p>
            <a:pPr marL="0" marR="0">
              <a:lnSpc>
                <a:spcPts val="2005"/>
              </a:lnSpc>
              <a:spcBef>
                <a:spcPts val="155"/>
              </a:spcBef>
              <a:spcAft>
                <a:spcPts val="0"/>
              </a:spcAft>
            </a:pPr>
            <a:r>
              <a:rPr sz="2000" dirty="0">
                <a:solidFill>
                  <a:srgbClr val="000000"/>
                </a:solidFill>
                <a:latin typeface="宋体" panose="02010600030101010101" pitchFamily="2" charset="-122"/>
                <a:cs typeface="宋体" panose="02010600030101010101" pitchFamily="2" charset="-122"/>
              </a:rPr>
              <a:t>样。</a:t>
            </a:r>
          </a:p>
        </p:txBody>
      </p:sp>
      <p:sp>
        <p:nvSpPr>
          <p:cNvPr id="4" name="object 4"/>
          <p:cNvSpPr txBox="1"/>
          <p:nvPr/>
        </p:nvSpPr>
        <p:spPr>
          <a:xfrm>
            <a:off x="350202" y="2299900"/>
            <a:ext cx="5563774" cy="1184274"/>
          </a:xfrm>
          <a:prstGeom prst="rect">
            <a:avLst/>
          </a:prstGeom>
        </p:spPr>
        <p:txBody>
          <a:bodyPr vert="horz" wrap="square" lIns="0" tIns="0" rIns="0" bIns="0" rtlCol="0">
            <a:spAutoFit/>
          </a:bodyPr>
          <a:lstStyle/>
          <a:p>
            <a:pPr marL="0" marR="0">
              <a:lnSpc>
                <a:spcPts val="2005"/>
              </a:lnSpc>
              <a:spcBef>
                <a:spcPts val="0"/>
              </a:spcBef>
              <a:spcAft>
                <a:spcPts val="0"/>
              </a:spcAft>
            </a:pPr>
            <a:r>
              <a:rPr sz="2000" dirty="0">
                <a:solidFill>
                  <a:srgbClr val="000000"/>
                </a:solidFill>
                <a:latin typeface="宋体" panose="02010600030101010101" pitchFamily="2" charset="-122"/>
                <a:cs typeface="宋体" panose="02010600030101010101" pitchFamily="2" charset="-122"/>
              </a:rPr>
              <a:t>对系统和数据影响：1、采样探头可以大范</a:t>
            </a:r>
          </a:p>
          <a:p>
            <a:pPr marL="0" marR="0">
              <a:lnSpc>
                <a:spcPts val="2005"/>
              </a:lnSpc>
              <a:spcBef>
                <a:spcPts val="155"/>
              </a:spcBef>
              <a:spcAft>
                <a:spcPts val="0"/>
              </a:spcAft>
            </a:pPr>
            <a:r>
              <a:rPr sz="2000" dirty="0">
                <a:solidFill>
                  <a:srgbClr val="000000"/>
                </a:solidFill>
                <a:latin typeface="宋体" panose="02010600030101010101" pitchFamily="2" charset="-122"/>
                <a:cs typeface="宋体" panose="02010600030101010101" pitchFamily="2" charset="-122"/>
              </a:rPr>
              <a:t>围移动，使采到的水样不具有代表性。2、</a:t>
            </a:r>
          </a:p>
          <a:p>
            <a:pPr marL="0" marR="0">
              <a:lnSpc>
                <a:spcPts val="2005"/>
              </a:lnSpc>
              <a:spcBef>
                <a:spcPts val="105"/>
              </a:spcBef>
              <a:spcAft>
                <a:spcPts val="0"/>
              </a:spcAft>
            </a:pPr>
            <a:r>
              <a:rPr sz="2000" dirty="0">
                <a:solidFill>
                  <a:srgbClr val="000000"/>
                </a:solidFill>
                <a:latin typeface="宋体" panose="02010600030101010101" pitchFamily="2" charset="-122"/>
                <a:cs typeface="宋体" panose="02010600030101010101" pitchFamily="2" charset="-122"/>
              </a:rPr>
              <a:t>采样探头可人为挪动，为作假提供了条件。</a:t>
            </a:r>
          </a:p>
        </p:txBody>
      </p:sp>
      <p:sp>
        <p:nvSpPr>
          <p:cNvPr id="5" name="object 5"/>
          <p:cNvSpPr txBox="1"/>
          <p:nvPr/>
        </p:nvSpPr>
        <p:spPr>
          <a:xfrm>
            <a:off x="350202" y="3275260"/>
            <a:ext cx="5270944" cy="909955"/>
          </a:xfrm>
          <a:prstGeom prst="rect">
            <a:avLst/>
          </a:prstGeom>
        </p:spPr>
        <p:txBody>
          <a:bodyPr vert="horz" wrap="square" lIns="0" tIns="0" rIns="0" bIns="0" rtlCol="0">
            <a:spAutoFit/>
          </a:bodyPr>
          <a:lstStyle/>
          <a:p>
            <a:pPr marL="0" marR="0">
              <a:lnSpc>
                <a:spcPts val="2005"/>
              </a:lnSpc>
              <a:spcBef>
                <a:spcPts val="0"/>
              </a:spcBef>
              <a:spcAft>
                <a:spcPts val="0"/>
              </a:spcAft>
            </a:pPr>
            <a:r>
              <a:rPr sz="2000" dirty="0">
                <a:solidFill>
                  <a:srgbClr val="000000"/>
                </a:solidFill>
                <a:latin typeface="宋体" panose="02010600030101010101" pitchFamily="2" charset="-122"/>
                <a:cs typeface="宋体" panose="02010600030101010101" pitchFamily="2" charset="-122"/>
              </a:rPr>
              <a:t>核查方法：现场观察采样管路材质和安装</a:t>
            </a:r>
          </a:p>
          <a:p>
            <a:pPr marL="0" marR="0">
              <a:lnSpc>
                <a:spcPts val="2005"/>
              </a:lnSpc>
              <a:spcBef>
                <a:spcPts val="155"/>
              </a:spcBef>
              <a:spcAft>
                <a:spcPts val="0"/>
              </a:spcAft>
            </a:pPr>
            <a:r>
              <a:rPr sz="2000" dirty="0">
                <a:solidFill>
                  <a:srgbClr val="000000"/>
                </a:solidFill>
                <a:latin typeface="宋体" panose="02010600030101010101" pitchFamily="2" charset="-122"/>
                <a:cs typeface="宋体" panose="02010600030101010101" pitchFamily="2" charset="-122"/>
              </a:rPr>
              <a:t>情况 。</a:t>
            </a:r>
          </a:p>
        </p:txBody>
      </p:sp>
      <p:sp>
        <p:nvSpPr>
          <p:cNvPr id="6" name="object 6"/>
          <p:cNvSpPr txBox="1"/>
          <p:nvPr/>
        </p:nvSpPr>
        <p:spPr>
          <a:xfrm>
            <a:off x="350202" y="3976300"/>
            <a:ext cx="5270944" cy="1184275"/>
          </a:xfrm>
          <a:prstGeom prst="rect">
            <a:avLst/>
          </a:prstGeom>
        </p:spPr>
        <p:txBody>
          <a:bodyPr vert="horz" wrap="square" lIns="0" tIns="0" rIns="0" bIns="0" rtlCol="0">
            <a:spAutoFit/>
          </a:bodyPr>
          <a:lstStyle/>
          <a:p>
            <a:pPr marL="0" marR="0">
              <a:lnSpc>
                <a:spcPts val="2005"/>
              </a:lnSpc>
              <a:spcBef>
                <a:spcPts val="0"/>
              </a:spcBef>
              <a:spcAft>
                <a:spcPts val="0"/>
              </a:spcAft>
            </a:pPr>
            <a:r>
              <a:rPr sz="2000" spc="10" dirty="0">
                <a:solidFill>
                  <a:srgbClr val="000000"/>
                </a:solidFill>
                <a:latin typeface="ILCCTM+SimHei" panose="02000500000000000000"/>
                <a:cs typeface="ILCCTM+SimHei" panose="02000500000000000000"/>
              </a:rPr>
              <a:t>规范要求：</a:t>
            </a:r>
            <a:r>
              <a:rPr sz="2000" dirty="0">
                <a:solidFill>
                  <a:srgbClr val="000000"/>
                </a:solidFill>
                <a:latin typeface="宋体" panose="02010600030101010101" pitchFamily="2" charset="-122"/>
                <a:cs typeface="宋体" panose="02010600030101010101" pitchFamily="2" charset="-122"/>
              </a:rPr>
              <a:t>水质自动采样单元的管材应采</a:t>
            </a:r>
          </a:p>
          <a:p>
            <a:pPr marL="0" marR="0">
              <a:lnSpc>
                <a:spcPts val="2005"/>
              </a:lnSpc>
              <a:spcBef>
                <a:spcPts val="155"/>
              </a:spcBef>
              <a:spcAft>
                <a:spcPts val="0"/>
              </a:spcAft>
            </a:pPr>
            <a:r>
              <a:rPr sz="2000" dirty="0">
                <a:solidFill>
                  <a:srgbClr val="000000"/>
                </a:solidFill>
                <a:latin typeface="宋体" panose="02010600030101010101" pitchFamily="2" charset="-122"/>
                <a:cs typeface="宋体" panose="02010600030101010101" pitchFamily="2" charset="-122"/>
              </a:rPr>
              <a:t>用优质的聚氯乙烯（PVC）、三丙聚丙烯</a:t>
            </a:r>
          </a:p>
          <a:p>
            <a:pPr marL="0" marR="0">
              <a:lnSpc>
                <a:spcPts val="2005"/>
              </a:lnSpc>
              <a:spcBef>
                <a:spcPts val="105"/>
              </a:spcBef>
              <a:spcAft>
                <a:spcPts val="0"/>
              </a:spcAft>
            </a:pPr>
            <a:r>
              <a:rPr sz="2000" dirty="0">
                <a:solidFill>
                  <a:srgbClr val="000000"/>
                </a:solidFill>
                <a:latin typeface="宋体" panose="02010600030101010101" pitchFamily="2" charset="-122"/>
                <a:cs typeface="宋体" panose="02010600030101010101" pitchFamily="2" charset="-122"/>
              </a:rPr>
              <a:t>（PPR）等不影响分析结果的硬管。</a:t>
            </a:r>
          </a:p>
        </p:txBody>
      </p:sp>
      <p:sp>
        <p:nvSpPr>
          <p:cNvPr id="7" name="object 7"/>
          <p:cNvSpPr txBox="1"/>
          <p:nvPr/>
        </p:nvSpPr>
        <p:spPr>
          <a:xfrm>
            <a:off x="5413057" y="4035831"/>
            <a:ext cx="3270790" cy="507364"/>
          </a:xfrm>
          <a:prstGeom prst="rect">
            <a:avLst/>
          </a:prstGeom>
        </p:spPr>
        <p:txBody>
          <a:bodyPr vert="horz" wrap="square" lIns="0" tIns="0" rIns="0" bIns="0" rtlCol="0">
            <a:spAutoFit/>
          </a:bodyPr>
          <a:lstStyle/>
          <a:p>
            <a:pPr marL="0" marR="0">
              <a:lnSpc>
                <a:spcPts val="1595"/>
              </a:lnSpc>
              <a:spcBef>
                <a:spcPts val="0"/>
              </a:spcBef>
              <a:spcAft>
                <a:spcPts val="0"/>
              </a:spcAft>
            </a:pPr>
            <a:r>
              <a:rPr sz="1600" dirty="0">
                <a:solidFill>
                  <a:srgbClr val="000000"/>
                </a:solidFill>
                <a:latin typeface="宋体" panose="02010600030101010101" pitchFamily="2" charset="-122"/>
                <a:cs typeface="宋体" panose="02010600030101010101" pitchFamily="2" charset="-122"/>
              </a:rPr>
              <a:t>采样管路未固定，且采用软管。</a:t>
            </a:r>
          </a:p>
        </p:txBody>
      </p:sp>
      <p:sp>
        <p:nvSpPr>
          <p:cNvPr id="8" name="object 8"/>
          <p:cNvSpPr txBox="1"/>
          <p:nvPr/>
        </p:nvSpPr>
        <p:spPr>
          <a:xfrm>
            <a:off x="350202" y="4951660"/>
            <a:ext cx="3359880" cy="635635"/>
          </a:xfrm>
          <a:prstGeom prst="rect">
            <a:avLst/>
          </a:prstGeom>
        </p:spPr>
        <p:txBody>
          <a:bodyPr vert="horz" wrap="square" lIns="0" tIns="0" rIns="0" bIns="0" rtlCol="0">
            <a:spAutoFit/>
          </a:bodyPr>
          <a:lstStyle/>
          <a:p>
            <a:pPr marL="0" marR="0">
              <a:lnSpc>
                <a:spcPts val="2005"/>
              </a:lnSpc>
              <a:spcBef>
                <a:spcPts val="0"/>
              </a:spcBef>
              <a:spcAft>
                <a:spcPts val="0"/>
              </a:spcAft>
            </a:pPr>
            <a:r>
              <a:rPr sz="2000" dirty="0">
                <a:solidFill>
                  <a:srgbClr val="000000"/>
                </a:solidFill>
                <a:latin typeface="宋体" panose="02010600030101010101" pitchFamily="2" charset="-122"/>
                <a:cs typeface="宋体" panose="02010600030101010101" pitchFamily="2" charset="-122"/>
              </a:rPr>
              <a:t>（HJ 353-2019</a:t>
            </a:r>
            <a:r>
              <a:rPr sz="2000" spc="2000" dirty="0">
                <a:solidFill>
                  <a:srgbClr val="000000"/>
                </a:solidFill>
                <a:latin typeface="宋体" panose="02010600030101010101" pitchFamily="2" charset="-122"/>
                <a:cs typeface="宋体" panose="02010600030101010101" pitchFamily="2" charset="-122"/>
              </a:rPr>
              <a:t> </a:t>
            </a:r>
            <a:r>
              <a:rPr sz="2000" dirty="0">
                <a:solidFill>
                  <a:srgbClr val="000000"/>
                </a:solidFill>
                <a:latin typeface="宋体" panose="02010600030101010101" pitchFamily="2" charset="-122"/>
                <a:cs typeface="宋体" panose="02010600030101010101" pitchFamily="2" charset="-122"/>
              </a:rPr>
              <a:t>5.4.7）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415607" y="1352798"/>
            <a:ext cx="4683823" cy="627896"/>
          </a:xfrm>
          <a:prstGeom prst="rect">
            <a:avLst/>
          </a:prstGeom>
        </p:spPr>
        <p:txBody>
          <a:bodyPr vert="horz" wrap="square" lIns="0" tIns="0" rIns="0" bIns="0" rtlCol="0">
            <a:spAutoFit/>
          </a:bodyPr>
          <a:lstStyle/>
          <a:p>
            <a:pPr marL="0" marR="0">
              <a:lnSpc>
                <a:spcPts val="2005"/>
              </a:lnSpc>
              <a:spcBef>
                <a:spcPts val="0"/>
              </a:spcBef>
              <a:spcAft>
                <a:spcPts val="0"/>
              </a:spcAft>
            </a:pPr>
            <a:r>
              <a:rPr sz="1350" dirty="0">
                <a:solidFill>
                  <a:srgbClr val="2DA2BF"/>
                </a:solidFill>
                <a:latin typeface="EGCTCM+ArialMT" panose="02000500000000000000"/>
                <a:cs typeface="EGCTCM+ArialMT" panose="02000500000000000000"/>
              </a:rPr>
              <a:t>•</a:t>
            </a:r>
            <a:r>
              <a:rPr sz="1350" spc="1167" dirty="0">
                <a:solidFill>
                  <a:srgbClr val="2DA2BF"/>
                </a:solidFill>
                <a:latin typeface="EGCTCM+ArialMT" panose="02000500000000000000"/>
                <a:cs typeface="EGCTCM+ArialMT" panose="02000500000000000000"/>
              </a:rPr>
              <a:t> </a:t>
            </a:r>
            <a:r>
              <a:rPr sz="2000" spc="10" dirty="0">
                <a:solidFill>
                  <a:srgbClr val="000000"/>
                </a:solidFill>
                <a:latin typeface="ILCCTM+SimHei" panose="02000500000000000000"/>
                <a:cs typeface="ILCCTM+SimHei" panose="02000500000000000000"/>
              </a:rPr>
              <a:t>常见问题：</a:t>
            </a:r>
            <a:r>
              <a:rPr sz="2000" dirty="0">
                <a:solidFill>
                  <a:srgbClr val="000000"/>
                </a:solidFill>
                <a:latin typeface="宋体" panose="02010600030101010101" pitchFamily="2" charset="-122"/>
                <a:cs typeface="宋体" panose="02010600030101010101" pitchFamily="2" charset="-122"/>
              </a:rPr>
              <a:t>采样管设置旁路，用低</a:t>
            </a:r>
          </a:p>
        </p:txBody>
      </p:sp>
      <p:sp>
        <p:nvSpPr>
          <p:cNvPr id="4" name="object 4"/>
          <p:cNvSpPr txBox="1"/>
          <p:nvPr/>
        </p:nvSpPr>
        <p:spPr>
          <a:xfrm>
            <a:off x="671512" y="1657598"/>
            <a:ext cx="2418080" cy="635635"/>
          </a:xfrm>
          <a:prstGeom prst="rect">
            <a:avLst/>
          </a:prstGeom>
        </p:spPr>
        <p:txBody>
          <a:bodyPr vert="horz" wrap="square" lIns="0" tIns="0" rIns="0" bIns="0" rtlCol="0">
            <a:spAutoFit/>
          </a:bodyPr>
          <a:lstStyle/>
          <a:p>
            <a:pPr marL="0" marR="0">
              <a:lnSpc>
                <a:spcPts val="2005"/>
              </a:lnSpc>
              <a:spcBef>
                <a:spcPts val="0"/>
              </a:spcBef>
              <a:spcAft>
                <a:spcPts val="0"/>
              </a:spcAft>
            </a:pPr>
            <a:r>
              <a:rPr sz="2000" dirty="0">
                <a:solidFill>
                  <a:srgbClr val="000000"/>
                </a:solidFill>
                <a:latin typeface="宋体" panose="02010600030101010101" pitchFamily="2" charset="-122"/>
                <a:cs typeface="宋体" panose="02010600030101010101" pitchFamily="2" charset="-122"/>
              </a:rPr>
              <a:t>浓度水稀释水样。</a:t>
            </a:r>
          </a:p>
        </p:txBody>
      </p:sp>
      <p:sp>
        <p:nvSpPr>
          <p:cNvPr id="5" name="object 5"/>
          <p:cNvSpPr txBox="1"/>
          <p:nvPr/>
        </p:nvSpPr>
        <p:spPr>
          <a:xfrm>
            <a:off x="415607" y="2013198"/>
            <a:ext cx="4676521" cy="627896"/>
          </a:xfrm>
          <a:prstGeom prst="rect">
            <a:avLst/>
          </a:prstGeom>
        </p:spPr>
        <p:txBody>
          <a:bodyPr vert="horz" wrap="square" lIns="0" tIns="0" rIns="0" bIns="0" rtlCol="0">
            <a:spAutoFit/>
          </a:bodyPr>
          <a:lstStyle/>
          <a:p>
            <a:pPr marL="0" marR="0">
              <a:lnSpc>
                <a:spcPts val="2005"/>
              </a:lnSpc>
              <a:spcBef>
                <a:spcPts val="0"/>
              </a:spcBef>
              <a:spcAft>
                <a:spcPts val="0"/>
              </a:spcAft>
            </a:pPr>
            <a:r>
              <a:rPr sz="1350" dirty="0">
                <a:solidFill>
                  <a:srgbClr val="2DA2BF"/>
                </a:solidFill>
                <a:latin typeface="EGCTCM+ArialMT" panose="02000500000000000000"/>
                <a:cs typeface="EGCTCM+ArialMT" panose="02000500000000000000"/>
              </a:rPr>
              <a:t>•</a:t>
            </a:r>
            <a:r>
              <a:rPr sz="1350" spc="1167" dirty="0">
                <a:solidFill>
                  <a:srgbClr val="2DA2BF"/>
                </a:solidFill>
                <a:latin typeface="EGCTCM+ArialMT" panose="02000500000000000000"/>
                <a:cs typeface="EGCTCM+ArialMT" panose="02000500000000000000"/>
              </a:rPr>
              <a:t> </a:t>
            </a:r>
            <a:r>
              <a:rPr sz="2000" dirty="0">
                <a:solidFill>
                  <a:srgbClr val="000000"/>
                </a:solidFill>
                <a:latin typeface="ILCCTM+SimHei" panose="02000500000000000000"/>
                <a:cs typeface="ILCCTM+SimHei" panose="02000500000000000000"/>
              </a:rPr>
              <a:t>对系统和数据影响：</a:t>
            </a:r>
            <a:r>
              <a:rPr sz="2000" dirty="0">
                <a:solidFill>
                  <a:srgbClr val="000000"/>
                </a:solidFill>
                <a:latin typeface="宋体" panose="02010600030101010101" pitchFamily="2" charset="-122"/>
                <a:cs typeface="宋体" panose="02010600030101010101" pitchFamily="2" charset="-122"/>
              </a:rPr>
              <a:t>人为作假，导</a:t>
            </a:r>
          </a:p>
        </p:txBody>
      </p:sp>
      <p:sp>
        <p:nvSpPr>
          <p:cNvPr id="6" name="object 6"/>
          <p:cNvSpPr txBox="1"/>
          <p:nvPr/>
        </p:nvSpPr>
        <p:spPr>
          <a:xfrm>
            <a:off x="671512" y="2317998"/>
            <a:ext cx="1908810" cy="635635"/>
          </a:xfrm>
          <a:prstGeom prst="rect">
            <a:avLst/>
          </a:prstGeom>
        </p:spPr>
        <p:txBody>
          <a:bodyPr vert="horz" wrap="square" lIns="0" tIns="0" rIns="0" bIns="0" rtlCol="0">
            <a:spAutoFit/>
          </a:bodyPr>
          <a:lstStyle/>
          <a:p>
            <a:pPr marL="0" marR="0">
              <a:lnSpc>
                <a:spcPts val="2005"/>
              </a:lnSpc>
              <a:spcBef>
                <a:spcPts val="0"/>
              </a:spcBef>
              <a:spcAft>
                <a:spcPts val="0"/>
              </a:spcAft>
            </a:pPr>
            <a:r>
              <a:rPr sz="2000" dirty="0">
                <a:solidFill>
                  <a:srgbClr val="000000"/>
                </a:solidFill>
                <a:latin typeface="宋体" panose="02010600030101010101" pitchFamily="2" charset="-122"/>
                <a:cs typeface="宋体" panose="02010600030101010101" pitchFamily="2" charset="-122"/>
              </a:rPr>
              <a:t>致数据偏低。</a:t>
            </a:r>
          </a:p>
        </p:txBody>
      </p:sp>
      <p:sp>
        <p:nvSpPr>
          <p:cNvPr id="7" name="object 7"/>
          <p:cNvSpPr txBox="1"/>
          <p:nvPr/>
        </p:nvSpPr>
        <p:spPr>
          <a:xfrm>
            <a:off x="415607" y="2673598"/>
            <a:ext cx="4829873" cy="1242806"/>
          </a:xfrm>
          <a:prstGeom prst="rect">
            <a:avLst/>
          </a:prstGeom>
        </p:spPr>
        <p:txBody>
          <a:bodyPr vert="horz" wrap="square" lIns="0" tIns="0" rIns="0" bIns="0" rtlCol="0">
            <a:spAutoFit/>
          </a:bodyPr>
          <a:lstStyle/>
          <a:p>
            <a:pPr marL="0" marR="0">
              <a:lnSpc>
                <a:spcPts val="2005"/>
              </a:lnSpc>
              <a:spcBef>
                <a:spcPts val="0"/>
              </a:spcBef>
              <a:spcAft>
                <a:spcPts val="0"/>
              </a:spcAft>
            </a:pPr>
            <a:r>
              <a:rPr sz="1350" dirty="0">
                <a:solidFill>
                  <a:srgbClr val="2DA2BF"/>
                </a:solidFill>
                <a:latin typeface="EGCTCM+ArialMT" panose="02000500000000000000"/>
                <a:cs typeface="EGCTCM+ArialMT" panose="02000500000000000000"/>
              </a:rPr>
              <a:t>•</a:t>
            </a:r>
            <a:r>
              <a:rPr sz="1350" spc="1167" dirty="0">
                <a:solidFill>
                  <a:srgbClr val="2DA2BF"/>
                </a:solidFill>
                <a:latin typeface="EGCTCM+ArialMT" panose="02000500000000000000"/>
                <a:cs typeface="EGCTCM+ArialMT" panose="02000500000000000000"/>
              </a:rPr>
              <a:t> </a:t>
            </a:r>
            <a:r>
              <a:rPr sz="2000" spc="10" dirty="0">
                <a:solidFill>
                  <a:srgbClr val="000000"/>
                </a:solidFill>
                <a:latin typeface="ILCCTM+SimHei" panose="02000500000000000000"/>
                <a:cs typeface="ILCCTM+SimHei" panose="02000500000000000000"/>
              </a:rPr>
              <a:t>核查方法：</a:t>
            </a:r>
            <a:r>
              <a:rPr sz="2000" dirty="0">
                <a:solidFill>
                  <a:srgbClr val="000000"/>
                </a:solidFill>
                <a:latin typeface="宋体" panose="02010600030101010101" pitchFamily="2" charset="-122"/>
                <a:cs typeface="宋体" panose="02010600030101010101" pitchFamily="2" charset="-122"/>
              </a:rPr>
              <a:t>1、现场观察，检查采水</a:t>
            </a:r>
          </a:p>
          <a:p>
            <a:pPr marL="255905" marR="0">
              <a:lnSpc>
                <a:spcPts val="2005"/>
              </a:lnSpc>
              <a:spcBef>
                <a:spcPts val="395"/>
              </a:spcBef>
              <a:spcAft>
                <a:spcPts val="0"/>
              </a:spcAft>
            </a:pPr>
            <a:r>
              <a:rPr sz="2000" dirty="0">
                <a:solidFill>
                  <a:srgbClr val="000000"/>
                </a:solidFill>
                <a:latin typeface="宋体" panose="02010600030101010101" pitchFamily="2" charset="-122"/>
                <a:cs typeface="宋体" panose="02010600030101010101" pitchFamily="2" charset="-122"/>
              </a:rPr>
              <a:t>系统管路中间是否有异常三通管连</a:t>
            </a:r>
          </a:p>
          <a:p>
            <a:pPr marL="255905" marR="0">
              <a:lnSpc>
                <a:spcPts val="2005"/>
              </a:lnSpc>
              <a:spcBef>
                <a:spcPts val="395"/>
              </a:spcBef>
              <a:spcAft>
                <a:spcPts val="0"/>
              </a:spcAft>
            </a:pPr>
            <a:r>
              <a:rPr sz="2000" dirty="0">
                <a:solidFill>
                  <a:srgbClr val="000000"/>
                </a:solidFill>
                <a:latin typeface="宋体" panose="02010600030101010101" pitchFamily="2" charset="-122"/>
                <a:cs typeface="宋体" panose="02010600030101010101" pitchFamily="2" charset="-122"/>
              </a:rPr>
              <a:t>接；2、在排放口采样比对。</a:t>
            </a:r>
          </a:p>
        </p:txBody>
      </p:sp>
      <p:sp>
        <p:nvSpPr>
          <p:cNvPr id="8" name="object 8"/>
          <p:cNvSpPr txBox="1"/>
          <p:nvPr/>
        </p:nvSpPr>
        <p:spPr>
          <a:xfrm>
            <a:off x="415607" y="3638798"/>
            <a:ext cx="4683823" cy="1242655"/>
          </a:xfrm>
          <a:prstGeom prst="rect">
            <a:avLst/>
          </a:prstGeom>
        </p:spPr>
        <p:txBody>
          <a:bodyPr vert="horz" wrap="square" lIns="0" tIns="0" rIns="0" bIns="0" rtlCol="0">
            <a:spAutoFit/>
          </a:bodyPr>
          <a:lstStyle/>
          <a:p>
            <a:pPr marL="0" marR="0">
              <a:lnSpc>
                <a:spcPts val="2005"/>
              </a:lnSpc>
              <a:spcBef>
                <a:spcPts val="0"/>
              </a:spcBef>
              <a:spcAft>
                <a:spcPts val="0"/>
              </a:spcAft>
            </a:pPr>
            <a:r>
              <a:rPr sz="1350" dirty="0">
                <a:solidFill>
                  <a:srgbClr val="2DA2BF"/>
                </a:solidFill>
                <a:latin typeface="EGCTCM+ArialMT" panose="02000500000000000000"/>
                <a:cs typeface="EGCTCM+ArialMT" panose="02000500000000000000"/>
              </a:rPr>
              <a:t>•</a:t>
            </a:r>
            <a:r>
              <a:rPr sz="1350" spc="1167" dirty="0">
                <a:solidFill>
                  <a:srgbClr val="2DA2BF"/>
                </a:solidFill>
                <a:latin typeface="EGCTCM+ArialMT" panose="02000500000000000000"/>
                <a:cs typeface="EGCTCM+ArialMT" panose="02000500000000000000"/>
              </a:rPr>
              <a:t> </a:t>
            </a:r>
            <a:r>
              <a:rPr sz="2000" spc="10" dirty="0">
                <a:solidFill>
                  <a:srgbClr val="000000"/>
                </a:solidFill>
                <a:latin typeface="ILCCTM+SimHei" panose="02000500000000000000"/>
                <a:cs typeface="ILCCTM+SimHei" panose="02000500000000000000"/>
              </a:rPr>
              <a:t>规范要求：</a:t>
            </a:r>
            <a:r>
              <a:rPr sz="2000" dirty="0">
                <a:solidFill>
                  <a:srgbClr val="000000"/>
                </a:solidFill>
                <a:latin typeface="宋体" panose="02010600030101010101" pitchFamily="2" charset="-122"/>
                <a:cs typeface="宋体" panose="02010600030101010101" pitchFamily="2" charset="-122"/>
              </a:rPr>
              <a:t>水质自动采样单元的构</a:t>
            </a:r>
          </a:p>
          <a:p>
            <a:pPr marL="255905" marR="0">
              <a:lnSpc>
                <a:spcPts val="2005"/>
              </a:lnSpc>
              <a:spcBef>
                <a:spcPts val="395"/>
              </a:spcBef>
              <a:spcAft>
                <a:spcPts val="0"/>
              </a:spcAft>
            </a:pPr>
            <a:r>
              <a:rPr sz="2000" dirty="0">
                <a:solidFill>
                  <a:srgbClr val="000000"/>
                </a:solidFill>
                <a:latin typeface="宋体" panose="02010600030101010101" pitchFamily="2" charset="-122"/>
                <a:cs typeface="宋体" panose="02010600030101010101" pitchFamily="2" charset="-122"/>
              </a:rPr>
              <a:t>造应保证将水样不变质地输送到各</a:t>
            </a:r>
          </a:p>
          <a:p>
            <a:pPr marL="255905" marR="0">
              <a:lnSpc>
                <a:spcPts val="2005"/>
              </a:lnSpc>
              <a:spcBef>
                <a:spcPts val="395"/>
              </a:spcBef>
              <a:spcAft>
                <a:spcPts val="0"/>
              </a:spcAft>
            </a:pPr>
            <a:r>
              <a:rPr sz="2000" dirty="0">
                <a:solidFill>
                  <a:srgbClr val="000000"/>
                </a:solidFill>
                <a:latin typeface="宋体" panose="02010600030101010101" pitchFamily="2" charset="-122"/>
                <a:cs typeface="宋体" panose="02010600030101010101" pitchFamily="2" charset="-122"/>
              </a:rPr>
              <a:t>水质分析仪，应有必要的防冻和防</a:t>
            </a:r>
          </a:p>
        </p:txBody>
      </p:sp>
      <p:sp>
        <p:nvSpPr>
          <p:cNvPr id="9" name="object 9"/>
          <p:cNvSpPr txBox="1"/>
          <p:nvPr/>
        </p:nvSpPr>
        <p:spPr>
          <a:xfrm>
            <a:off x="671512" y="4544381"/>
            <a:ext cx="8680847" cy="856932"/>
          </a:xfrm>
          <a:prstGeom prst="rect">
            <a:avLst/>
          </a:prstGeom>
        </p:spPr>
        <p:txBody>
          <a:bodyPr vert="horz" wrap="square" lIns="0" tIns="0" rIns="0" bIns="0" rtlCol="0">
            <a:spAutoFit/>
          </a:bodyPr>
          <a:lstStyle/>
          <a:p>
            <a:pPr marL="0" marR="0">
              <a:lnSpc>
                <a:spcPts val="2005"/>
              </a:lnSpc>
              <a:spcBef>
                <a:spcPts val="0"/>
              </a:spcBef>
              <a:spcAft>
                <a:spcPts val="0"/>
              </a:spcAft>
            </a:pPr>
            <a:r>
              <a:rPr sz="2000" dirty="0">
                <a:solidFill>
                  <a:srgbClr val="000000"/>
                </a:solidFill>
                <a:latin typeface="宋体" panose="02010600030101010101" pitchFamily="2" charset="-122"/>
                <a:cs typeface="宋体" panose="02010600030101010101" pitchFamily="2" charset="-122"/>
              </a:rPr>
              <a:t>腐设施。（HJ 353-2019</a:t>
            </a:r>
            <a:r>
              <a:rPr sz="2000" spc="1000" dirty="0">
                <a:solidFill>
                  <a:srgbClr val="000000"/>
                </a:solidFill>
                <a:latin typeface="宋体" panose="02010600030101010101" pitchFamily="2" charset="-122"/>
                <a:cs typeface="宋体" panose="02010600030101010101" pitchFamily="2" charset="-122"/>
              </a:rPr>
              <a:t> </a:t>
            </a:r>
            <a:r>
              <a:rPr sz="2000" dirty="0">
                <a:solidFill>
                  <a:srgbClr val="000000"/>
                </a:solidFill>
                <a:latin typeface="宋体" panose="02010600030101010101" pitchFamily="2" charset="-122"/>
                <a:cs typeface="宋体" panose="02010600030101010101" pitchFamily="2" charset="-122"/>
              </a:rPr>
              <a:t>5.4.4）</a:t>
            </a:r>
            <a:r>
              <a:rPr sz="2000" spc="1438" dirty="0">
                <a:solidFill>
                  <a:srgbClr val="000000"/>
                </a:solidFill>
                <a:latin typeface="宋体" panose="02010600030101010101" pitchFamily="2" charset="-122"/>
                <a:cs typeface="宋体" panose="02010600030101010101" pitchFamily="2" charset="-122"/>
              </a:rPr>
              <a:t> </a:t>
            </a:r>
            <a:r>
              <a:rPr sz="1800" dirty="0">
                <a:solidFill>
                  <a:srgbClr val="000000"/>
                </a:solidFill>
                <a:latin typeface="宋体" panose="02010600030101010101" pitchFamily="2" charset="-122"/>
                <a:cs typeface="宋体" panose="02010600030101010101" pitchFamily="2" charset="-122"/>
              </a:rPr>
              <a:t>异常三通，存在接入自来水或其他</a:t>
            </a:r>
          </a:p>
          <a:p>
            <a:pPr marL="4119245" marR="0">
              <a:lnSpc>
                <a:spcPts val="1800"/>
              </a:lnSpc>
              <a:spcBef>
                <a:spcPts val="85"/>
              </a:spcBef>
              <a:spcAft>
                <a:spcPts val="0"/>
              </a:spcAft>
            </a:pPr>
            <a:r>
              <a:rPr sz="1800" dirty="0">
                <a:solidFill>
                  <a:srgbClr val="000000"/>
                </a:solidFill>
                <a:latin typeface="宋体" panose="02010600030101010101" pitchFamily="2" charset="-122"/>
                <a:cs typeface="宋体" panose="02010600030101010101" pitchFamily="2" charset="-122"/>
              </a:rPr>
              <a:t>水样的可能。</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657860" y="759073"/>
            <a:ext cx="9065323" cy="631640"/>
          </a:xfrm>
          <a:prstGeom prst="rect">
            <a:avLst/>
          </a:prstGeom>
        </p:spPr>
        <p:txBody>
          <a:bodyPr vert="horz" wrap="square" lIns="0" tIns="0" rIns="0" bIns="0" rtlCol="0">
            <a:spAutoFit/>
          </a:bodyPr>
          <a:lstStyle/>
          <a:p>
            <a:pPr marL="0" marR="0">
              <a:lnSpc>
                <a:spcPts val="2005"/>
              </a:lnSpc>
              <a:spcBef>
                <a:spcPts val="0"/>
              </a:spcBef>
              <a:spcAft>
                <a:spcPts val="0"/>
              </a:spcAft>
            </a:pPr>
            <a:r>
              <a:rPr sz="1350" dirty="0">
                <a:solidFill>
                  <a:srgbClr val="2DA2BF"/>
                </a:solidFill>
                <a:latin typeface="EGCTCM+ArialMT" panose="02000500000000000000"/>
                <a:cs typeface="EGCTCM+ArialMT" panose="02000500000000000000"/>
              </a:rPr>
              <a:t>•</a:t>
            </a:r>
            <a:r>
              <a:rPr sz="1350" spc="1167" dirty="0">
                <a:solidFill>
                  <a:srgbClr val="2DA2BF"/>
                </a:solidFill>
                <a:latin typeface="EGCTCM+ArialMT" panose="02000500000000000000"/>
                <a:cs typeface="EGCTCM+ArialMT" panose="02000500000000000000"/>
              </a:rPr>
              <a:t> </a:t>
            </a:r>
            <a:r>
              <a:rPr sz="2000" spc="10" dirty="0">
                <a:solidFill>
                  <a:srgbClr val="000000"/>
                </a:solidFill>
                <a:latin typeface="ILCCTM+SimHei" panose="02000500000000000000"/>
                <a:cs typeface="ILCCTM+SimHei" panose="02000500000000000000"/>
              </a:rPr>
              <a:t>常见问题：</a:t>
            </a:r>
            <a:r>
              <a:rPr sz="2000" dirty="0">
                <a:solidFill>
                  <a:srgbClr val="000000"/>
                </a:solidFill>
                <a:latin typeface="宋体" panose="02010600030101010101" pitchFamily="2" charset="-122"/>
                <a:cs typeface="宋体" panose="02010600030101010101" pitchFamily="2" charset="-122"/>
              </a:rPr>
              <a:t>采样管路人为加装中间水槽，故意向中间水槽内注入其他</a:t>
            </a:r>
          </a:p>
        </p:txBody>
      </p:sp>
      <p:sp>
        <p:nvSpPr>
          <p:cNvPr id="4" name="object 4"/>
          <p:cNvSpPr txBox="1"/>
          <p:nvPr/>
        </p:nvSpPr>
        <p:spPr>
          <a:xfrm>
            <a:off x="913764" y="1063873"/>
            <a:ext cx="2672715" cy="635635"/>
          </a:xfrm>
          <a:prstGeom prst="rect">
            <a:avLst/>
          </a:prstGeom>
        </p:spPr>
        <p:txBody>
          <a:bodyPr vert="horz" wrap="square" lIns="0" tIns="0" rIns="0" bIns="0" rtlCol="0">
            <a:spAutoFit/>
          </a:bodyPr>
          <a:lstStyle/>
          <a:p>
            <a:pPr marL="0" marR="0">
              <a:lnSpc>
                <a:spcPts val="2005"/>
              </a:lnSpc>
              <a:spcBef>
                <a:spcPts val="0"/>
              </a:spcBef>
              <a:spcAft>
                <a:spcPts val="0"/>
              </a:spcAft>
            </a:pPr>
            <a:r>
              <a:rPr sz="2000" dirty="0">
                <a:solidFill>
                  <a:srgbClr val="000000"/>
                </a:solidFill>
                <a:latin typeface="宋体" panose="02010600030101010101" pitchFamily="2" charset="-122"/>
                <a:cs typeface="宋体" panose="02010600030101010101" pitchFamily="2" charset="-122"/>
              </a:rPr>
              <a:t>水样替代实际水样。</a:t>
            </a:r>
          </a:p>
        </p:txBody>
      </p:sp>
      <p:sp>
        <p:nvSpPr>
          <p:cNvPr id="5" name="object 5"/>
          <p:cNvSpPr txBox="1"/>
          <p:nvPr/>
        </p:nvSpPr>
        <p:spPr>
          <a:xfrm>
            <a:off x="657860" y="1419473"/>
            <a:ext cx="6442265" cy="630006"/>
          </a:xfrm>
          <a:prstGeom prst="rect">
            <a:avLst/>
          </a:prstGeom>
        </p:spPr>
        <p:txBody>
          <a:bodyPr vert="horz" wrap="square" lIns="0" tIns="0" rIns="0" bIns="0" rtlCol="0">
            <a:spAutoFit/>
          </a:bodyPr>
          <a:lstStyle/>
          <a:p>
            <a:pPr marL="0" marR="0">
              <a:lnSpc>
                <a:spcPts val="2005"/>
              </a:lnSpc>
              <a:spcBef>
                <a:spcPts val="0"/>
              </a:spcBef>
              <a:spcAft>
                <a:spcPts val="0"/>
              </a:spcAft>
            </a:pPr>
            <a:r>
              <a:rPr sz="1350" dirty="0">
                <a:solidFill>
                  <a:srgbClr val="2DA2BF"/>
                </a:solidFill>
                <a:latin typeface="EGCTCM+ArialMT" panose="02000500000000000000"/>
                <a:cs typeface="EGCTCM+ArialMT" panose="02000500000000000000"/>
              </a:rPr>
              <a:t>•</a:t>
            </a:r>
            <a:r>
              <a:rPr sz="1350" spc="1167" dirty="0">
                <a:solidFill>
                  <a:srgbClr val="2DA2BF"/>
                </a:solidFill>
                <a:latin typeface="EGCTCM+ArialMT" panose="02000500000000000000"/>
                <a:cs typeface="EGCTCM+ArialMT" panose="02000500000000000000"/>
              </a:rPr>
              <a:t> </a:t>
            </a:r>
            <a:r>
              <a:rPr sz="2000" spc="10" dirty="0">
                <a:solidFill>
                  <a:srgbClr val="000000"/>
                </a:solidFill>
                <a:latin typeface="ILCCTM+SimHei" panose="02000500000000000000"/>
                <a:cs typeface="ILCCTM+SimHei" panose="02000500000000000000"/>
              </a:rPr>
              <a:t>对系统和数据影响：</a:t>
            </a:r>
            <a:r>
              <a:rPr sz="2000" dirty="0">
                <a:solidFill>
                  <a:srgbClr val="000000"/>
                </a:solidFill>
                <a:latin typeface="宋体" panose="02010600030101010101" pitchFamily="2" charset="-122"/>
                <a:cs typeface="宋体" panose="02010600030101010101" pitchFamily="2" charset="-122"/>
              </a:rPr>
              <a:t>人为作假，导致数据失真。</a:t>
            </a:r>
          </a:p>
        </p:txBody>
      </p:sp>
      <p:sp>
        <p:nvSpPr>
          <p:cNvPr id="6" name="object 6"/>
          <p:cNvSpPr txBox="1"/>
          <p:nvPr/>
        </p:nvSpPr>
        <p:spPr>
          <a:xfrm>
            <a:off x="657860" y="1775073"/>
            <a:ext cx="8919273" cy="1549036"/>
          </a:xfrm>
          <a:prstGeom prst="rect">
            <a:avLst/>
          </a:prstGeom>
        </p:spPr>
        <p:txBody>
          <a:bodyPr vert="horz" wrap="square" lIns="0" tIns="0" rIns="0" bIns="0" rtlCol="0">
            <a:spAutoFit/>
          </a:bodyPr>
          <a:lstStyle/>
          <a:p>
            <a:pPr marL="0" marR="0">
              <a:lnSpc>
                <a:spcPts val="2005"/>
              </a:lnSpc>
              <a:spcBef>
                <a:spcPts val="0"/>
              </a:spcBef>
              <a:spcAft>
                <a:spcPts val="0"/>
              </a:spcAft>
            </a:pPr>
            <a:r>
              <a:rPr sz="1350" dirty="0">
                <a:solidFill>
                  <a:srgbClr val="2DA2BF"/>
                </a:solidFill>
                <a:latin typeface="EGCTCM+ArialMT" panose="02000500000000000000"/>
                <a:cs typeface="EGCTCM+ArialMT" panose="02000500000000000000"/>
              </a:rPr>
              <a:t>•</a:t>
            </a:r>
            <a:r>
              <a:rPr sz="1350" spc="1167" dirty="0">
                <a:solidFill>
                  <a:srgbClr val="2DA2BF"/>
                </a:solidFill>
                <a:latin typeface="EGCTCM+ArialMT" panose="02000500000000000000"/>
                <a:cs typeface="EGCTCM+ArialMT" panose="02000500000000000000"/>
              </a:rPr>
              <a:t> </a:t>
            </a:r>
            <a:r>
              <a:rPr sz="2000" spc="10" dirty="0">
                <a:solidFill>
                  <a:srgbClr val="000000"/>
                </a:solidFill>
                <a:latin typeface="ILCCTM+SimHei" panose="02000500000000000000"/>
                <a:cs typeface="ILCCTM+SimHei" panose="02000500000000000000"/>
              </a:rPr>
              <a:t>核查方法：</a:t>
            </a:r>
            <a:r>
              <a:rPr sz="2000" dirty="0">
                <a:solidFill>
                  <a:srgbClr val="000000"/>
                </a:solidFill>
                <a:latin typeface="宋体" panose="02010600030101010101" pitchFamily="2" charset="-122"/>
                <a:cs typeface="宋体" panose="02010600030101010101" pitchFamily="2" charset="-122"/>
              </a:rPr>
              <a:t>1、现场观察是否设置中间水槽，如仪器要求设置，则需</a:t>
            </a:r>
          </a:p>
          <a:p>
            <a:pPr marL="255905" marR="0">
              <a:lnSpc>
                <a:spcPts val="2005"/>
              </a:lnSpc>
              <a:spcBef>
                <a:spcPts val="395"/>
              </a:spcBef>
              <a:spcAft>
                <a:spcPts val="0"/>
              </a:spcAft>
            </a:pPr>
            <a:r>
              <a:rPr sz="2000" dirty="0">
                <a:solidFill>
                  <a:srgbClr val="000000"/>
                </a:solidFill>
                <a:latin typeface="宋体" panose="02010600030101010101" pitchFamily="2" charset="-122"/>
                <a:cs typeface="宋体" panose="02010600030101010101" pitchFamily="2" charset="-122"/>
              </a:rPr>
              <a:t>检查水槽是否有异常水样接入。2、查阅仪器说明书和验收材料，对</a:t>
            </a:r>
          </a:p>
          <a:p>
            <a:pPr marL="255905" marR="0">
              <a:lnSpc>
                <a:spcPts val="2005"/>
              </a:lnSpc>
              <a:spcBef>
                <a:spcPts val="395"/>
              </a:spcBef>
              <a:spcAft>
                <a:spcPts val="0"/>
              </a:spcAft>
            </a:pPr>
            <a:r>
              <a:rPr sz="2000" dirty="0">
                <a:solidFill>
                  <a:srgbClr val="000000"/>
                </a:solidFill>
                <a:latin typeface="宋体" panose="02010600030101010101" pitchFamily="2" charset="-122"/>
                <a:cs typeface="宋体" panose="02010600030101010101" pitchFamily="2" charset="-122"/>
              </a:rPr>
              <a:t>照现场安装情况，检查是否违规设置中间水槽。3、采集排放口水样</a:t>
            </a:r>
          </a:p>
          <a:p>
            <a:pPr marL="255905" marR="0">
              <a:lnSpc>
                <a:spcPts val="2005"/>
              </a:lnSpc>
              <a:spcBef>
                <a:spcPts val="395"/>
              </a:spcBef>
              <a:spcAft>
                <a:spcPts val="0"/>
              </a:spcAft>
            </a:pPr>
            <a:r>
              <a:rPr sz="2000" dirty="0">
                <a:solidFill>
                  <a:srgbClr val="000000"/>
                </a:solidFill>
                <a:latin typeface="宋体" panose="02010600030101010101" pitchFamily="2" charset="-122"/>
                <a:cs typeface="宋体" panose="02010600030101010101" pitchFamily="2" charset="-122"/>
              </a:rPr>
              <a:t>和中间水槽水样进行比对监测。</a:t>
            </a:r>
          </a:p>
        </p:txBody>
      </p:sp>
      <p:sp>
        <p:nvSpPr>
          <p:cNvPr id="7" name="object 7"/>
          <p:cNvSpPr txBox="1"/>
          <p:nvPr/>
        </p:nvSpPr>
        <p:spPr>
          <a:xfrm>
            <a:off x="657860" y="3045073"/>
            <a:ext cx="9065323" cy="1243903"/>
          </a:xfrm>
          <a:prstGeom prst="rect">
            <a:avLst/>
          </a:prstGeom>
        </p:spPr>
        <p:txBody>
          <a:bodyPr vert="horz" wrap="square" lIns="0" tIns="0" rIns="0" bIns="0" rtlCol="0">
            <a:spAutoFit/>
          </a:bodyPr>
          <a:lstStyle/>
          <a:p>
            <a:pPr marL="0" marR="0">
              <a:lnSpc>
                <a:spcPts val="2005"/>
              </a:lnSpc>
              <a:spcBef>
                <a:spcPts val="0"/>
              </a:spcBef>
              <a:spcAft>
                <a:spcPts val="0"/>
              </a:spcAft>
            </a:pPr>
            <a:r>
              <a:rPr sz="1350" dirty="0">
                <a:solidFill>
                  <a:srgbClr val="2DA2BF"/>
                </a:solidFill>
                <a:latin typeface="EGCTCM+ArialMT" panose="02000500000000000000"/>
                <a:cs typeface="EGCTCM+ArialMT" panose="02000500000000000000"/>
              </a:rPr>
              <a:t>•</a:t>
            </a:r>
            <a:r>
              <a:rPr sz="1350" spc="1167" dirty="0">
                <a:solidFill>
                  <a:srgbClr val="2DA2BF"/>
                </a:solidFill>
                <a:latin typeface="EGCTCM+ArialMT" panose="02000500000000000000"/>
                <a:cs typeface="EGCTCM+ArialMT" panose="02000500000000000000"/>
              </a:rPr>
              <a:t> </a:t>
            </a:r>
            <a:r>
              <a:rPr sz="2000" spc="10" dirty="0">
                <a:solidFill>
                  <a:srgbClr val="000000"/>
                </a:solidFill>
                <a:latin typeface="ILCCTM+SimHei" panose="02000500000000000000"/>
                <a:cs typeface="ILCCTM+SimHei" panose="02000500000000000000"/>
              </a:rPr>
              <a:t>规范要求：</a:t>
            </a:r>
            <a:r>
              <a:rPr sz="2000" dirty="0">
                <a:solidFill>
                  <a:srgbClr val="000000"/>
                </a:solidFill>
                <a:latin typeface="宋体" panose="02010600030101010101" pitchFamily="2" charset="-122"/>
                <a:cs typeface="宋体" panose="02010600030101010101" pitchFamily="2" charset="-122"/>
              </a:rPr>
              <a:t>水质自动采样单元的构造应保证将水样不变质地输送到各</a:t>
            </a:r>
          </a:p>
          <a:p>
            <a:pPr marL="255905" marR="0">
              <a:lnSpc>
                <a:spcPts val="2005"/>
              </a:lnSpc>
              <a:spcBef>
                <a:spcPts val="395"/>
              </a:spcBef>
              <a:spcAft>
                <a:spcPts val="0"/>
              </a:spcAft>
            </a:pPr>
            <a:r>
              <a:rPr sz="2000" dirty="0">
                <a:solidFill>
                  <a:srgbClr val="000000"/>
                </a:solidFill>
                <a:latin typeface="宋体" panose="02010600030101010101" pitchFamily="2" charset="-122"/>
                <a:cs typeface="宋体" panose="02010600030101010101" pitchFamily="2" charset="-122"/>
              </a:rPr>
              <a:t>水质分析仪，应有必要的防冻和防腐设施；水质自动采样单元的管路</a:t>
            </a:r>
          </a:p>
          <a:p>
            <a:pPr marL="255905" marR="0">
              <a:lnSpc>
                <a:spcPts val="2005"/>
              </a:lnSpc>
              <a:spcBef>
                <a:spcPts val="395"/>
              </a:spcBef>
              <a:spcAft>
                <a:spcPts val="0"/>
              </a:spcAft>
            </a:pPr>
            <a:r>
              <a:rPr sz="2000" dirty="0">
                <a:solidFill>
                  <a:srgbClr val="000000"/>
                </a:solidFill>
                <a:latin typeface="宋体" panose="02010600030101010101" pitchFamily="2" charset="-122"/>
                <a:cs typeface="宋体" panose="02010600030101010101" pitchFamily="2" charset="-122"/>
              </a:rPr>
              <a:t>宜设置为明管，并标注水流方向。（HJ 353-2019</a:t>
            </a:r>
            <a:r>
              <a:rPr sz="2000" spc="1000" dirty="0">
                <a:solidFill>
                  <a:srgbClr val="000000"/>
                </a:solidFill>
                <a:latin typeface="宋体" panose="02010600030101010101" pitchFamily="2" charset="-122"/>
                <a:cs typeface="宋体" panose="02010600030101010101" pitchFamily="2" charset="-122"/>
              </a:rPr>
              <a:t> </a:t>
            </a:r>
            <a:r>
              <a:rPr sz="2000" dirty="0">
                <a:solidFill>
                  <a:srgbClr val="000000"/>
                </a:solidFill>
                <a:latin typeface="宋体" panose="02010600030101010101" pitchFamily="2" charset="-122"/>
                <a:cs typeface="宋体" panose="02010600030101010101" pitchFamily="2" charset="-122"/>
              </a:rPr>
              <a:t>5.4.4、5.4.6）</a:t>
            </a:r>
          </a:p>
        </p:txBody>
      </p:sp>
      <p:sp>
        <p:nvSpPr>
          <p:cNvPr id="8" name="object 8"/>
          <p:cNvSpPr txBox="1"/>
          <p:nvPr/>
        </p:nvSpPr>
        <p:spPr>
          <a:xfrm>
            <a:off x="3723957" y="4162504"/>
            <a:ext cx="1714500" cy="845820"/>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00000"/>
                </a:solidFill>
                <a:latin typeface="宋体" panose="02010600030101010101" pitchFamily="2" charset="-122"/>
                <a:cs typeface="宋体" panose="02010600030101010101" pitchFamily="2" charset="-122"/>
              </a:rPr>
              <a:t>人为故意采用</a:t>
            </a:r>
          </a:p>
          <a:p>
            <a:pPr marL="0" marR="0">
              <a:lnSpc>
                <a:spcPts val="1800"/>
              </a:lnSpc>
              <a:spcBef>
                <a:spcPts val="360"/>
              </a:spcBef>
              <a:spcAft>
                <a:spcPts val="0"/>
              </a:spcAft>
            </a:pPr>
            <a:r>
              <a:rPr sz="1800" dirty="0">
                <a:solidFill>
                  <a:srgbClr val="000000"/>
                </a:solidFill>
                <a:latin typeface="宋体" panose="02010600030101010101" pitchFamily="2" charset="-122"/>
                <a:cs typeface="宋体" panose="02010600030101010101" pitchFamily="2" charset="-122"/>
              </a:rPr>
              <a:t>加设水桶取样</a:t>
            </a:r>
          </a:p>
        </p:txBody>
      </p:sp>
      <p:sp>
        <p:nvSpPr>
          <p:cNvPr id="9" name="object 9"/>
          <p:cNvSpPr txBox="1"/>
          <p:nvPr/>
        </p:nvSpPr>
        <p:spPr>
          <a:xfrm>
            <a:off x="3816032" y="5222954"/>
            <a:ext cx="1714500" cy="845820"/>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00000"/>
                </a:solidFill>
                <a:latin typeface="宋体" panose="02010600030101010101" pitchFamily="2" charset="-122"/>
                <a:cs typeface="宋体" panose="02010600030101010101" pitchFamily="2" charset="-122"/>
              </a:rPr>
              <a:t>人为故意加装</a:t>
            </a:r>
          </a:p>
          <a:p>
            <a:pPr marL="0" marR="0">
              <a:lnSpc>
                <a:spcPts val="1800"/>
              </a:lnSpc>
              <a:spcBef>
                <a:spcPts val="360"/>
              </a:spcBef>
              <a:spcAft>
                <a:spcPts val="0"/>
              </a:spcAft>
            </a:pPr>
            <a:r>
              <a:rPr sz="1800" dirty="0">
                <a:solidFill>
                  <a:srgbClr val="000000"/>
                </a:solidFill>
                <a:latin typeface="宋体" panose="02010600030101010101" pitchFamily="2" charset="-122"/>
                <a:cs typeface="宋体" panose="02010600030101010101" pitchFamily="2" charset="-122"/>
              </a:rPr>
              <a:t>超大溢流杯</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658495" y="1055330"/>
            <a:ext cx="9412194" cy="3374918"/>
          </a:xfrm>
          <a:prstGeom prst="rect">
            <a:avLst/>
          </a:prstGeom>
        </p:spPr>
        <p:txBody>
          <a:bodyPr vert="horz" wrap="square" lIns="0" tIns="0" rIns="0" bIns="0" rtlCol="0">
            <a:spAutoFit/>
          </a:bodyPr>
          <a:lstStyle/>
          <a:p>
            <a:pPr marL="0" marR="0">
              <a:lnSpc>
                <a:spcPts val="2700"/>
              </a:lnSpc>
              <a:spcBef>
                <a:spcPts val="0"/>
              </a:spcBef>
              <a:spcAft>
                <a:spcPts val="0"/>
              </a:spcAft>
            </a:pPr>
            <a:r>
              <a:rPr sz="1850" dirty="0">
                <a:solidFill>
                  <a:srgbClr val="2DA2BF"/>
                </a:solidFill>
                <a:latin typeface="UVWQUJ+Wingdings3" panose="02000500000000000000"/>
                <a:cs typeface="UVWQUJ+Wingdings3" panose="02000500000000000000"/>
              </a:rPr>
              <a:t></a:t>
            </a:r>
            <a:r>
              <a:rPr sz="1850" spc="572" dirty="0">
                <a:solidFill>
                  <a:srgbClr val="2DA2BF"/>
                </a:solidFill>
                <a:latin typeface="Times New Roman" panose="02020603050405020304"/>
                <a:cs typeface="Times New Roman" panose="02020603050405020304"/>
              </a:rPr>
              <a:t> </a:t>
            </a:r>
            <a:r>
              <a:rPr sz="2700" spc="15" dirty="0">
                <a:solidFill>
                  <a:srgbClr val="000000"/>
                </a:solidFill>
                <a:latin typeface="ILCCTM+SimHei" panose="02000500000000000000"/>
                <a:cs typeface="ILCCTM+SimHei" panose="02000500000000000000"/>
              </a:rPr>
              <a:t>污染源自动监控现场端是环境监控系统的重要组成</a:t>
            </a:r>
          </a:p>
          <a:p>
            <a:pPr marL="255905" marR="0">
              <a:lnSpc>
                <a:spcPts val="2700"/>
              </a:lnSpc>
              <a:spcBef>
                <a:spcPts val="540"/>
              </a:spcBef>
              <a:spcAft>
                <a:spcPts val="0"/>
              </a:spcAft>
            </a:pPr>
            <a:r>
              <a:rPr sz="2700" spc="15" dirty="0">
                <a:solidFill>
                  <a:srgbClr val="000000"/>
                </a:solidFill>
                <a:latin typeface="ILCCTM+SimHei" panose="02000500000000000000"/>
                <a:cs typeface="ILCCTM+SimHei" panose="02000500000000000000"/>
              </a:rPr>
              <a:t>部分，是实现环境监管信息化、科学化的重要手段。</a:t>
            </a:r>
          </a:p>
          <a:p>
            <a:pPr marL="0" marR="0">
              <a:lnSpc>
                <a:spcPts val="2700"/>
              </a:lnSpc>
              <a:spcBef>
                <a:spcPts val="990"/>
              </a:spcBef>
              <a:spcAft>
                <a:spcPts val="0"/>
              </a:spcAft>
            </a:pPr>
            <a:r>
              <a:rPr sz="1850" dirty="0">
                <a:solidFill>
                  <a:srgbClr val="2DA2BF"/>
                </a:solidFill>
                <a:latin typeface="UVWQUJ+Wingdings3" panose="02000500000000000000"/>
                <a:cs typeface="UVWQUJ+Wingdings3" panose="02000500000000000000"/>
              </a:rPr>
              <a:t></a:t>
            </a:r>
            <a:r>
              <a:rPr sz="1850" spc="572" dirty="0">
                <a:solidFill>
                  <a:srgbClr val="2DA2BF"/>
                </a:solidFill>
                <a:latin typeface="Times New Roman" panose="02020603050405020304"/>
                <a:cs typeface="Times New Roman" panose="02020603050405020304"/>
              </a:rPr>
              <a:t> </a:t>
            </a:r>
            <a:r>
              <a:rPr sz="2700" spc="15" dirty="0">
                <a:solidFill>
                  <a:srgbClr val="000000"/>
                </a:solidFill>
                <a:latin typeface="ILCCTM+SimHei" panose="02000500000000000000"/>
                <a:cs typeface="ILCCTM+SimHei" panose="02000500000000000000"/>
              </a:rPr>
              <a:t>目前，环境监管面临越来越大的压力，尤其是经济</a:t>
            </a:r>
          </a:p>
          <a:p>
            <a:pPr marL="255905" marR="0">
              <a:lnSpc>
                <a:spcPts val="2700"/>
              </a:lnSpc>
              <a:spcBef>
                <a:spcPts val="540"/>
              </a:spcBef>
              <a:spcAft>
                <a:spcPts val="0"/>
              </a:spcAft>
            </a:pPr>
            <a:r>
              <a:rPr sz="2700" spc="15" dirty="0">
                <a:solidFill>
                  <a:srgbClr val="000000"/>
                </a:solidFill>
                <a:latin typeface="ILCCTM+SimHei" panose="02000500000000000000"/>
                <a:cs typeface="ILCCTM+SimHei" panose="02000500000000000000"/>
              </a:rPr>
              <a:t>发达地区，企业众多，监管任务极其繁重，如果采</a:t>
            </a:r>
          </a:p>
          <a:p>
            <a:pPr marL="255905" marR="0">
              <a:lnSpc>
                <a:spcPts val="2700"/>
              </a:lnSpc>
              <a:spcBef>
                <a:spcPts val="590"/>
              </a:spcBef>
              <a:spcAft>
                <a:spcPts val="0"/>
              </a:spcAft>
            </a:pPr>
            <a:r>
              <a:rPr sz="2700" spc="15" dirty="0">
                <a:solidFill>
                  <a:srgbClr val="000000"/>
                </a:solidFill>
                <a:latin typeface="ILCCTM+SimHei" panose="02000500000000000000"/>
                <a:cs typeface="ILCCTM+SimHei" panose="02000500000000000000"/>
              </a:rPr>
              <a:t>用传统的人盯人式的管理，将不堪重负。污染源自</a:t>
            </a:r>
          </a:p>
          <a:p>
            <a:pPr marL="255905" marR="0">
              <a:lnSpc>
                <a:spcPts val="2700"/>
              </a:lnSpc>
              <a:spcBef>
                <a:spcPts val="540"/>
              </a:spcBef>
              <a:spcAft>
                <a:spcPts val="0"/>
              </a:spcAft>
            </a:pPr>
            <a:r>
              <a:rPr sz="2700" spc="15" dirty="0">
                <a:solidFill>
                  <a:srgbClr val="000000"/>
                </a:solidFill>
                <a:latin typeface="ILCCTM+SimHei" panose="02000500000000000000"/>
                <a:cs typeface="ILCCTM+SimHei" panose="02000500000000000000"/>
              </a:rPr>
              <a:t>动监控系统如果运行的好，将极大减轻我们的工作</a:t>
            </a:r>
          </a:p>
          <a:p>
            <a:pPr marL="255905" marR="0">
              <a:lnSpc>
                <a:spcPts val="2700"/>
              </a:lnSpc>
              <a:spcBef>
                <a:spcPts val="540"/>
              </a:spcBef>
              <a:spcAft>
                <a:spcPts val="0"/>
              </a:spcAft>
            </a:pPr>
            <a:r>
              <a:rPr sz="2700" spc="15" dirty="0">
                <a:solidFill>
                  <a:srgbClr val="000000"/>
                </a:solidFill>
                <a:latin typeface="ILCCTM+SimHei" panose="02000500000000000000"/>
                <a:cs typeface="ILCCTM+SimHei" panose="02000500000000000000"/>
              </a:rPr>
              <a:t>压力。</a:t>
            </a:r>
          </a:p>
        </p:txBody>
      </p:sp>
      <p:sp>
        <p:nvSpPr>
          <p:cNvPr id="4" name="object 4"/>
          <p:cNvSpPr txBox="1"/>
          <p:nvPr/>
        </p:nvSpPr>
        <p:spPr>
          <a:xfrm>
            <a:off x="5600065" y="6020980"/>
            <a:ext cx="3662203" cy="520223"/>
          </a:xfrm>
          <a:prstGeom prst="rect">
            <a:avLst/>
          </a:prstGeom>
        </p:spPr>
        <p:txBody>
          <a:bodyPr vert="horz" wrap="square" lIns="0" tIns="0" rIns="0" bIns="0" rtlCol="0">
            <a:spAutoFit/>
          </a:bodyPr>
          <a:lstStyle/>
          <a:p>
            <a:pPr marL="0" marR="0">
              <a:lnSpc>
                <a:spcPts val="1660"/>
              </a:lnSpc>
              <a:spcBef>
                <a:spcPts val="0"/>
              </a:spcBef>
              <a:spcAft>
                <a:spcPts val="0"/>
              </a:spcAft>
            </a:pPr>
            <a:r>
              <a:rPr sz="1600" dirty="0">
                <a:solidFill>
                  <a:srgbClr val="FF0000"/>
                </a:solidFill>
                <a:latin typeface="EGCTCM+ArialMT" panose="02000500000000000000"/>
                <a:cs typeface="EGCTCM+ArialMT" panose="02000500000000000000"/>
              </a:rPr>
              <a:t>2020</a:t>
            </a:r>
            <a:r>
              <a:rPr sz="1600" dirty="0">
                <a:solidFill>
                  <a:srgbClr val="FF0000"/>
                </a:solidFill>
                <a:latin typeface="宋体" panose="02010600030101010101" pitchFamily="2" charset="-122"/>
                <a:cs typeface="宋体" panose="02010600030101010101" pitchFamily="2" charset="-122"/>
              </a:rPr>
              <a:t>年</a:t>
            </a:r>
            <a:r>
              <a:rPr sz="1600" dirty="0">
                <a:solidFill>
                  <a:srgbClr val="FF0000"/>
                </a:solidFill>
                <a:latin typeface="EGCTCM+ArialMT" panose="02000500000000000000"/>
                <a:cs typeface="EGCTCM+ArialMT" panose="02000500000000000000"/>
              </a:rPr>
              <a:t>4</a:t>
            </a:r>
            <a:r>
              <a:rPr sz="1600" dirty="0">
                <a:solidFill>
                  <a:srgbClr val="FF0000"/>
                </a:solidFill>
                <a:latin typeface="宋体" panose="02010600030101010101" pitchFamily="2" charset="-122"/>
                <a:cs typeface="宋体" panose="02010600030101010101" pitchFamily="2" charset="-122"/>
              </a:rPr>
              <a:t>月</a:t>
            </a:r>
            <a:r>
              <a:rPr sz="1600" dirty="0">
                <a:solidFill>
                  <a:srgbClr val="FF0000"/>
                </a:solidFill>
                <a:latin typeface="EGCTCM+ArialMT" panose="02000500000000000000"/>
                <a:cs typeface="EGCTCM+ArialMT" panose="02000500000000000000"/>
              </a:rPr>
              <a:t>1</a:t>
            </a:r>
            <a:r>
              <a:rPr sz="1600" dirty="0">
                <a:solidFill>
                  <a:srgbClr val="FF0000"/>
                </a:solidFill>
                <a:latin typeface="宋体" panose="02010600030101010101" pitchFamily="2" charset="-122"/>
                <a:cs typeface="宋体" panose="02010600030101010101" pitchFamily="2" charset="-122"/>
              </a:rPr>
              <a:t>日星期三</a:t>
            </a:r>
            <a:r>
              <a:rPr sz="1600" dirty="0">
                <a:solidFill>
                  <a:srgbClr val="FF0000"/>
                </a:solidFill>
                <a:latin typeface="EGCTCM+ArialMT" panose="02000500000000000000"/>
                <a:cs typeface="EGCTCM+ArialMT" panose="02000500000000000000"/>
              </a:rPr>
              <a:t>22</a:t>
            </a:r>
            <a:r>
              <a:rPr sz="1600" dirty="0">
                <a:solidFill>
                  <a:srgbClr val="FF0000"/>
                </a:solidFill>
                <a:latin typeface="宋体" panose="02010600030101010101" pitchFamily="2" charset="-122"/>
                <a:cs typeface="宋体" panose="02010600030101010101" pitchFamily="2" charset="-122"/>
              </a:rPr>
              <a:t>时</a:t>
            </a:r>
            <a:r>
              <a:rPr sz="1600" dirty="0">
                <a:solidFill>
                  <a:srgbClr val="FF0000"/>
                </a:solidFill>
                <a:latin typeface="EGCTCM+ArialMT" panose="02000500000000000000"/>
                <a:cs typeface="EGCTCM+ArialMT" panose="02000500000000000000"/>
              </a:rPr>
              <a:t>16</a:t>
            </a:r>
            <a:r>
              <a:rPr sz="1600" dirty="0">
                <a:solidFill>
                  <a:srgbClr val="FF0000"/>
                </a:solidFill>
                <a:latin typeface="宋体" panose="02010600030101010101" pitchFamily="2" charset="-122"/>
                <a:cs typeface="宋体" panose="02010600030101010101" pitchFamily="2" charset="-122"/>
              </a:rPr>
              <a:t>分</a:t>
            </a:r>
            <a:r>
              <a:rPr sz="1600" dirty="0">
                <a:solidFill>
                  <a:srgbClr val="FF0000"/>
                </a:solidFill>
                <a:latin typeface="EGCTCM+ArialMT" panose="02000500000000000000"/>
                <a:cs typeface="EGCTCM+ArialMT" panose="02000500000000000000"/>
              </a:rPr>
              <a:t>18</a:t>
            </a:r>
            <a:r>
              <a:rPr sz="1600" dirty="0">
                <a:solidFill>
                  <a:srgbClr val="FF0000"/>
                </a:solidFill>
                <a:latin typeface="宋体" panose="02010600030101010101" pitchFamily="2" charset="-122"/>
                <a:cs typeface="宋体" panose="02010600030101010101" pitchFamily="2" charset="-122"/>
              </a:rPr>
              <a:t>秒</a:t>
            </a:r>
          </a:p>
        </p:txBody>
      </p:sp>
      <p:sp>
        <p:nvSpPr>
          <p:cNvPr id="5" name="object 5"/>
          <p:cNvSpPr txBox="1"/>
          <p:nvPr/>
        </p:nvSpPr>
        <p:spPr>
          <a:xfrm>
            <a:off x="91440" y="6559461"/>
            <a:ext cx="2273225" cy="581099"/>
          </a:xfrm>
          <a:prstGeom prst="rect">
            <a:avLst/>
          </a:prstGeom>
        </p:spPr>
        <p:txBody>
          <a:bodyPr vert="horz" wrap="square" lIns="0" tIns="0" rIns="0" bIns="0" rtlCol="0">
            <a:spAutoFit/>
          </a:bodyPr>
          <a:lstStyle/>
          <a:p>
            <a:pPr marL="0" marR="0">
              <a:lnSpc>
                <a:spcPts val="1875"/>
              </a:lnSpc>
              <a:spcBef>
                <a:spcPts val="0"/>
              </a:spcBef>
              <a:spcAft>
                <a:spcPts val="0"/>
              </a:spcAft>
            </a:pPr>
            <a:r>
              <a:rPr sz="1800" dirty="0">
                <a:solidFill>
                  <a:srgbClr val="FF0000"/>
                </a:solidFill>
                <a:latin typeface="EGCTCM+ArialMT" panose="02000500000000000000"/>
                <a:cs typeface="EGCTCM+ArialMT" panose="02000500000000000000"/>
              </a:rPr>
              <a:t>4/1/2020 10:16 PM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80047" y="399246"/>
            <a:ext cx="6084443" cy="690846"/>
          </a:xfrm>
          <a:prstGeom prst="rect">
            <a:avLst/>
          </a:prstGeom>
        </p:spPr>
        <p:txBody>
          <a:bodyPr vert="horz" wrap="square" lIns="0" tIns="0" rIns="0" bIns="0" rtlCol="0">
            <a:spAutoFit/>
          </a:bodyPr>
          <a:lstStyle/>
          <a:p>
            <a:pPr marL="0" marR="0">
              <a:lnSpc>
                <a:spcPts val="2195"/>
              </a:lnSpc>
              <a:spcBef>
                <a:spcPts val="0"/>
              </a:spcBef>
              <a:spcAft>
                <a:spcPts val="0"/>
              </a:spcAft>
            </a:pPr>
            <a:r>
              <a:rPr sz="1500" dirty="0">
                <a:solidFill>
                  <a:srgbClr val="2DA2BF"/>
                </a:solidFill>
                <a:latin typeface="UVWQUJ+Wingdings3" panose="02000500000000000000"/>
                <a:cs typeface="UVWQUJ+Wingdings3" panose="02000500000000000000"/>
              </a:rPr>
              <a:t></a:t>
            </a:r>
            <a:r>
              <a:rPr sz="1500" spc="845" dirty="0">
                <a:solidFill>
                  <a:srgbClr val="2DA2BF"/>
                </a:solidFill>
                <a:latin typeface="Times New Roman" panose="02020603050405020304"/>
                <a:cs typeface="Times New Roman" panose="02020603050405020304"/>
              </a:rPr>
              <a:t> </a:t>
            </a:r>
            <a:r>
              <a:rPr sz="2200" dirty="0">
                <a:solidFill>
                  <a:srgbClr val="000000"/>
                </a:solidFill>
                <a:latin typeface="ILCCTM+SimHei" panose="02000500000000000000"/>
                <a:cs typeface="ILCCTM+SimHei" panose="02000500000000000000"/>
              </a:rPr>
              <a:t>常见问题：采样单元管路、采样杯堵塞。</a:t>
            </a:r>
          </a:p>
        </p:txBody>
      </p:sp>
      <p:sp>
        <p:nvSpPr>
          <p:cNvPr id="4" name="object 4"/>
          <p:cNvSpPr txBox="1"/>
          <p:nvPr/>
        </p:nvSpPr>
        <p:spPr>
          <a:xfrm>
            <a:off x="380047" y="789136"/>
            <a:ext cx="5768975" cy="1025631"/>
          </a:xfrm>
          <a:prstGeom prst="rect">
            <a:avLst/>
          </a:prstGeom>
        </p:spPr>
        <p:txBody>
          <a:bodyPr vert="horz" wrap="square" lIns="0" tIns="0" rIns="0" bIns="0" rtlCol="0">
            <a:spAutoFit/>
          </a:bodyPr>
          <a:lstStyle/>
          <a:p>
            <a:pPr marL="0" marR="0">
              <a:lnSpc>
                <a:spcPts val="2195"/>
              </a:lnSpc>
              <a:spcBef>
                <a:spcPts val="0"/>
              </a:spcBef>
              <a:spcAft>
                <a:spcPts val="0"/>
              </a:spcAft>
            </a:pPr>
            <a:r>
              <a:rPr sz="1500" dirty="0">
                <a:solidFill>
                  <a:srgbClr val="2DA2BF"/>
                </a:solidFill>
                <a:latin typeface="UVWQUJ+Wingdings3" panose="02000500000000000000"/>
                <a:cs typeface="UVWQUJ+Wingdings3" panose="02000500000000000000"/>
              </a:rPr>
              <a:t></a:t>
            </a:r>
            <a:r>
              <a:rPr sz="1500" spc="845" dirty="0">
                <a:solidFill>
                  <a:srgbClr val="2DA2BF"/>
                </a:solidFill>
                <a:latin typeface="Times New Roman" panose="02020603050405020304"/>
                <a:cs typeface="Times New Roman" panose="02020603050405020304"/>
              </a:rPr>
              <a:t> </a:t>
            </a:r>
            <a:r>
              <a:rPr sz="2200" dirty="0">
                <a:solidFill>
                  <a:srgbClr val="000000"/>
                </a:solidFill>
                <a:latin typeface="ILCCTM+SimHei" panose="02000500000000000000"/>
                <a:cs typeface="ILCCTM+SimHei" panose="02000500000000000000"/>
              </a:rPr>
              <a:t>对系统和数据影响：无法正常采样，导</a:t>
            </a:r>
          </a:p>
          <a:p>
            <a:pPr marL="255905" marR="0">
              <a:lnSpc>
                <a:spcPts val="2195"/>
              </a:lnSpc>
              <a:spcBef>
                <a:spcPts val="415"/>
              </a:spcBef>
              <a:spcAft>
                <a:spcPts val="0"/>
              </a:spcAft>
            </a:pPr>
            <a:r>
              <a:rPr sz="2200" dirty="0">
                <a:solidFill>
                  <a:srgbClr val="000000"/>
                </a:solidFill>
                <a:latin typeface="ILCCTM+SimHei" panose="02000500000000000000"/>
                <a:cs typeface="ILCCTM+SimHei" panose="02000500000000000000"/>
              </a:rPr>
              <a:t>致分析仪器报警、数据异常或缺失。</a:t>
            </a:r>
          </a:p>
        </p:txBody>
      </p:sp>
      <p:sp>
        <p:nvSpPr>
          <p:cNvPr id="5" name="object 5"/>
          <p:cNvSpPr txBox="1"/>
          <p:nvPr/>
        </p:nvSpPr>
        <p:spPr>
          <a:xfrm>
            <a:off x="380047" y="1506686"/>
            <a:ext cx="5966143" cy="1705760"/>
          </a:xfrm>
          <a:prstGeom prst="rect">
            <a:avLst/>
          </a:prstGeom>
        </p:spPr>
        <p:txBody>
          <a:bodyPr vert="horz" wrap="square" lIns="0" tIns="0" rIns="0" bIns="0" rtlCol="0">
            <a:spAutoFit/>
          </a:bodyPr>
          <a:lstStyle/>
          <a:p>
            <a:pPr marL="0" marR="0">
              <a:lnSpc>
                <a:spcPts val="2285"/>
              </a:lnSpc>
              <a:spcBef>
                <a:spcPts val="0"/>
              </a:spcBef>
              <a:spcAft>
                <a:spcPts val="0"/>
              </a:spcAft>
            </a:pPr>
            <a:r>
              <a:rPr sz="1500" dirty="0">
                <a:solidFill>
                  <a:srgbClr val="2DA2BF"/>
                </a:solidFill>
                <a:latin typeface="UVWQUJ+Wingdings3" panose="02000500000000000000"/>
                <a:cs typeface="UVWQUJ+Wingdings3" panose="02000500000000000000"/>
              </a:rPr>
              <a:t></a:t>
            </a:r>
            <a:r>
              <a:rPr sz="1500" spc="845" dirty="0">
                <a:solidFill>
                  <a:srgbClr val="2DA2BF"/>
                </a:solidFill>
                <a:latin typeface="Times New Roman" panose="02020603050405020304"/>
                <a:cs typeface="Times New Roman" panose="02020603050405020304"/>
              </a:rPr>
              <a:t> </a:t>
            </a:r>
            <a:r>
              <a:rPr sz="2200" spc="10" dirty="0">
                <a:solidFill>
                  <a:srgbClr val="000000"/>
                </a:solidFill>
                <a:latin typeface="ILCCTM+SimHei" panose="02000500000000000000"/>
                <a:cs typeface="ILCCTM+SimHei" panose="02000500000000000000"/>
              </a:rPr>
              <a:t>核查方法：</a:t>
            </a:r>
            <a:r>
              <a:rPr sz="2200" dirty="0">
                <a:solidFill>
                  <a:srgbClr val="000000"/>
                </a:solidFill>
                <a:latin typeface="DDTNEO+LucidaSansUnicode" panose="02000500000000000000"/>
                <a:cs typeface="DDTNEO+LucidaSansUnicode" panose="02000500000000000000"/>
              </a:rPr>
              <a:t>1</a:t>
            </a:r>
            <a:r>
              <a:rPr sz="2200" dirty="0">
                <a:solidFill>
                  <a:srgbClr val="000000"/>
                </a:solidFill>
                <a:latin typeface="ILCCTM+SimHei" panose="02000500000000000000"/>
                <a:cs typeface="ILCCTM+SimHei" panose="02000500000000000000"/>
              </a:rPr>
              <a:t>、现场手动启动采样装置，</a:t>
            </a:r>
          </a:p>
          <a:p>
            <a:pPr marL="255905" marR="0">
              <a:lnSpc>
                <a:spcPts val="2285"/>
              </a:lnSpc>
              <a:spcBef>
                <a:spcPts val="305"/>
              </a:spcBef>
              <a:spcAft>
                <a:spcPts val="0"/>
              </a:spcAft>
            </a:pPr>
            <a:r>
              <a:rPr sz="2200" dirty="0">
                <a:solidFill>
                  <a:srgbClr val="000000"/>
                </a:solidFill>
                <a:latin typeface="ILCCTM+SimHei" panose="02000500000000000000"/>
                <a:cs typeface="ILCCTM+SimHei" panose="02000500000000000000"/>
              </a:rPr>
              <a:t>观察流路是否通畅。</a:t>
            </a:r>
            <a:r>
              <a:rPr sz="2200" dirty="0">
                <a:solidFill>
                  <a:srgbClr val="000000"/>
                </a:solidFill>
                <a:latin typeface="DDTNEO+LucidaSansUnicode" panose="02000500000000000000"/>
                <a:cs typeface="DDTNEO+LucidaSansUnicode" panose="02000500000000000000"/>
              </a:rPr>
              <a:t>2</a:t>
            </a:r>
            <a:r>
              <a:rPr sz="2200" dirty="0">
                <a:solidFill>
                  <a:srgbClr val="000000"/>
                </a:solidFill>
                <a:latin typeface="ILCCTM+SimHei" panose="02000500000000000000"/>
                <a:cs typeface="ILCCTM+SimHei" panose="02000500000000000000"/>
              </a:rPr>
              <a:t>、查看仪器报警</a:t>
            </a:r>
          </a:p>
          <a:p>
            <a:pPr marL="255905" marR="0">
              <a:lnSpc>
                <a:spcPts val="2285"/>
              </a:lnSpc>
              <a:spcBef>
                <a:spcPts val="305"/>
              </a:spcBef>
              <a:spcAft>
                <a:spcPts val="0"/>
              </a:spcAft>
            </a:pPr>
            <a:r>
              <a:rPr sz="2200" dirty="0">
                <a:solidFill>
                  <a:srgbClr val="000000"/>
                </a:solidFill>
                <a:latin typeface="ILCCTM+SimHei" panose="02000500000000000000"/>
                <a:cs typeface="ILCCTM+SimHei" panose="02000500000000000000"/>
              </a:rPr>
              <a:t>记录。</a:t>
            </a:r>
            <a:r>
              <a:rPr sz="2200" dirty="0">
                <a:solidFill>
                  <a:srgbClr val="000000"/>
                </a:solidFill>
                <a:latin typeface="DDTNEO+LucidaSansUnicode" panose="02000500000000000000"/>
                <a:cs typeface="DDTNEO+LucidaSansUnicode" panose="02000500000000000000"/>
              </a:rPr>
              <a:t>3</a:t>
            </a:r>
            <a:r>
              <a:rPr sz="2200" dirty="0">
                <a:solidFill>
                  <a:srgbClr val="000000"/>
                </a:solidFill>
                <a:latin typeface="ILCCTM+SimHei" panose="02000500000000000000"/>
                <a:cs typeface="ILCCTM+SimHei" panose="02000500000000000000"/>
              </a:rPr>
              <a:t>、查看历史数据，是否缺失或</a:t>
            </a:r>
          </a:p>
          <a:p>
            <a:pPr marL="255905" marR="0">
              <a:lnSpc>
                <a:spcPts val="2195"/>
              </a:lnSpc>
              <a:spcBef>
                <a:spcPts val="335"/>
              </a:spcBef>
              <a:spcAft>
                <a:spcPts val="0"/>
              </a:spcAft>
            </a:pPr>
            <a:r>
              <a:rPr sz="2200" dirty="0">
                <a:solidFill>
                  <a:srgbClr val="000000"/>
                </a:solidFill>
                <a:latin typeface="ILCCTM+SimHei" panose="02000500000000000000"/>
                <a:cs typeface="ILCCTM+SimHei" panose="02000500000000000000"/>
              </a:rPr>
              <a:t>异常。</a:t>
            </a:r>
          </a:p>
        </p:txBody>
      </p:sp>
      <p:sp>
        <p:nvSpPr>
          <p:cNvPr id="6" name="object 6"/>
          <p:cNvSpPr txBox="1"/>
          <p:nvPr/>
        </p:nvSpPr>
        <p:spPr>
          <a:xfrm>
            <a:off x="6098540" y="2825660"/>
            <a:ext cx="2569750" cy="751204"/>
          </a:xfrm>
          <a:prstGeom prst="rect">
            <a:avLst/>
          </a:prstGeom>
        </p:spPr>
        <p:txBody>
          <a:bodyPr vert="horz" wrap="square" lIns="0" tIns="0" rIns="0" bIns="0" rtlCol="0">
            <a:spAutoFit/>
          </a:bodyPr>
          <a:lstStyle/>
          <a:p>
            <a:pPr marL="0" marR="0">
              <a:lnSpc>
                <a:spcPts val="1595"/>
              </a:lnSpc>
              <a:spcBef>
                <a:spcPts val="0"/>
              </a:spcBef>
              <a:spcAft>
                <a:spcPts val="0"/>
              </a:spcAft>
            </a:pPr>
            <a:r>
              <a:rPr sz="1600" dirty="0">
                <a:solidFill>
                  <a:srgbClr val="000000"/>
                </a:solidFill>
                <a:latin typeface="宋体" panose="02010600030101010101" pitchFamily="2" charset="-122"/>
                <a:cs typeface="宋体" panose="02010600030101010101" pitchFamily="2" charset="-122"/>
              </a:rPr>
              <a:t>采样探头长时间未清洗，</a:t>
            </a:r>
          </a:p>
          <a:p>
            <a:pPr marL="0" marR="0">
              <a:lnSpc>
                <a:spcPts val="1595"/>
              </a:lnSpc>
              <a:spcBef>
                <a:spcPts val="325"/>
              </a:spcBef>
              <a:spcAft>
                <a:spcPts val="0"/>
              </a:spcAft>
            </a:pPr>
            <a:r>
              <a:rPr sz="1600" dirty="0">
                <a:solidFill>
                  <a:srgbClr val="000000"/>
                </a:solidFill>
                <a:latin typeface="宋体" panose="02010600030101010101" pitchFamily="2" charset="-122"/>
                <a:cs typeface="宋体" panose="02010600030101010101" pitchFamily="2" charset="-122"/>
              </a:rPr>
              <a:t>导致采样系统严重堵塞</a:t>
            </a:r>
          </a:p>
        </p:txBody>
      </p:sp>
      <p:sp>
        <p:nvSpPr>
          <p:cNvPr id="7" name="object 7"/>
          <p:cNvSpPr txBox="1"/>
          <p:nvPr/>
        </p:nvSpPr>
        <p:spPr>
          <a:xfrm>
            <a:off x="380047" y="2898606"/>
            <a:ext cx="6077141" cy="3396976"/>
          </a:xfrm>
          <a:prstGeom prst="rect">
            <a:avLst/>
          </a:prstGeom>
        </p:spPr>
        <p:txBody>
          <a:bodyPr vert="horz" wrap="square" lIns="0" tIns="0" rIns="0" bIns="0" rtlCol="0">
            <a:spAutoFit/>
          </a:bodyPr>
          <a:lstStyle/>
          <a:p>
            <a:pPr marL="0" marR="0">
              <a:lnSpc>
                <a:spcPts val="2285"/>
              </a:lnSpc>
              <a:spcBef>
                <a:spcPts val="0"/>
              </a:spcBef>
              <a:spcAft>
                <a:spcPts val="0"/>
              </a:spcAft>
            </a:pPr>
            <a:r>
              <a:rPr sz="1500" dirty="0">
                <a:solidFill>
                  <a:srgbClr val="2DA2BF"/>
                </a:solidFill>
                <a:latin typeface="UVWQUJ+Wingdings3" panose="02000500000000000000"/>
                <a:cs typeface="UVWQUJ+Wingdings3" panose="02000500000000000000"/>
              </a:rPr>
              <a:t></a:t>
            </a:r>
            <a:r>
              <a:rPr sz="1500" spc="845" dirty="0">
                <a:solidFill>
                  <a:srgbClr val="2DA2BF"/>
                </a:solidFill>
                <a:latin typeface="Times New Roman" panose="02020603050405020304"/>
                <a:cs typeface="Times New Roman" panose="02020603050405020304"/>
              </a:rPr>
              <a:t> </a:t>
            </a:r>
            <a:r>
              <a:rPr sz="2200" spc="10" dirty="0">
                <a:solidFill>
                  <a:srgbClr val="000000"/>
                </a:solidFill>
                <a:latin typeface="ILCCTM+SimHei" panose="02000500000000000000"/>
                <a:cs typeface="ILCCTM+SimHei" panose="02000500000000000000"/>
              </a:rPr>
              <a:t>规范要求：</a:t>
            </a:r>
            <a:r>
              <a:rPr sz="2200" dirty="0">
                <a:solidFill>
                  <a:srgbClr val="000000"/>
                </a:solidFill>
                <a:latin typeface="DDTNEO+LucidaSansUnicode" panose="02000500000000000000"/>
                <a:cs typeface="DDTNEO+LucidaSansUnicode" panose="02000500000000000000"/>
              </a:rPr>
              <a:t>1</a:t>
            </a:r>
            <a:r>
              <a:rPr sz="2200" dirty="0">
                <a:solidFill>
                  <a:srgbClr val="000000"/>
                </a:solidFill>
                <a:latin typeface="ILCCTM+SimHei" panose="02000500000000000000"/>
                <a:cs typeface="ILCCTM+SimHei" panose="02000500000000000000"/>
              </a:rPr>
              <a:t>、检查自来水供应、泵取</a:t>
            </a:r>
          </a:p>
          <a:p>
            <a:pPr marL="255905" marR="0">
              <a:lnSpc>
                <a:spcPts val="2195"/>
              </a:lnSpc>
              <a:spcBef>
                <a:spcPts val="335"/>
              </a:spcBef>
              <a:spcAft>
                <a:spcPts val="0"/>
              </a:spcAft>
            </a:pPr>
            <a:r>
              <a:rPr sz="2200" dirty="0">
                <a:solidFill>
                  <a:srgbClr val="000000"/>
                </a:solidFill>
                <a:latin typeface="ILCCTM+SimHei" panose="02000500000000000000"/>
                <a:cs typeface="ILCCTM+SimHei" panose="02000500000000000000"/>
              </a:rPr>
              <a:t>水情况，检查内部管路是否通畅，仪器</a:t>
            </a:r>
          </a:p>
          <a:p>
            <a:pPr marL="255905" marR="0">
              <a:lnSpc>
                <a:spcPts val="2195"/>
              </a:lnSpc>
              <a:spcBef>
                <a:spcPts val="495"/>
              </a:spcBef>
              <a:spcAft>
                <a:spcPts val="0"/>
              </a:spcAft>
            </a:pPr>
            <a:r>
              <a:rPr sz="2200" dirty="0">
                <a:solidFill>
                  <a:srgbClr val="000000"/>
                </a:solidFill>
                <a:latin typeface="ILCCTM+SimHei" panose="02000500000000000000"/>
                <a:cs typeface="ILCCTM+SimHei" panose="02000500000000000000"/>
              </a:rPr>
              <a:t>自动清洗装置是否运行正常，检查各仪</a:t>
            </a:r>
          </a:p>
          <a:p>
            <a:pPr marL="255905" marR="0">
              <a:lnSpc>
                <a:spcPts val="2195"/>
              </a:lnSpc>
              <a:spcBef>
                <a:spcPts val="445"/>
              </a:spcBef>
              <a:spcAft>
                <a:spcPts val="0"/>
              </a:spcAft>
            </a:pPr>
            <a:r>
              <a:rPr sz="2200" dirty="0">
                <a:solidFill>
                  <a:srgbClr val="000000"/>
                </a:solidFill>
                <a:latin typeface="ILCCTM+SimHei" panose="02000500000000000000"/>
                <a:cs typeface="ILCCTM+SimHei" panose="02000500000000000000"/>
              </a:rPr>
              <a:t>器的进样水管和排水管是否清洁，必要</a:t>
            </a:r>
          </a:p>
          <a:p>
            <a:pPr marL="255905" marR="0">
              <a:lnSpc>
                <a:spcPts val="2285"/>
              </a:lnSpc>
              <a:spcBef>
                <a:spcPts val="415"/>
              </a:spcBef>
              <a:spcAft>
                <a:spcPts val="0"/>
              </a:spcAft>
            </a:pPr>
            <a:r>
              <a:rPr sz="2200" dirty="0">
                <a:solidFill>
                  <a:srgbClr val="000000"/>
                </a:solidFill>
                <a:latin typeface="ILCCTM+SimHei" panose="02000500000000000000"/>
                <a:cs typeface="ILCCTM+SimHei" panose="02000500000000000000"/>
              </a:rPr>
              <a:t>时进行清洗；</a:t>
            </a:r>
            <a:r>
              <a:rPr sz="2200" dirty="0">
                <a:solidFill>
                  <a:srgbClr val="000000"/>
                </a:solidFill>
                <a:latin typeface="DDTNEO+LucidaSansUnicode" panose="02000500000000000000"/>
                <a:cs typeface="DDTNEO+LucidaSansUnicode" panose="02000500000000000000"/>
              </a:rPr>
              <a:t>2</a:t>
            </a:r>
            <a:r>
              <a:rPr sz="2200" dirty="0">
                <a:solidFill>
                  <a:srgbClr val="000000"/>
                </a:solidFill>
                <a:latin typeface="ILCCTM+SimHei" panose="02000500000000000000"/>
                <a:cs typeface="ILCCTM+SimHei" panose="02000500000000000000"/>
              </a:rPr>
              <a:t>、定期对水泵和过滤网</a:t>
            </a:r>
          </a:p>
          <a:p>
            <a:pPr marL="255905" marR="0">
              <a:lnSpc>
                <a:spcPts val="2195"/>
              </a:lnSpc>
              <a:spcBef>
                <a:spcPts val="335"/>
              </a:spcBef>
              <a:spcAft>
                <a:spcPts val="0"/>
              </a:spcAft>
            </a:pPr>
            <a:r>
              <a:rPr sz="2200" dirty="0">
                <a:solidFill>
                  <a:srgbClr val="000000"/>
                </a:solidFill>
                <a:latin typeface="ILCCTM+SimHei" panose="02000500000000000000"/>
                <a:cs typeface="ILCCTM+SimHei" panose="02000500000000000000"/>
              </a:rPr>
              <a:t>进行清洗。检查水质自动采样系统管路</a:t>
            </a:r>
          </a:p>
          <a:p>
            <a:pPr marL="255905" marR="0">
              <a:lnSpc>
                <a:spcPts val="2195"/>
              </a:lnSpc>
              <a:spcBef>
                <a:spcPts val="495"/>
              </a:spcBef>
              <a:spcAft>
                <a:spcPts val="0"/>
              </a:spcAft>
            </a:pPr>
            <a:r>
              <a:rPr sz="2200" dirty="0">
                <a:solidFill>
                  <a:srgbClr val="000000"/>
                </a:solidFill>
                <a:latin typeface="ILCCTM+SimHei" panose="02000500000000000000"/>
                <a:cs typeface="ILCCTM+SimHei" panose="02000500000000000000"/>
              </a:rPr>
              <a:t>是否清洁，采样泵、采样桶和留样系统</a:t>
            </a:r>
          </a:p>
          <a:p>
            <a:pPr marL="255905" marR="0">
              <a:lnSpc>
                <a:spcPts val="2195"/>
              </a:lnSpc>
              <a:spcBef>
                <a:spcPts val="445"/>
              </a:spcBef>
              <a:spcAft>
                <a:spcPts val="0"/>
              </a:spcAft>
            </a:pPr>
            <a:r>
              <a:rPr sz="2200" dirty="0">
                <a:solidFill>
                  <a:srgbClr val="000000"/>
                </a:solidFill>
                <a:latin typeface="ILCCTM+SimHei" panose="02000500000000000000"/>
                <a:cs typeface="ILCCTM+SimHei" panose="02000500000000000000"/>
              </a:rPr>
              <a:t>是否正常工作，留样保存温度是否正常。</a:t>
            </a:r>
          </a:p>
          <a:p>
            <a:pPr marL="255905" marR="0">
              <a:lnSpc>
                <a:spcPts val="2285"/>
              </a:lnSpc>
              <a:spcBef>
                <a:spcPts val="415"/>
              </a:spcBef>
              <a:spcAft>
                <a:spcPts val="0"/>
              </a:spcAft>
            </a:pPr>
            <a:r>
              <a:rPr sz="2200" dirty="0">
                <a:solidFill>
                  <a:srgbClr val="000000"/>
                </a:solidFill>
                <a:latin typeface="ILCCTM+SimHei" panose="02000500000000000000"/>
                <a:cs typeface="ILCCTM+SimHei" panose="02000500000000000000"/>
              </a:rPr>
              <a:t>（</a:t>
            </a:r>
            <a:r>
              <a:rPr sz="2200" dirty="0">
                <a:solidFill>
                  <a:srgbClr val="000000"/>
                </a:solidFill>
                <a:latin typeface="DDTNEO+LucidaSansUnicode" panose="02000500000000000000"/>
                <a:cs typeface="DDTNEO+LucidaSansUnicode" panose="02000500000000000000"/>
              </a:rPr>
              <a:t>HJ 355-2019</a:t>
            </a:r>
            <a:r>
              <a:rPr sz="2200" spc="693" dirty="0">
                <a:solidFill>
                  <a:srgbClr val="000000"/>
                </a:solidFill>
                <a:latin typeface="DDTNEO+LucidaSansUnicode" panose="02000500000000000000"/>
                <a:cs typeface="DDTNEO+LucidaSansUnicode" panose="02000500000000000000"/>
              </a:rPr>
              <a:t> </a:t>
            </a:r>
            <a:r>
              <a:rPr sz="2200" dirty="0">
                <a:solidFill>
                  <a:srgbClr val="000000"/>
                </a:solidFill>
                <a:latin typeface="DDTNEO+LucidaSansUnicode" panose="02000500000000000000"/>
                <a:cs typeface="DDTNEO+LucidaSansUnicode" panose="02000500000000000000"/>
              </a:rPr>
              <a:t>7.2.2</a:t>
            </a:r>
            <a:r>
              <a:rPr sz="2200" dirty="0">
                <a:solidFill>
                  <a:srgbClr val="000000"/>
                </a:solidFill>
                <a:latin typeface="ILCCTM+SimHei" panose="02000500000000000000"/>
                <a:cs typeface="ILCCTM+SimHei" panose="02000500000000000000"/>
              </a:rPr>
              <a:t>、</a:t>
            </a:r>
            <a:r>
              <a:rPr sz="2200" dirty="0">
                <a:solidFill>
                  <a:srgbClr val="000000"/>
                </a:solidFill>
                <a:latin typeface="DDTNEO+LucidaSansUnicode" panose="02000500000000000000"/>
                <a:cs typeface="DDTNEO+LucidaSansUnicode" panose="02000500000000000000"/>
              </a:rPr>
              <a:t>7.2.7</a:t>
            </a:r>
            <a:r>
              <a:rPr sz="2200" dirty="0">
                <a:solidFill>
                  <a:srgbClr val="000000"/>
                </a:solidFill>
                <a:latin typeface="ILCCTM+SimHei" panose="02000500000000000000"/>
                <a:cs typeface="ILCCTM+SimHei" panose="02000500000000000000"/>
              </a:rPr>
              <a:t>）</a:t>
            </a:r>
          </a:p>
        </p:txBody>
      </p:sp>
      <p:sp>
        <p:nvSpPr>
          <p:cNvPr id="8" name="object 8"/>
          <p:cNvSpPr txBox="1"/>
          <p:nvPr/>
        </p:nvSpPr>
        <p:spPr>
          <a:xfrm>
            <a:off x="6125743" y="6131051"/>
            <a:ext cx="2878645" cy="751204"/>
          </a:xfrm>
          <a:prstGeom prst="rect">
            <a:avLst/>
          </a:prstGeom>
        </p:spPr>
        <p:txBody>
          <a:bodyPr vert="horz" wrap="square" lIns="0" tIns="0" rIns="0" bIns="0" rtlCol="0">
            <a:spAutoFit/>
          </a:bodyPr>
          <a:lstStyle/>
          <a:p>
            <a:pPr marL="0" marR="0">
              <a:lnSpc>
                <a:spcPts val="1660"/>
              </a:lnSpc>
              <a:spcBef>
                <a:spcPts val="0"/>
              </a:spcBef>
              <a:spcAft>
                <a:spcPts val="0"/>
              </a:spcAft>
            </a:pPr>
            <a:r>
              <a:rPr sz="1600" spc="52" dirty="0">
                <a:solidFill>
                  <a:srgbClr val="000000"/>
                </a:solidFill>
                <a:latin typeface="宋体" panose="02010600030101010101" pitchFamily="2" charset="-122"/>
                <a:cs typeface="宋体" panose="02010600030101010101" pitchFamily="2" charset="-122"/>
              </a:rPr>
              <a:t>分析仪采样系统“</a:t>
            </a:r>
            <a:r>
              <a:rPr sz="1600" spc="65" dirty="0">
                <a:solidFill>
                  <a:srgbClr val="000000"/>
                </a:solidFill>
                <a:latin typeface="Calibri" panose="020F0502020204030204"/>
                <a:cs typeface="Calibri" panose="020F0502020204030204"/>
              </a:rPr>
              <a:t>Y”</a:t>
            </a:r>
            <a:r>
              <a:rPr sz="1600" spc="55" dirty="0">
                <a:solidFill>
                  <a:srgbClr val="000000"/>
                </a:solidFill>
                <a:latin typeface="宋体" panose="02010600030101010101" pitchFamily="2" charset="-122"/>
                <a:cs typeface="宋体" panose="02010600030101010101" pitchFamily="2" charset="-122"/>
              </a:rPr>
              <a:t>型过滤</a:t>
            </a:r>
          </a:p>
          <a:p>
            <a:pPr marL="0" marR="0">
              <a:lnSpc>
                <a:spcPts val="1595"/>
              </a:lnSpc>
              <a:spcBef>
                <a:spcPts val="225"/>
              </a:spcBef>
              <a:spcAft>
                <a:spcPts val="0"/>
              </a:spcAft>
            </a:pPr>
            <a:r>
              <a:rPr sz="1600" dirty="0">
                <a:solidFill>
                  <a:srgbClr val="000000"/>
                </a:solidFill>
                <a:latin typeface="宋体" panose="02010600030101010101" pitchFamily="2" charset="-122"/>
                <a:cs typeface="宋体" panose="02010600030101010101" pitchFamily="2" charset="-122"/>
              </a:rPr>
              <a:t>器内存在大量杂质和污垢。</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657860" y="910867"/>
            <a:ext cx="8976233" cy="5021525"/>
          </a:xfrm>
          <a:prstGeom prst="rect">
            <a:avLst/>
          </a:prstGeom>
        </p:spPr>
        <p:txBody>
          <a:bodyPr vert="horz" wrap="square" lIns="0" tIns="0" rIns="0" bIns="0" rtlCol="0">
            <a:spAutoFit/>
          </a:bodyPr>
          <a:lstStyle/>
          <a:p>
            <a:pPr marL="0" marR="0">
              <a:lnSpc>
                <a:spcPts val="2700"/>
              </a:lnSpc>
              <a:spcBef>
                <a:spcPts val="0"/>
              </a:spcBef>
              <a:spcAft>
                <a:spcPts val="0"/>
              </a:spcAft>
            </a:pPr>
            <a:r>
              <a:rPr sz="1850" dirty="0">
                <a:solidFill>
                  <a:srgbClr val="2DA2BF"/>
                </a:solidFill>
                <a:latin typeface="UVWQUJ+Wingdings3" panose="02000500000000000000"/>
                <a:cs typeface="UVWQUJ+Wingdings3" panose="02000500000000000000"/>
              </a:rPr>
              <a:t></a:t>
            </a:r>
            <a:r>
              <a:rPr sz="1850" spc="572" dirty="0">
                <a:solidFill>
                  <a:srgbClr val="2DA2BF"/>
                </a:solidFill>
                <a:latin typeface="Times New Roman" panose="02020603050405020304"/>
                <a:cs typeface="Times New Roman" panose="02020603050405020304"/>
              </a:rPr>
              <a:t> </a:t>
            </a:r>
            <a:r>
              <a:rPr sz="2700" spc="15" dirty="0">
                <a:solidFill>
                  <a:srgbClr val="000000"/>
                </a:solidFill>
                <a:latin typeface="ILCCTM+SimHei" panose="02000500000000000000"/>
                <a:cs typeface="ILCCTM+SimHei" panose="02000500000000000000"/>
              </a:rPr>
              <a:t>影响：</a:t>
            </a:r>
            <a:r>
              <a:rPr sz="2700" dirty="0">
                <a:solidFill>
                  <a:srgbClr val="000000"/>
                </a:solidFill>
                <a:latin typeface="宋体" panose="02010600030101010101" pitchFamily="2" charset="-122"/>
                <a:cs typeface="宋体" panose="02010600030101010101" pitchFamily="2" charset="-122"/>
              </a:rPr>
              <a:t>系统无法正常工作，测量数据异常。</a:t>
            </a:r>
          </a:p>
          <a:p>
            <a:pPr marL="0" marR="0">
              <a:lnSpc>
                <a:spcPts val="2700"/>
              </a:lnSpc>
              <a:spcBef>
                <a:spcPts val="940"/>
              </a:spcBef>
              <a:spcAft>
                <a:spcPts val="0"/>
              </a:spcAft>
            </a:pPr>
            <a:r>
              <a:rPr sz="1850" dirty="0">
                <a:solidFill>
                  <a:srgbClr val="2DA2BF"/>
                </a:solidFill>
                <a:latin typeface="UVWQUJ+Wingdings3" panose="02000500000000000000"/>
                <a:cs typeface="UVWQUJ+Wingdings3" panose="02000500000000000000"/>
              </a:rPr>
              <a:t></a:t>
            </a:r>
            <a:r>
              <a:rPr sz="1850" spc="572" dirty="0">
                <a:solidFill>
                  <a:srgbClr val="2DA2BF"/>
                </a:solidFill>
                <a:latin typeface="Times New Roman" panose="02020603050405020304"/>
                <a:cs typeface="Times New Roman" panose="02020603050405020304"/>
              </a:rPr>
              <a:t> </a:t>
            </a:r>
            <a:r>
              <a:rPr sz="2700" spc="15" dirty="0">
                <a:solidFill>
                  <a:srgbClr val="000000"/>
                </a:solidFill>
                <a:latin typeface="ILCCTM+SimHei" panose="02000500000000000000"/>
                <a:cs typeface="ILCCTM+SimHei" panose="02000500000000000000"/>
              </a:rPr>
              <a:t>备注：</a:t>
            </a:r>
            <a:r>
              <a:rPr sz="2700" dirty="0">
                <a:solidFill>
                  <a:srgbClr val="000000"/>
                </a:solidFill>
                <a:latin typeface="宋体" panose="02010600030101010101" pitchFamily="2" charset="-122"/>
                <a:cs typeface="宋体" panose="02010600030101010101" pitchFamily="2" charset="-122"/>
              </a:rPr>
              <a:t>1、铬法COD在线监测仪使用的试剂包括：重</a:t>
            </a:r>
          </a:p>
          <a:p>
            <a:pPr marL="255905" marR="0">
              <a:lnSpc>
                <a:spcPts val="2700"/>
              </a:lnSpc>
              <a:spcBef>
                <a:spcPts val="590"/>
              </a:spcBef>
              <a:spcAft>
                <a:spcPts val="0"/>
              </a:spcAft>
            </a:pPr>
            <a:r>
              <a:rPr sz="2700" dirty="0">
                <a:solidFill>
                  <a:srgbClr val="000000"/>
                </a:solidFill>
                <a:latin typeface="宋体" panose="02010600030101010101" pitchFamily="2" charset="-122"/>
                <a:cs typeface="宋体" panose="02010600030101010101" pitchFamily="2" charset="-122"/>
              </a:rPr>
              <a:t>铬酸钾（橙红色）、硫酸-硫酸银（无色）、零点</a:t>
            </a:r>
          </a:p>
          <a:p>
            <a:pPr marL="255905" marR="0">
              <a:lnSpc>
                <a:spcPts val="2700"/>
              </a:lnSpc>
              <a:spcBef>
                <a:spcPts val="540"/>
              </a:spcBef>
              <a:spcAft>
                <a:spcPts val="0"/>
              </a:spcAft>
            </a:pPr>
            <a:r>
              <a:rPr sz="2700" dirty="0">
                <a:solidFill>
                  <a:srgbClr val="000000"/>
                </a:solidFill>
                <a:latin typeface="宋体" panose="02010600030101010101" pitchFamily="2" charset="-122"/>
                <a:cs typeface="宋体" panose="02010600030101010101" pitchFamily="2" charset="-122"/>
              </a:rPr>
              <a:t>校正液（即蒸馏水，无色）、量程校正液（即邻苯</a:t>
            </a:r>
          </a:p>
          <a:p>
            <a:pPr marL="255905" marR="0">
              <a:lnSpc>
                <a:spcPts val="2700"/>
              </a:lnSpc>
              <a:spcBef>
                <a:spcPts val="590"/>
              </a:spcBef>
              <a:spcAft>
                <a:spcPts val="0"/>
              </a:spcAft>
            </a:pPr>
            <a:r>
              <a:rPr sz="2700" dirty="0">
                <a:solidFill>
                  <a:srgbClr val="000000"/>
                </a:solidFill>
                <a:latin typeface="宋体" panose="02010600030101010101" pitchFamily="2" charset="-122"/>
                <a:cs typeface="宋体" panose="02010600030101010101" pitchFamily="2" charset="-122"/>
              </a:rPr>
              <a:t>二甲酸氢钾溶液，无色）、硫酸汞（淡黄色），即</a:t>
            </a:r>
          </a:p>
          <a:p>
            <a:pPr marL="255905" marR="0">
              <a:lnSpc>
                <a:spcPts val="2700"/>
              </a:lnSpc>
              <a:spcBef>
                <a:spcPts val="540"/>
              </a:spcBef>
              <a:spcAft>
                <a:spcPts val="0"/>
              </a:spcAft>
            </a:pPr>
            <a:r>
              <a:rPr sz="2700" dirty="0">
                <a:solidFill>
                  <a:srgbClr val="000000"/>
                </a:solidFill>
                <a:latin typeface="宋体" panose="02010600030101010101" pitchFamily="2" charset="-122"/>
                <a:cs typeface="宋体" panose="02010600030101010101" pitchFamily="2" charset="-122"/>
              </a:rPr>
              <a:t>一般有5个试剂瓶。部分型号分析仪硫酸汞添加在</a:t>
            </a:r>
          </a:p>
          <a:p>
            <a:pPr marL="255905" marR="0">
              <a:lnSpc>
                <a:spcPts val="2700"/>
              </a:lnSpc>
              <a:spcBef>
                <a:spcPts val="540"/>
              </a:spcBef>
              <a:spcAft>
                <a:spcPts val="0"/>
              </a:spcAft>
            </a:pPr>
            <a:r>
              <a:rPr sz="2700" dirty="0">
                <a:solidFill>
                  <a:srgbClr val="000000"/>
                </a:solidFill>
                <a:latin typeface="宋体" panose="02010600030101010101" pitchFamily="2" charset="-122"/>
                <a:cs typeface="宋体" panose="02010600030101010101" pitchFamily="2" charset="-122"/>
              </a:rPr>
              <a:t>重铬酸钾溶液中，则只有4个试剂瓶，具体可参照</a:t>
            </a:r>
          </a:p>
          <a:p>
            <a:pPr marL="255905" marR="0">
              <a:lnSpc>
                <a:spcPts val="2700"/>
              </a:lnSpc>
              <a:spcBef>
                <a:spcPts val="590"/>
              </a:spcBef>
              <a:spcAft>
                <a:spcPts val="0"/>
              </a:spcAft>
            </a:pPr>
            <a:r>
              <a:rPr sz="2700" dirty="0">
                <a:solidFill>
                  <a:srgbClr val="000000"/>
                </a:solidFill>
                <a:latin typeface="宋体" panose="02010600030101010101" pitchFamily="2" charset="-122"/>
                <a:cs typeface="宋体" panose="02010600030101010101" pitchFamily="2" charset="-122"/>
              </a:rPr>
              <a:t>说明书。如采用滴定法，除上述试剂外，还必须使</a:t>
            </a:r>
          </a:p>
          <a:p>
            <a:pPr marL="255905" marR="0">
              <a:lnSpc>
                <a:spcPts val="2700"/>
              </a:lnSpc>
              <a:spcBef>
                <a:spcPts val="540"/>
              </a:spcBef>
              <a:spcAft>
                <a:spcPts val="0"/>
              </a:spcAft>
            </a:pPr>
            <a:r>
              <a:rPr sz="2700" dirty="0">
                <a:solidFill>
                  <a:srgbClr val="000000"/>
                </a:solidFill>
                <a:latin typeface="宋体" panose="02010600030101010101" pitchFamily="2" charset="-122"/>
                <a:cs typeface="宋体" panose="02010600030101010101" pitchFamily="2" charset="-122"/>
              </a:rPr>
              <a:t>用硫酸亚铁铵溶液。2、试剂瓶必须标识清楚、准</a:t>
            </a:r>
          </a:p>
          <a:p>
            <a:pPr marL="255905" marR="0">
              <a:lnSpc>
                <a:spcPts val="2700"/>
              </a:lnSpc>
              <a:spcBef>
                <a:spcPts val="590"/>
              </a:spcBef>
              <a:spcAft>
                <a:spcPts val="0"/>
              </a:spcAft>
            </a:pPr>
            <a:r>
              <a:rPr sz="2700" dirty="0">
                <a:solidFill>
                  <a:srgbClr val="000000"/>
                </a:solidFill>
                <a:latin typeface="宋体" panose="02010600030101010101" pitchFamily="2" charset="-122"/>
                <a:cs typeface="宋体" panose="02010600030101010101" pitchFamily="2" charset="-122"/>
              </a:rPr>
              <a:t>确，试剂标签至少应包含下列信息：试剂名称、浓</a:t>
            </a:r>
          </a:p>
          <a:p>
            <a:pPr marL="255905" marR="0">
              <a:lnSpc>
                <a:spcPts val="2700"/>
              </a:lnSpc>
              <a:spcBef>
                <a:spcPts val="540"/>
              </a:spcBef>
              <a:spcAft>
                <a:spcPts val="0"/>
              </a:spcAft>
            </a:pPr>
            <a:r>
              <a:rPr sz="2700" dirty="0">
                <a:solidFill>
                  <a:srgbClr val="000000"/>
                </a:solidFill>
                <a:latin typeface="宋体" panose="02010600030101010101" pitchFamily="2" charset="-122"/>
                <a:cs typeface="宋体" panose="02010600030101010101" pitchFamily="2" charset="-122"/>
              </a:rPr>
              <a:t>度、配制人、配制日期、有效日期。</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415290" y="562441"/>
            <a:ext cx="9477915" cy="4609465"/>
          </a:xfrm>
          <a:prstGeom prst="rect">
            <a:avLst/>
          </a:prstGeom>
        </p:spPr>
        <p:txBody>
          <a:bodyPr vert="horz" wrap="square" lIns="0" tIns="0" rIns="0" bIns="0" rtlCol="0">
            <a:spAutoFit/>
          </a:bodyPr>
          <a:lstStyle/>
          <a:p>
            <a:pPr marL="0" marR="0">
              <a:lnSpc>
                <a:spcPts val="2195"/>
              </a:lnSpc>
              <a:spcBef>
                <a:spcPts val="0"/>
              </a:spcBef>
              <a:spcAft>
                <a:spcPts val="0"/>
              </a:spcAft>
            </a:pPr>
            <a:r>
              <a:rPr sz="2200" spc="10" dirty="0">
                <a:solidFill>
                  <a:srgbClr val="000000"/>
                </a:solidFill>
                <a:latin typeface="ILCCTM+SimHei" panose="02000500000000000000"/>
                <a:cs typeface="ILCCTM+SimHei" panose="02000500000000000000"/>
              </a:rPr>
              <a:t>核查方法：</a:t>
            </a:r>
            <a:r>
              <a:rPr sz="2200" dirty="0">
                <a:solidFill>
                  <a:srgbClr val="000000"/>
                </a:solidFill>
                <a:latin typeface="宋体" panose="02010600030101010101" pitchFamily="2" charset="-122"/>
                <a:cs typeface="宋体" panose="02010600030101010101" pitchFamily="2" charset="-122"/>
              </a:rPr>
              <a:t>1、观察试剂瓶内是否有试剂。2、观察试剂标签，明确</a:t>
            </a:r>
          </a:p>
          <a:p>
            <a:pPr marL="0" marR="0">
              <a:lnSpc>
                <a:spcPts val="2195"/>
              </a:lnSpc>
              <a:spcBef>
                <a:spcPts val="605"/>
              </a:spcBef>
              <a:spcAft>
                <a:spcPts val="0"/>
              </a:spcAft>
            </a:pPr>
            <a:r>
              <a:rPr sz="2200" dirty="0">
                <a:solidFill>
                  <a:srgbClr val="000000"/>
                </a:solidFill>
                <a:latin typeface="宋体" panose="02010600030101010101" pitchFamily="2" charset="-122"/>
                <a:cs typeface="宋体" panose="02010600030101010101" pitchFamily="2" charset="-122"/>
              </a:rPr>
              <a:t>试剂是否在有效期内。3、观察重铬酸钾溶液与硫酸-硫酸银溶液的</a:t>
            </a:r>
          </a:p>
          <a:p>
            <a:pPr marL="0" marR="0">
              <a:lnSpc>
                <a:spcPts val="2195"/>
              </a:lnSpc>
              <a:spcBef>
                <a:spcPts val="605"/>
              </a:spcBef>
              <a:spcAft>
                <a:spcPts val="0"/>
              </a:spcAft>
            </a:pPr>
            <a:r>
              <a:rPr sz="2200" dirty="0">
                <a:solidFill>
                  <a:srgbClr val="000000"/>
                </a:solidFill>
                <a:latin typeface="宋体" panose="02010600030101010101" pitchFamily="2" charset="-122"/>
                <a:cs typeface="宋体" panose="02010600030101010101" pitchFamily="2" charset="-122"/>
              </a:rPr>
              <a:t>余量是否成比例，这两种溶液的取用量一般为1:2左右。备注：试剂</a:t>
            </a:r>
          </a:p>
          <a:p>
            <a:pPr marL="0" marR="0">
              <a:lnSpc>
                <a:spcPts val="2195"/>
              </a:lnSpc>
              <a:spcBef>
                <a:spcPts val="605"/>
              </a:spcBef>
              <a:spcAft>
                <a:spcPts val="0"/>
              </a:spcAft>
            </a:pPr>
            <a:r>
              <a:rPr sz="2200" dirty="0">
                <a:solidFill>
                  <a:srgbClr val="000000"/>
                </a:solidFill>
                <a:latin typeface="宋体" panose="02010600030101010101" pitchFamily="2" charset="-122"/>
                <a:cs typeface="宋体" panose="02010600030101010101" pitchFamily="2" charset="-122"/>
              </a:rPr>
              <a:t>的更换周期会随着测量周期、校正周期的不同而变化。以某型仪器</a:t>
            </a:r>
          </a:p>
          <a:p>
            <a:pPr marL="0" marR="0">
              <a:lnSpc>
                <a:spcPts val="2195"/>
              </a:lnSpc>
              <a:spcBef>
                <a:spcPts val="605"/>
              </a:spcBef>
              <a:spcAft>
                <a:spcPts val="0"/>
              </a:spcAft>
            </a:pPr>
            <a:r>
              <a:rPr sz="2200" dirty="0">
                <a:solidFill>
                  <a:srgbClr val="000000"/>
                </a:solidFill>
                <a:latin typeface="宋体" panose="02010600030101010101" pitchFamily="2" charset="-122"/>
                <a:cs typeface="宋体" panose="02010600030101010101" pitchFamily="2" charset="-122"/>
              </a:rPr>
              <a:t>为例，测试时，试剂取用量分别为：重铬酸钾溶液0.77mL/次，硫酸</a:t>
            </a:r>
          </a:p>
          <a:p>
            <a:pPr marL="0" marR="0">
              <a:lnSpc>
                <a:spcPts val="2195"/>
              </a:lnSpc>
              <a:spcBef>
                <a:spcPts val="605"/>
              </a:spcBef>
              <a:spcAft>
                <a:spcPts val="0"/>
              </a:spcAft>
            </a:pPr>
            <a:r>
              <a:rPr sz="2200" dirty="0">
                <a:solidFill>
                  <a:srgbClr val="000000"/>
                </a:solidFill>
                <a:latin typeface="宋体" panose="02010600030101010101" pitchFamily="2" charset="-122"/>
                <a:cs typeface="宋体" panose="02010600030101010101" pitchFamily="2" charset="-122"/>
              </a:rPr>
              <a:t>-硫酸银溶液2.2mL/次。校正时，量程校正液取用量为4.3mL/次。如</a:t>
            </a:r>
          </a:p>
          <a:p>
            <a:pPr marL="0" marR="0">
              <a:lnSpc>
                <a:spcPts val="2195"/>
              </a:lnSpc>
              <a:spcBef>
                <a:spcPts val="605"/>
              </a:spcBef>
              <a:spcAft>
                <a:spcPts val="0"/>
              </a:spcAft>
            </a:pPr>
            <a:r>
              <a:rPr sz="2200" dirty="0">
                <a:solidFill>
                  <a:srgbClr val="000000"/>
                </a:solidFill>
                <a:latin typeface="宋体" panose="02010600030101010101" pitchFamily="2" charset="-122"/>
                <a:cs typeface="宋体" panose="02010600030101010101" pitchFamily="2" charset="-122"/>
              </a:rPr>
              <a:t>每2小时测定一次，每24h标定1次（对重铬酸钾溶液和硫酸-硫酸银</a:t>
            </a:r>
          </a:p>
          <a:p>
            <a:pPr marL="0" marR="0">
              <a:lnSpc>
                <a:spcPts val="2195"/>
              </a:lnSpc>
              <a:spcBef>
                <a:spcPts val="605"/>
              </a:spcBef>
              <a:spcAft>
                <a:spcPts val="0"/>
              </a:spcAft>
            </a:pPr>
            <a:r>
              <a:rPr sz="2200" dirty="0">
                <a:solidFill>
                  <a:srgbClr val="000000"/>
                </a:solidFill>
                <a:latin typeface="宋体" panose="02010600030101010101" pitchFamily="2" charset="-122"/>
                <a:cs typeface="宋体" panose="02010600030101010101" pitchFamily="2" charset="-122"/>
              </a:rPr>
              <a:t>溶液，标定一次相当于测试2次）。则每月试剂用量为：重铬酸钾溶</a:t>
            </a:r>
          </a:p>
          <a:p>
            <a:pPr marL="0" marR="0">
              <a:lnSpc>
                <a:spcPts val="2195"/>
              </a:lnSpc>
              <a:spcBef>
                <a:spcPts val="605"/>
              </a:spcBef>
              <a:spcAft>
                <a:spcPts val="0"/>
              </a:spcAft>
            </a:pPr>
            <a:r>
              <a:rPr sz="2200" dirty="0">
                <a:solidFill>
                  <a:srgbClr val="000000"/>
                </a:solidFill>
                <a:latin typeface="宋体" panose="02010600030101010101" pitchFamily="2" charset="-122"/>
                <a:cs typeface="宋体" panose="02010600030101010101" pitchFamily="2" charset="-122"/>
              </a:rPr>
              <a:t>液：0.77×（12+2）×30=323.4mL，硫酸-硫酸银溶液：2.2×</a:t>
            </a:r>
          </a:p>
          <a:p>
            <a:pPr marL="0" marR="0">
              <a:lnSpc>
                <a:spcPts val="2195"/>
              </a:lnSpc>
              <a:spcBef>
                <a:spcPts val="605"/>
              </a:spcBef>
              <a:spcAft>
                <a:spcPts val="0"/>
              </a:spcAft>
            </a:pPr>
            <a:r>
              <a:rPr sz="2200" dirty="0">
                <a:solidFill>
                  <a:srgbClr val="000000"/>
                </a:solidFill>
                <a:latin typeface="宋体" panose="02010600030101010101" pitchFamily="2" charset="-122"/>
                <a:cs typeface="宋体" panose="02010600030101010101" pitchFamily="2" charset="-122"/>
              </a:rPr>
              <a:t>（12+2）×30=924mL，量程校正液：4.3×30=129mL。该仪器配套的</a:t>
            </a:r>
          </a:p>
          <a:p>
            <a:pPr marL="0" marR="0">
              <a:lnSpc>
                <a:spcPts val="2195"/>
              </a:lnSpc>
              <a:spcBef>
                <a:spcPts val="605"/>
              </a:spcBef>
              <a:spcAft>
                <a:spcPts val="0"/>
              </a:spcAft>
            </a:pPr>
            <a:r>
              <a:rPr sz="2200" dirty="0">
                <a:solidFill>
                  <a:srgbClr val="000000"/>
                </a:solidFill>
                <a:latin typeface="宋体" panose="02010600030101010101" pitchFamily="2" charset="-122"/>
                <a:cs typeface="宋体" panose="02010600030101010101" pitchFamily="2" charset="-122"/>
              </a:rPr>
              <a:t>试剂量为：重铬酸钾溶液500mL，硫酸-硫酸银溶液1000mL，量程校</a:t>
            </a:r>
          </a:p>
          <a:p>
            <a:pPr marL="0" marR="0">
              <a:lnSpc>
                <a:spcPts val="2195"/>
              </a:lnSpc>
              <a:spcBef>
                <a:spcPts val="605"/>
              </a:spcBef>
              <a:spcAft>
                <a:spcPts val="0"/>
              </a:spcAft>
            </a:pPr>
            <a:r>
              <a:rPr sz="2200" dirty="0">
                <a:solidFill>
                  <a:srgbClr val="000000"/>
                </a:solidFill>
                <a:latin typeface="宋体" panose="02010600030101010101" pitchFamily="2" charset="-122"/>
                <a:cs typeface="宋体" panose="02010600030101010101" pitchFamily="2" charset="-122"/>
              </a:rPr>
              <a:t>正液200mL。</a:t>
            </a:r>
          </a:p>
        </p:txBody>
      </p:sp>
      <p:sp>
        <p:nvSpPr>
          <p:cNvPr id="4" name="object 4"/>
          <p:cNvSpPr txBox="1"/>
          <p:nvPr/>
        </p:nvSpPr>
        <p:spPr>
          <a:xfrm>
            <a:off x="415290" y="4829641"/>
            <a:ext cx="9638570" cy="1409065"/>
          </a:xfrm>
          <a:prstGeom prst="rect">
            <a:avLst/>
          </a:prstGeom>
        </p:spPr>
        <p:txBody>
          <a:bodyPr vert="horz" wrap="square" lIns="0" tIns="0" rIns="0" bIns="0" rtlCol="0">
            <a:spAutoFit/>
          </a:bodyPr>
          <a:lstStyle/>
          <a:p>
            <a:pPr marL="0" marR="0">
              <a:lnSpc>
                <a:spcPts val="2195"/>
              </a:lnSpc>
              <a:spcBef>
                <a:spcPts val="0"/>
              </a:spcBef>
              <a:spcAft>
                <a:spcPts val="0"/>
              </a:spcAft>
            </a:pPr>
            <a:r>
              <a:rPr sz="2200" spc="10" dirty="0">
                <a:solidFill>
                  <a:srgbClr val="000000"/>
                </a:solidFill>
                <a:latin typeface="ILCCTM+SimHei" panose="02000500000000000000"/>
                <a:cs typeface="ILCCTM+SimHei" panose="02000500000000000000"/>
              </a:rPr>
              <a:t>规范要求：</a:t>
            </a:r>
            <a:r>
              <a:rPr sz="2200" dirty="0">
                <a:solidFill>
                  <a:srgbClr val="000000"/>
                </a:solidFill>
                <a:latin typeface="宋体" panose="02010600030101010101" pitchFamily="2" charset="-122"/>
                <a:cs typeface="宋体" panose="02010600030101010101" pitchFamily="2" charset="-122"/>
              </a:rPr>
              <a:t>每7d 对水污染源在线监测系统至少进行1 次现场维护。</a:t>
            </a:r>
          </a:p>
          <a:p>
            <a:pPr marL="0" marR="0">
              <a:lnSpc>
                <a:spcPts val="2195"/>
              </a:lnSpc>
              <a:spcBef>
                <a:spcPts val="605"/>
              </a:spcBef>
              <a:spcAft>
                <a:spcPts val="0"/>
              </a:spcAft>
            </a:pPr>
            <a:r>
              <a:rPr sz="2200" dirty="0">
                <a:solidFill>
                  <a:srgbClr val="000000"/>
                </a:solidFill>
                <a:latin typeface="宋体" panose="02010600030101010101" pitchFamily="2" charset="-122"/>
                <a:cs typeface="宋体" panose="02010600030101010101" pitchFamily="2" charset="-122"/>
              </a:rPr>
              <a:t>检查各水污染源在线监测仪器标准溶液和试剂是否在有效使用期内，</a:t>
            </a:r>
          </a:p>
          <a:p>
            <a:pPr marL="0" marR="0">
              <a:lnSpc>
                <a:spcPts val="2195"/>
              </a:lnSpc>
              <a:spcBef>
                <a:spcPts val="605"/>
              </a:spcBef>
              <a:spcAft>
                <a:spcPts val="0"/>
              </a:spcAft>
            </a:pPr>
            <a:r>
              <a:rPr sz="2200" dirty="0">
                <a:solidFill>
                  <a:srgbClr val="000000"/>
                </a:solidFill>
                <a:latin typeface="宋体" panose="02010600030101010101" pitchFamily="2" charset="-122"/>
                <a:cs typeface="宋体" panose="02010600030101010101" pitchFamily="2" charset="-122"/>
              </a:rPr>
              <a:t>保证按相关要求定期更换标准溶液和试剂。（HJ355-2019</a:t>
            </a:r>
            <a:r>
              <a:rPr sz="2200" spc="1100" dirty="0">
                <a:solidFill>
                  <a:srgbClr val="000000"/>
                </a:solidFill>
                <a:latin typeface="宋体" panose="02010600030101010101" pitchFamily="2" charset="-122"/>
                <a:cs typeface="宋体" panose="02010600030101010101" pitchFamily="2" charset="-122"/>
              </a:rPr>
              <a:t> </a:t>
            </a:r>
            <a:r>
              <a:rPr sz="2200" dirty="0">
                <a:solidFill>
                  <a:srgbClr val="000000"/>
                </a:solidFill>
                <a:latin typeface="宋体" panose="02010600030101010101" pitchFamily="2" charset="-122"/>
                <a:cs typeface="宋体" panose="02010600030101010101" pitchFamily="2" charset="-122"/>
              </a:rPr>
              <a:t>7.2.5）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884872" y="755263"/>
            <a:ext cx="5852224" cy="629443"/>
          </a:xfrm>
          <a:prstGeom prst="rect">
            <a:avLst/>
          </a:prstGeom>
        </p:spPr>
        <p:txBody>
          <a:bodyPr vert="horz" wrap="square" lIns="0" tIns="0" rIns="0" bIns="0" rtlCol="0">
            <a:spAutoFit/>
          </a:bodyPr>
          <a:lstStyle/>
          <a:p>
            <a:pPr marL="0" marR="0">
              <a:lnSpc>
                <a:spcPts val="2005"/>
              </a:lnSpc>
              <a:spcBef>
                <a:spcPts val="0"/>
              </a:spcBef>
              <a:spcAft>
                <a:spcPts val="0"/>
              </a:spcAft>
            </a:pPr>
            <a:r>
              <a:rPr sz="1350" dirty="0">
                <a:solidFill>
                  <a:srgbClr val="2DA2BF"/>
                </a:solidFill>
                <a:latin typeface="EGCTCM+ArialMT" panose="02000500000000000000"/>
                <a:cs typeface="EGCTCM+ArialMT" panose="02000500000000000000"/>
              </a:rPr>
              <a:t>•</a:t>
            </a:r>
            <a:r>
              <a:rPr sz="1350" spc="1167" dirty="0">
                <a:solidFill>
                  <a:srgbClr val="2DA2BF"/>
                </a:solidFill>
                <a:latin typeface="EGCTCM+ArialMT" panose="02000500000000000000"/>
                <a:cs typeface="EGCTCM+ArialMT" panose="02000500000000000000"/>
              </a:rPr>
              <a:t> </a:t>
            </a:r>
            <a:r>
              <a:rPr sz="2000" dirty="0">
                <a:solidFill>
                  <a:srgbClr val="000000"/>
                </a:solidFill>
                <a:latin typeface="ILCCTM+SimHei" panose="02000500000000000000"/>
                <a:cs typeface="ILCCTM+SimHei" panose="02000500000000000000"/>
              </a:rPr>
              <a:t>常见问题：未及时添加分析试剂或无试剂。</a:t>
            </a:r>
          </a:p>
        </p:txBody>
      </p:sp>
      <p:sp>
        <p:nvSpPr>
          <p:cNvPr id="4" name="object 4"/>
          <p:cNvSpPr txBox="1"/>
          <p:nvPr/>
        </p:nvSpPr>
        <p:spPr>
          <a:xfrm>
            <a:off x="884872" y="1110863"/>
            <a:ext cx="8643969" cy="647670"/>
          </a:xfrm>
          <a:prstGeom prst="rect">
            <a:avLst/>
          </a:prstGeom>
        </p:spPr>
        <p:txBody>
          <a:bodyPr vert="horz" wrap="square" lIns="0" tIns="0" rIns="0" bIns="0" rtlCol="0">
            <a:spAutoFit/>
          </a:bodyPr>
          <a:lstStyle/>
          <a:p>
            <a:pPr marL="0" marR="0">
              <a:lnSpc>
                <a:spcPts val="2090"/>
              </a:lnSpc>
              <a:spcBef>
                <a:spcPts val="0"/>
              </a:spcBef>
              <a:spcAft>
                <a:spcPts val="0"/>
              </a:spcAft>
            </a:pPr>
            <a:r>
              <a:rPr sz="1350" dirty="0">
                <a:solidFill>
                  <a:srgbClr val="2DA2BF"/>
                </a:solidFill>
                <a:latin typeface="EGCTCM+ArialMT" panose="02000500000000000000"/>
                <a:cs typeface="EGCTCM+ArialMT" panose="02000500000000000000"/>
              </a:rPr>
              <a:t>•</a:t>
            </a:r>
            <a:r>
              <a:rPr sz="1350" spc="1167" dirty="0">
                <a:solidFill>
                  <a:srgbClr val="2DA2BF"/>
                </a:solidFill>
                <a:latin typeface="EGCTCM+ArialMT" panose="02000500000000000000"/>
                <a:cs typeface="EGCTCM+ArialMT" panose="02000500000000000000"/>
              </a:rPr>
              <a:t> </a:t>
            </a:r>
            <a:r>
              <a:rPr sz="2000" dirty="0">
                <a:solidFill>
                  <a:srgbClr val="000000"/>
                </a:solidFill>
                <a:latin typeface="ILCCTM+SimHei" panose="02000500000000000000"/>
                <a:cs typeface="ILCCTM+SimHei" panose="02000500000000000000"/>
              </a:rPr>
              <a:t>对系统和数据影响：</a:t>
            </a:r>
            <a:r>
              <a:rPr sz="2000" dirty="0">
                <a:solidFill>
                  <a:srgbClr val="000000"/>
                </a:solidFill>
                <a:latin typeface="DDTNEO+LucidaSansUnicode" panose="02000500000000000000"/>
                <a:cs typeface="DDTNEO+LucidaSansUnicode" panose="02000500000000000000"/>
              </a:rPr>
              <a:t>1</a:t>
            </a:r>
            <a:r>
              <a:rPr sz="2000" dirty="0">
                <a:solidFill>
                  <a:srgbClr val="000000"/>
                </a:solidFill>
                <a:latin typeface="ILCCTM+SimHei" panose="02000500000000000000"/>
                <a:cs typeface="ILCCTM+SimHei" panose="02000500000000000000"/>
              </a:rPr>
              <a:t>、系统无法正常工作；</a:t>
            </a:r>
            <a:r>
              <a:rPr sz="2000" dirty="0">
                <a:solidFill>
                  <a:srgbClr val="000000"/>
                </a:solidFill>
                <a:latin typeface="DDTNEO+LucidaSansUnicode" panose="02000500000000000000"/>
                <a:cs typeface="DDTNEO+LucidaSansUnicode" panose="02000500000000000000"/>
              </a:rPr>
              <a:t>2</a:t>
            </a:r>
            <a:r>
              <a:rPr sz="2000" dirty="0">
                <a:solidFill>
                  <a:srgbClr val="000000"/>
                </a:solidFill>
                <a:latin typeface="ILCCTM+SimHei" panose="02000500000000000000"/>
                <a:cs typeface="ILCCTM+SimHei" panose="02000500000000000000"/>
              </a:rPr>
              <a:t>、测量数据异常</a:t>
            </a:r>
            <a:r>
              <a:rPr sz="2000" spc="-365" dirty="0">
                <a:solidFill>
                  <a:srgbClr val="000000"/>
                </a:solidFill>
                <a:latin typeface="ILCCTM+SimHei" panose="02000500000000000000"/>
                <a:cs typeface="ILCCTM+SimHei" panose="02000500000000000000"/>
              </a:rPr>
              <a:t> </a:t>
            </a:r>
            <a:r>
              <a:rPr sz="2000" dirty="0">
                <a:solidFill>
                  <a:srgbClr val="000000"/>
                </a:solidFill>
                <a:latin typeface="ILCCTM+SimHei" panose="02000500000000000000"/>
                <a:cs typeface="ILCCTM+SimHei" panose="02000500000000000000"/>
              </a:rPr>
              <a:t>。</a:t>
            </a:r>
          </a:p>
        </p:txBody>
      </p:sp>
      <p:sp>
        <p:nvSpPr>
          <p:cNvPr id="5" name="object 5"/>
          <p:cNvSpPr txBox="1"/>
          <p:nvPr/>
        </p:nvSpPr>
        <p:spPr>
          <a:xfrm>
            <a:off x="884872" y="1466463"/>
            <a:ext cx="8558530" cy="1565166"/>
          </a:xfrm>
          <a:prstGeom prst="rect">
            <a:avLst/>
          </a:prstGeom>
        </p:spPr>
        <p:txBody>
          <a:bodyPr vert="horz" wrap="square" lIns="0" tIns="0" rIns="0" bIns="0" rtlCol="0">
            <a:spAutoFit/>
          </a:bodyPr>
          <a:lstStyle/>
          <a:p>
            <a:pPr marL="0" marR="0">
              <a:lnSpc>
                <a:spcPts val="2090"/>
              </a:lnSpc>
              <a:spcBef>
                <a:spcPts val="0"/>
              </a:spcBef>
              <a:spcAft>
                <a:spcPts val="0"/>
              </a:spcAft>
            </a:pPr>
            <a:r>
              <a:rPr sz="1350" dirty="0">
                <a:solidFill>
                  <a:srgbClr val="2DA2BF"/>
                </a:solidFill>
                <a:latin typeface="EGCTCM+ArialMT" panose="02000500000000000000"/>
                <a:cs typeface="EGCTCM+ArialMT" panose="02000500000000000000"/>
              </a:rPr>
              <a:t>•</a:t>
            </a:r>
            <a:r>
              <a:rPr sz="1350" spc="1167" dirty="0">
                <a:solidFill>
                  <a:srgbClr val="2DA2BF"/>
                </a:solidFill>
                <a:latin typeface="EGCTCM+ArialMT" panose="02000500000000000000"/>
                <a:cs typeface="EGCTCM+ArialMT" panose="02000500000000000000"/>
              </a:rPr>
              <a:t> </a:t>
            </a:r>
            <a:r>
              <a:rPr sz="2000" spc="10" dirty="0">
                <a:solidFill>
                  <a:srgbClr val="000000"/>
                </a:solidFill>
                <a:latin typeface="ILCCTM+SimHei" panose="02000500000000000000"/>
                <a:cs typeface="ILCCTM+SimHei" panose="02000500000000000000"/>
              </a:rPr>
              <a:t>核查方法：</a:t>
            </a:r>
            <a:r>
              <a:rPr sz="2000" dirty="0">
                <a:solidFill>
                  <a:srgbClr val="000000"/>
                </a:solidFill>
                <a:latin typeface="DDTNEO+LucidaSansUnicode" panose="02000500000000000000"/>
                <a:cs typeface="DDTNEO+LucidaSansUnicode" panose="02000500000000000000"/>
              </a:rPr>
              <a:t>1</a:t>
            </a:r>
            <a:r>
              <a:rPr sz="2000" dirty="0">
                <a:solidFill>
                  <a:srgbClr val="000000"/>
                </a:solidFill>
                <a:latin typeface="ILCCTM+SimHei" panose="02000500000000000000"/>
                <a:cs typeface="ILCCTM+SimHei" panose="02000500000000000000"/>
              </a:rPr>
              <a:t>、现场观察试剂瓶内是否有试剂。</a:t>
            </a:r>
            <a:r>
              <a:rPr sz="2000" dirty="0">
                <a:solidFill>
                  <a:srgbClr val="000000"/>
                </a:solidFill>
                <a:latin typeface="DDTNEO+LucidaSansUnicode" panose="02000500000000000000"/>
                <a:cs typeface="DDTNEO+LucidaSansUnicode" panose="02000500000000000000"/>
              </a:rPr>
              <a:t>2</a:t>
            </a:r>
            <a:r>
              <a:rPr sz="2000" dirty="0">
                <a:solidFill>
                  <a:srgbClr val="000000"/>
                </a:solidFill>
                <a:latin typeface="ILCCTM+SimHei" panose="02000500000000000000"/>
                <a:cs typeface="ILCCTM+SimHei" panose="02000500000000000000"/>
              </a:rPr>
              <a:t>、试剂瓶内取液</a:t>
            </a:r>
          </a:p>
          <a:p>
            <a:pPr marL="255905" marR="0">
              <a:lnSpc>
                <a:spcPts val="2005"/>
              </a:lnSpc>
              <a:spcBef>
                <a:spcPts val="295"/>
              </a:spcBef>
              <a:spcAft>
                <a:spcPts val="0"/>
              </a:spcAft>
            </a:pPr>
            <a:r>
              <a:rPr sz="2000" dirty="0">
                <a:solidFill>
                  <a:srgbClr val="000000"/>
                </a:solidFill>
                <a:latin typeface="ILCCTM+SimHei" panose="02000500000000000000"/>
                <a:cs typeface="ILCCTM+SimHei" panose="02000500000000000000"/>
              </a:rPr>
              <a:t>管是否插入液面以下（若试剂没有正常添加，但分析仪表数据显</a:t>
            </a:r>
          </a:p>
          <a:p>
            <a:pPr marL="255905" marR="0">
              <a:lnSpc>
                <a:spcPts val="2090"/>
              </a:lnSpc>
              <a:spcBef>
                <a:spcPts val="315"/>
              </a:spcBef>
              <a:spcAft>
                <a:spcPts val="0"/>
              </a:spcAft>
            </a:pPr>
            <a:r>
              <a:rPr sz="2000" dirty="0">
                <a:solidFill>
                  <a:srgbClr val="000000"/>
                </a:solidFill>
                <a:latin typeface="ILCCTM+SimHei" panose="02000500000000000000"/>
                <a:cs typeface="ILCCTM+SimHei" panose="02000500000000000000"/>
              </a:rPr>
              <a:t>示正常，则可能存在人为作假）。</a:t>
            </a:r>
            <a:r>
              <a:rPr sz="2000" dirty="0">
                <a:solidFill>
                  <a:srgbClr val="000000"/>
                </a:solidFill>
                <a:latin typeface="DDTNEO+LucidaSansUnicode" panose="02000500000000000000"/>
                <a:cs typeface="DDTNEO+LucidaSansUnicode" panose="02000500000000000000"/>
              </a:rPr>
              <a:t>3</a:t>
            </a:r>
            <a:r>
              <a:rPr sz="2000" dirty="0">
                <a:solidFill>
                  <a:srgbClr val="000000"/>
                </a:solidFill>
                <a:latin typeface="ILCCTM+SimHei" panose="02000500000000000000"/>
                <a:cs typeface="ILCCTM+SimHei" panose="02000500000000000000"/>
              </a:rPr>
              <a:t>、观察试剂标签，明确试剂</a:t>
            </a:r>
          </a:p>
          <a:p>
            <a:pPr marL="255905" marR="0">
              <a:lnSpc>
                <a:spcPts val="2090"/>
              </a:lnSpc>
              <a:spcBef>
                <a:spcPts val="265"/>
              </a:spcBef>
              <a:spcAft>
                <a:spcPts val="0"/>
              </a:spcAft>
            </a:pPr>
            <a:r>
              <a:rPr sz="2000" dirty="0">
                <a:solidFill>
                  <a:srgbClr val="000000"/>
                </a:solidFill>
                <a:latin typeface="ILCCTM+SimHei" panose="02000500000000000000"/>
                <a:cs typeface="ILCCTM+SimHei" panose="02000500000000000000"/>
              </a:rPr>
              <a:t>是否在有效期内。</a:t>
            </a:r>
            <a:r>
              <a:rPr sz="2000" dirty="0">
                <a:solidFill>
                  <a:srgbClr val="000000"/>
                </a:solidFill>
                <a:latin typeface="DDTNEO+LucidaSansUnicode" panose="02000500000000000000"/>
                <a:cs typeface="DDTNEO+LucidaSansUnicode" panose="02000500000000000000"/>
              </a:rPr>
              <a:t>ꢀ</a:t>
            </a:r>
          </a:p>
        </p:txBody>
      </p:sp>
      <p:sp>
        <p:nvSpPr>
          <p:cNvPr id="6" name="object 6"/>
          <p:cNvSpPr txBox="1"/>
          <p:nvPr/>
        </p:nvSpPr>
        <p:spPr>
          <a:xfrm>
            <a:off x="4550727" y="5645229"/>
            <a:ext cx="3154680" cy="571500"/>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00000"/>
                </a:solidFill>
                <a:latin typeface="宋体" panose="02010600030101010101" pitchFamily="2" charset="-122"/>
                <a:cs typeface="宋体" panose="02010600030101010101" pitchFamily="2" charset="-122"/>
              </a:rPr>
              <a:t>试剂抽样管未插入液面以下</a:t>
            </a:r>
          </a:p>
        </p:txBody>
      </p:sp>
      <p:sp>
        <p:nvSpPr>
          <p:cNvPr id="7" name="object 7"/>
          <p:cNvSpPr txBox="1"/>
          <p:nvPr/>
        </p:nvSpPr>
        <p:spPr>
          <a:xfrm>
            <a:off x="1600517" y="5664597"/>
            <a:ext cx="2171700" cy="571500"/>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00000"/>
                </a:solidFill>
                <a:latin typeface="ILCCTM+SimHei" panose="02000500000000000000"/>
                <a:cs typeface="ILCCTM+SimHei" panose="02000500000000000000"/>
              </a:rPr>
              <a:t>试剂在有效期以内</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4879340" y="587206"/>
            <a:ext cx="4497610" cy="2374265"/>
          </a:xfrm>
          <a:prstGeom prst="rect">
            <a:avLst/>
          </a:prstGeom>
        </p:spPr>
        <p:txBody>
          <a:bodyPr vert="horz" wrap="square" lIns="0" tIns="0" rIns="0" bIns="0" rtlCol="0">
            <a:spAutoFit/>
          </a:bodyPr>
          <a:lstStyle/>
          <a:p>
            <a:pPr marL="0" marR="0">
              <a:lnSpc>
                <a:spcPts val="2195"/>
              </a:lnSpc>
              <a:spcBef>
                <a:spcPts val="0"/>
              </a:spcBef>
              <a:spcAft>
                <a:spcPts val="0"/>
              </a:spcAft>
            </a:pPr>
            <a:r>
              <a:rPr sz="2200" spc="10" dirty="0">
                <a:solidFill>
                  <a:srgbClr val="000000"/>
                </a:solidFill>
                <a:latin typeface="ILCCTM+SimHei" panose="02000500000000000000"/>
                <a:cs typeface="ILCCTM+SimHei" panose="02000500000000000000"/>
              </a:rPr>
              <a:t>常见问题 </a:t>
            </a:r>
            <a:r>
              <a:rPr sz="2200" dirty="0">
                <a:solidFill>
                  <a:srgbClr val="000000"/>
                </a:solidFill>
                <a:latin typeface="ILCCTM+SimHei" panose="02000500000000000000"/>
                <a:cs typeface="ILCCTM+SimHei" panose="02000500000000000000"/>
              </a:rPr>
              <a:t>：人为作假，试剂配</a:t>
            </a:r>
          </a:p>
          <a:p>
            <a:pPr marL="0" marR="0">
              <a:lnSpc>
                <a:spcPts val="2195"/>
              </a:lnSpc>
              <a:spcBef>
                <a:spcPts val="445"/>
              </a:spcBef>
              <a:spcAft>
                <a:spcPts val="0"/>
              </a:spcAft>
            </a:pPr>
            <a:r>
              <a:rPr sz="2200" dirty="0">
                <a:solidFill>
                  <a:srgbClr val="000000"/>
                </a:solidFill>
                <a:latin typeface="ILCCTM+SimHei" panose="02000500000000000000"/>
                <a:cs typeface="ILCCTM+SimHei" panose="02000500000000000000"/>
              </a:rPr>
              <a:t>制不正确（标液瓶上标注浓度与</a:t>
            </a:r>
          </a:p>
          <a:p>
            <a:pPr marL="0" marR="0">
              <a:lnSpc>
                <a:spcPts val="2195"/>
              </a:lnSpc>
              <a:spcBef>
                <a:spcPts val="495"/>
              </a:spcBef>
              <a:spcAft>
                <a:spcPts val="0"/>
              </a:spcAft>
            </a:pPr>
            <a:r>
              <a:rPr sz="2200" dirty="0">
                <a:solidFill>
                  <a:srgbClr val="000000"/>
                </a:solidFill>
                <a:latin typeface="ILCCTM+SimHei" panose="02000500000000000000"/>
                <a:cs typeface="ILCCTM+SimHei" panose="02000500000000000000"/>
              </a:rPr>
              <a:t>实际浓度不一致，如标注是</a:t>
            </a:r>
          </a:p>
          <a:p>
            <a:pPr marL="0" marR="0">
              <a:lnSpc>
                <a:spcPts val="2195"/>
              </a:lnSpc>
              <a:spcBef>
                <a:spcPts val="445"/>
              </a:spcBef>
              <a:spcAft>
                <a:spcPts val="0"/>
              </a:spcAft>
            </a:pPr>
            <a:r>
              <a:rPr sz="2200" dirty="0">
                <a:solidFill>
                  <a:srgbClr val="000000"/>
                </a:solidFill>
                <a:latin typeface="ILCCTM+SimHei" panose="02000500000000000000"/>
                <a:cs typeface="ILCCTM+SimHei" panose="02000500000000000000"/>
              </a:rPr>
              <a:t>50mg/L，实际添加时是20mg/L，</a:t>
            </a:r>
          </a:p>
          <a:p>
            <a:pPr marL="0" marR="0">
              <a:lnSpc>
                <a:spcPts val="2195"/>
              </a:lnSpc>
              <a:spcBef>
                <a:spcPts val="495"/>
              </a:spcBef>
              <a:spcAft>
                <a:spcPts val="0"/>
              </a:spcAft>
            </a:pPr>
            <a:r>
              <a:rPr sz="2200" dirty="0">
                <a:solidFill>
                  <a:srgbClr val="000000"/>
                </a:solidFill>
                <a:latin typeface="ILCCTM+SimHei" panose="02000500000000000000"/>
                <a:cs typeface="ILCCTM+SimHei" panose="02000500000000000000"/>
              </a:rPr>
              <a:t>导致仪器标准曲线斜率变小，分</a:t>
            </a:r>
          </a:p>
          <a:p>
            <a:pPr marL="0" marR="0">
              <a:lnSpc>
                <a:spcPts val="2195"/>
              </a:lnSpc>
              <a:spcBef>
                <a:spcPts val="445"/>
              </a:spcBef>
              <a:spcAft>
                <a:spcPts val="0"/>
              </a:spcAft>
            </a:pPr>
            <a:r>
              <a:rPr sz="2200" dirty="0">
                <a:solidFill>
                  <a:srgbClr val="000000"/>
                </a:solidFill>
                <a:latin typeface="ILCCTM+SimHei" panose="02000500000000000000"/>
                <a:cs typeface="ILCCTM+SimHei" panose="02000500000000000000"/>
              </a:rPr>
              <a:t>析数据变小）。</a:t>
            </a:r>
          </a:p>
        </p:txBody>
      </p:sp>
      <p:sp>
        <p:nvSpPr>
          <p:cNvPr id="4" name="object 4"/>
          <p:cNvSpPr txBox="1"/>
          <p:nvPr/>
        </p:nvSpPr>
        <p:spPr>
          <a:xfrm>
            <a:off x="3496627" y="900023"/>
            <a:ext cx="1523365" cy="1482724"/>
          </a:xfrm>
          <a:prstGeom prst="rect">
            <a:avLst/>
          </a:prstGeom>
        </p:spPr>
        <p:txBody>
          <a:bodyPr vert="horz" wrap="square" lIns="0" tIns="0" rIns="0" bIns="0" rtlCol="0">
            <a:spAutoFit/>
          </a:bodyPr>
          <a:lstStyle/>
          <a:p>
            <a:pPr marL="0" marR="0">
              <a:lnSpc>
                <a:spcPts val="1595"/>
              </a:lnSpc>
              <a:spcBef>
                <a:spcPts val="0"/>
              </a:spcBef>
              <a:spcAft>
                <a:spcPts val="0"/>
              </a:spcAft>
            </a:pPr>
            <a:r>
              <a:rPr sz="1600" dirty="0">
                <a:solidFill>
                  <a:srgbClr val="000000"/>
                </a:solidFill>
                <a:latin typeface="宋体" panose="02010600030101010101" pitchFamily="2" charset="-122"/>
                <a:cs typeface="宋体" panose="02010600030101010101" pitchFamily="2" charset="-122"/>
              </a:rPr>
              <a:t>故意提高标</a:t>
            </a:r>
          </a:p>
          <a:p>
            <a:pPr marL="0" marR="0">
              <a:lnSpc>
                <a:spcPts val="1595"/>
              </a:lnSpc>
              <a:spcBef>
                <a:spcPts val="325"/>
              </a:spcBef>
              <a:spcAft>
                <a:spcPts val="0"/>
              </a:spcAft>
            </a:pPr>
            <a:r>
              <a:rPr sz="1600" dirty="0">
                <a:solidFill>
                  <a:srgbClr val="000000"/>
                </a:solidFill>
                <a:latin typeface="宋体" panose="02010600030101010101" pitchFamily="2" charset="-122"/>
                <a:cs typeface="宋体" panose="02010600030101010101" pitchFamily="2" charset="-122"/>
              </a:rPr>
              <a:t>定试剂浓度，</a:t>
            </a:r>
          </a:p>
          <a:p>
            <a:pPr marL="0" marR="0">
              <a:lnSpc>
                <a:spcPts val="1595"/>
              </a:lnSpc>
              <a:spcBef>
                <a:spcPts val="325"/>
              </a:spcBef>
              <a:spcAft>
                <a:spcPts val="0"/>
              </a:spcAft>
            </a:pPr>
            <a:r>
              <a:rPr sz="1600" dirty="0">
                <a:solidFill>
                  <a:srgbClr val="000000"/>
                </a:solidFill>
                <a:latin typeface="宋体" panose="02010600030101010101" pitchFamily="2" charset="-122"/>
                <a:cs typeface="宋体" panose="02010600030101010101" pitchFamily="2" charset="-122"/>
              </a:rPr>
              <a:t>使测量的水</a:t>
            </a:r>
          </a:p>
          <a:p>
            <a:pPr marL="0" marR="0">
              <a:lnSpc>
                <a:spcPts val="1595"/>
              </a:lnSpc>
              <a:spcBef>
                <a:spcPts val="375"/>
              </a:spcBef>
              <a:spcAft>
                <a:spcPts val="0"/>
              </a:spcAft>
            </a:pPr>
            <a:r>
              <a:rPr sz="1600" dirty="0">
                <a:solidFill>
                  <a:srgbClr val="000000"/>
                </a:solidFill>
                <a:latin typeface="宋体" panose="02010600030101010101" pitchFamily="2" charset="-122"/>
                <a:cs typeface="宋体" panose="02010600030101010101" pitchFamily="2" charset="-122"/>
              </a:rPr>
              <a:t>样值低于实</a:t>
            </a:r>
          </a:p>
          <a:p>
            <a:pPr marL="0" marR="0">
              <a:lnSpc>
                <a:spcPts val="1595"/>
              </a:lnSpc>
              <a:spcBef>
                <a:spcPts val="325"/>
              </a:spcBef>
              <a:spcAft>
                <a:spcPts val="0"/>
              </a:spcAft>
            </a:pPr>
            <a:r>
              <a:rPr sz="1600" dirty="0">
                <a:solidFill>
                  <a:srgbClr val="000000"/>
                </a:solidFill>
                <a:latin typeface="宋体" panose="02010600030101010101" pitchFamily="2" charset="-122"/>
                <a:cs typeface="宋体" panose="02010600030101010101" pitchFamily="2" charset="-122"/>
              </a:rPr>
              <a:t>际值。</a:t>
            </a:r>
          </a:p>
        </p:txBody>
      </p:sp>
      <p:sp>
        <p:nvSpPr>
          <p:cNvPr id="5" name="object 5"/>
          <p:cNvSpPr txBox="1"/>
          <p:nvPr/>
        </p:nvSpPr>
        <p:spPr>
          <a:xfrm>
            <a:off x="596582" y="3086179"/>
            <a:ext cx="9114251" cy="844323"/>
          </a:xfrm>
          <a:prstGeom prst="rect">
            <a:avLst/>
          </a:prstGeom>
        </p:spPr>
        <p:txBody>
          <a:bodyPr vert="horz" wrap="square" lIns="0" tIns="0" rIns="0" bIns="0" rtlCol="0">
            <a:spAutoFit/>
          </a:bodyPr>
          <a:lstStyle/>
          <a:p>
            <a:pPr marL="0" marR="0">
              <a:lnSpc>
                <a:spcPts val="1800"/>
              </a:lnSpc>
              <a:spcBef>
                <a:spcPts val="0"/>
              </a:spcBef>
              <a:spcAft>
                <a:spcPts val="0"/>
              </a:spcAft>
            </a:pPr>
            <a:r>
              <a:rPr sz="1250" dirty="0">
                <a:solidFill>
                  <a:srgbClr val="2DA2BF"/>
                </a:solidFill>
                <a:latin typeface="EGCTCM+ArialMT" panose="02000500000000000000"/>
                <a:cs typeface="EGCTCM+ArialMT" panose="02000500000000000000"/>
              </a:rPr>
              <a:t>•</a:t>
            </a:r>
            <a:r>
              <a:rPr sz="1250" spc="1230" dirty="0">
                <a:solidFill>
                  <a:srgbClr val="2DA2BF"/>
                </a:solidFill>
                <a:latin typeface="EGCTCM+ArialMT" panose="02000500000000000000"/>
                <a:cs typeface="EGCTCM+ArialMT" panose="02000500000000000000"/>
              </a:rPr>
              <a:t> </a:t>
            </a:r>
            <a:r>
              <a:rPr sz="1800" dirty="0">
                <a:solidFill>
                  <a:srgbClr val="000000"/>
                </a:solidFill>
                <a:latin typeface="ILCCTM+SimHei" panose="02000500000000000000"/>
                <a:cs typeface="ILCCTM+SimHei" panose="02000500000000000000"/>
              </a:rPr>
              <a:t>对系统和数据影响：1、导致测量值偏离真实值，如导致污水处理厂进水浓度</a:t>
            </a:r>
          </a:p>
          <a:p>
            <a:pPr marL="255905" marR="0">
              <a:lnSpc>
                <a:spcPts val="1800"/>
              </a:lnSpc>
              <a:spcBef>
                <a:spcPts val="360"/>
              </a:spcBef>
              <a:spcAft>
                <a:spcPts val="0"/>
              </a:spcAft>
            </a:pPr>
            <a:r>
              <a:rPr sz="1800" dirty="0">
                <a:solidFill>
                  <a:srgbClr val="000000"/>
                </a:solidFill>
                <a:latin typeface="ILCCTM+SimHei" panose="02000500000000000000"/>
                <a:cs typeface="ILCCTM+SimHei" panose="02000500000000000000"/>
              </a:rPr>
              <a:t>偏高、出口浓度偏低；2、导致仪器不能正常校准。</a:t>
            </a:r>
          </a:p>
        </p:txBody>
      </p:sp>
      <p:sp>
        <p:nvSpPr>
          <p:cNvPr id="6" name="object 6"/>
          <p:cNvSpPr txBox="1"/>
          <p:nvPr/>
        </p:nvSpPr>
        <p:spPr>
          <a:xfrm>
            <a:off x="596582" y="3682444"/>
            <a:ext cx="9144921" cy="1945776"/>
          </a:xfrm>
          <a:prstGeom prst="rect">
            <a:avLst/>
          </a:prstGeom>
        </p:spPr>
        <p:txBody>
          <a:bodyPr vert="horz" wrap="square" lIns="0" tIns="0" rIns="0" bIns="0" rtlCol="0">
            <a:spAutoFit/>
          </a:bodyPr>
          <a:lstStyle/>
          <a:p>
            <a:pPr marL="0" marR="0">
              <a:lnSpc>
                <a:spcPts val="1875"/>
              </a:lnSpc>
              <a:spcBef>
                <a:spcPts val="0"/>
              </a:spcBef>
              <a:spcAft>
                <a:spcPts val="0"/>
              </a:spcAft>
            </a:pPr>
            <a:r>
              <a:rPr sz="1250" dirty="0">
                <a:solidFill>
                  <a:srgbClr val="2DA2BF"/>
                </a:solidFill>
                <a:latin typeface="EGCTCM+ArialMT" panose="02000500000000000000"/>
                <a:cs typeface="EGCTCM+ArialMT" panose="02000500000000000000"/>
              </a:rPr>
              <a:t>•</a:t>
            </a:r>
            <a:r>
              <a:rPr sz="1250" spc="1230" dirty="0">
                <a:solidFill>
                  <a:srgbClr val="2DA2BF"/>
                </a:solidFill>
                <a:latin typeface="EGCTCM+ArialMT" panose="02000500000000000000"/>
                <a:cs typeface="EGCTCM+ArialMT" panose="02000500000000000000"/>
              </a:rPr>
              <a:t> </a:t>
            </a:r>
            <a:r>
              <a:rPr sz="1800" spc="10" dirty="0">
                <a:solidFill>
                  <a:srgbClr val="000000"/>
                </a:solidFill>
                <a:latin typeface="ILCCTM+SimHei" panose="02000500000000000000"/>
                <a:cs typeface="ILCCTM+SimHei" panose="02000500000000000000"/>
              </a:rPr>
              <a:t>核查方法： </a:t>
            </a:r>
            <a:r>
              <a:rPr sz="1800" dirty="0">
                <a:solidFill>
                  <a:srgbClr val="000000"/>
                </a:solidFill>
                <a:latin typeface="ILCCTM+SimHei" panose="02000500000000000000"/>
                <a:cs typeface="ILCCTM+SimHei" panose="02000500000000000000"/>
              </a:rPr>
              <a:t>1、实际水样比对试验；</a:t>
            </a:r>
            <a:r>
              <a:rPr sz="1800" dirty="0">
                <a:solidFill>
                  <a:srgbClr val="000000"/>
                </a:solidFill>
                <a:latin typeface="DDTNEO+LucidaSansUnicode" panose="02000500000000000000"/>
                <a:cs typeface="DDTNEO+LucidaSansUnicode" panose="02000500000000000000"/>
              </a:rPr>
              <a:t>2</a:t>
            </a:r>
            <a:r>
              <a:rPr sz="1800" dirty="0">
                <a:solidFill>
                  <a:srgbClr val="000000"/>
                </a:solidFill>
                <a:latin typeface="ILCCTM+SimHei" panose="02000500000000000000"/>
                <a:cs typeface="ILCCTM+SimHei" panose="02000500000000000000"/>
              </a:rPr>
              <a:t>、采用有证标准样品作为准确度试验考</a:t>
            </a:r>
          </a:p>
          <a:p>
            <a:pPr marL="255905" marR="0">
              <a:lnSpc>
                <a:spcPts val="1800"/>
              </a:lnSpc>
              <a:spcBef>
                <a:spcPts val="220"/>
              </a:spcBef>
              <a:spcAft>
                <a:spcPts val="0"/>
              </a:spcAft>
            </a:pPr>
            <a:r>
              <a:rPr sz="1800" dirty="0">
                <a:solidFill>
                  <a:srgbClr val="000000"/>
                </a:solidFill>
                <a:latin typeface="ILCCTM+SimHei" panose="02000500000000000000"/>
                <a:cs typeface="ILCCTM+SimHei" panose="02000500000000000000"/>
              </a:rPr>
              <a:t>核样品，分别用两种浓度的有证标准样品进行考核，一种为接近实际废水排</a:t>
            </a:r>
          </a:p>
          <a:p>
            <a:pPr marL="255905" marR="0">
              <a:lnSpc>
                <a:spcPts val="1875"/>
              </a:lnSpc>
              <a:spcBef>
                <a:spcPts val="385"/>
              </a:spcBef>
              <a:spcAft>
                <a:spcPts val="0"/>
              </a:spcAft>
            </a:pPr>
            <a:r>
              <a:rPr sz="1800" dirty="0">
                <a:solidFill>
                  <a:srgbClr val="000000"/>
                </a:solidFill>
                <a:latin typeface="ILCCTM+SimHei" panose="02000500000000000000"/>
                <a:cs typeface="ILCCTM+SimHei" panose="02000500000000000000"/>
              </a:rPr>
              <a:t>放浓度的样品，另一种为接近相应排放标准浓度</a:t>
            </a:r>
            <a:r>
              <a:rPr sz="1800" dirty="0">
                <a:solidFill>
                  <a:srgbClr val="000000"/>
                </a:solidFill>
                <a:latin typeface="DDTNEO+LucidaSansUnicode" panose="02000500000000000000"/>
                <a:cs typeface="DDTNEO+LucidaSansUnicode" panose="02000500000000000000"/>
              </a:rPr>
              <a:t>2</a:t>
            </a:r>
            <a:r>
              <a:rPr sz="1800" dirty="0">
                <a:solidFill>
                  <a:srgbClr val="000000"/>
                </a:solidFill>
                <a:latin typeface="ILCCTM+SimHei" panose="02000500000000000000"/>
                <a:cs typeface="ILCCTM+SimHei" panose="02000500000000000000"/>
              </a:rPr>
              <a:t>～</a:t>
            </a:r>
            <a:r>
              <a:rPr sz="1800" dirty="0">
                <a:solidFill>
                  <a:srgbClr val="000000"/>
                </a:solidFill>
                <a:latin typeface="DDTNEO+LucidaSansUnicode" panose="02000500000000000000"/>
                <a:cs typeface="DDTNEO+LucidaSansUnicode" panose="02000500000000000000"/>
              </a:rPr>
              <a:t>3</a:t>
            </a:r>
            <a:r>
              <a:rPr sz="1800" dirty="0">
                <a:solidFill>
                  <a:srgbClr val="000000"/>
                </a:solidFill>
                <a:latin typeface="ILCCTM+SimHei" panose="02000500000000000000"/>
                <a:cs typeface="ILCCTM+SimHei" panose="02000500000000000000"/>
              </a:rPr>
              <a:t>倍的样品，水质自动分</a:t>
            </a:r>
          </a:p>
          <a:p>
            <a:pPr marL="255905" marR="0">
              <a:lnSpc>
                <a:spcPts val="1875"/>
              </a:lnSpc>
              <a:spcBef>
                <a:spcPts val="245"/>
              </a:spcBef>
              <a:spcAft>
                <a:spcPts val="0"/>
              </a:spcAft>
            </a:pPr>
            <a:r>
              <a:rPr sz="1800" dirty="0">
                <a:solidFill>
                  <a:srgbClr val="000000"/>
                </a:solidFill>
                <a:latin typeface="ILCCTM+SimHei" panose="02000500000000000000"/>
                <a:cs typeface="ILCCTM+SimHei" panose="02000500000000000000"/>
              </a:rPr>
              <a:t>析仪（</a:t>
            </a:r>
            <a:r>
              <a:rPr sz="1800" dirty="0">
                <a:solidFill>
                  <a:srgbClr val="000000"/>
                </a:solidFill>
                <a:latin typeface="DDTNEO+LucidaSansUnicode" panose="02000500000000000000"/>
                <a:cs typeface="DDTNEO+LucidaSansUnicode" panose="02000500000000000000"/>
              </a:rPr>
              <a:t>pH</a:t>
            </a:r>
            <a:r>
              <a:rPr sz="1800" dirty="0">
                <a:solidFill>
                  <a:srgbClr val="000000"/>
                </a:solidFill>
                <a:latin typeface="ILCCTM+SimHei" panose="02000500000000000000"/>
                <a:cs typeface="ILCCTM+SimHei" panose="02000500000000000000"/>
              </a:rPr>
              <a:t>水质自动分析仪除外）以离线模式，以</a:t>
            </a:r>
            <a:r>
              <a:rPr sz="1800" dirty="0">
                <a:solidFill>
                  <a:srgbClr val="000000"/>
                </a:solidFill>
                <a:latin typeface="DDTNEO+LucidaSansUnicode" panose="02000500000000000000"/>
                <a:cs typeface="DDTNEO+LucidaSansUnicode" panose="02000500000000000000"/>
              </a:rPr>
              <a:t>1 h</a:t>
            </a:r>
            <a:r>
              <a:rPr sz="1800" dirty="0">
                <a:solidFill>
                  <a:srgbClr val="000000"/>
                </a:solidFill>
                <a:latin typeface="ILCCTM+SimHei" panose="02000500000000000000"/>
                <a:cs typeface="ILCCTM+SimHei" panose="02000500000000000000"/>
              </a:rPr>
              <a:t>为周期，每种有证标准</a:t>
            </a:r>
          </a:p>
          <a:p>
            <a:pPr marL="255905" marR="0">
              <a:lnSpc>
                <a:spcPts val="1875"/>
              </a:lnSpc>
              <a:spcBef>
                <a:spcPts val="245"/>
              </a:spcBef>
              <a:spcAft>
                <a:spcPts val="0"/>
              </a:spcAft>
            </a:pPr>
            <a:r>
              <a:rPr sz="1800" dirty="0">
                <a:solidFill>
                  <a:srgbClr val="000000"/>
                </a:solidFill>
                <a:latin typeface="ILCCTM+SimHei" panose="02000500000000000000"/>
                <a:cs typeface="ILCCTM+SimHei" panose="02000500000000000000"/>
              </a:rPr>
              <a:t>样品平行测定</a:t>
            </a:r>
            <a:r>
              <a:rPr sz="1800" dirty="0">
                <a:solidFill>
                  <a:srgbClr val="000000"/>
                </a:solidFill>
                <a:latin typeface="DDTNEO+LucidaSansUnicode" panose="02000500000000000000"/>
                <a:cs typeface="DDTNEO+LucidaSansUnicode" panose="02000500000000000000"/>
              </a:rPr>
              <a:t>3</a:t>
            </a:r>
            <a:r>
              <a:rPr sz="1800" dirty="0">
                <a:solidFill>
                  <a:srgbClr val="000000"/>
                </a:solidFill>
                <a:latin typeface="ILCCTM+SimHei" panose="02000500000000000000"/>
                <a:cs typeface="ILCCTM+SimHei" panose="02000500000000000000"/>
              </a:rPr>
              <a:t>次。准确度相对误差应不超过±</a:t>
            </a:r>
            <a:r>
              <a:rPr sz="1800" dirty="0">
                <a:solidFill>
                  <a:srgbClr val="000000"/>
                </a:solidFill>
                <a:latin typeface="DDTNEO+LucidaSansUnicode" panose="02000500000000000000"/>
                <a:cs typeface="DDTNEO+LucidaSansUnicode" panose="02000500000000000000"/>
              </a:rPr>
              <a:t>10%</a:t>
            </a:r>
            <a:r>
              <a:rPr sz="1800" dirty="0">
                <a:solidFill>
                  <a:srgbClr val="000000"/>
                </a:solidFill>
                <a:latin typeface="ILCCTM+SimHei" panose="02000500000000000000"/>
                <a:cs typeface="ILCCTM+SimHei" panose="02000500000000000000"/>
              </a:rPr>
              <a:t>。3、将标液带回实验室</a:t>
            </a:r>
          </a:p>
          <a:p>
            <a:pPr marL="255905" marR="0">
              <a:lnSpc>
                <a:spcPts val="1800"/>
              </a:lnSpc>
              <a:spcBef>
                <a:spcPts val="270"/>
              </a:spcBef>
              <a:spcAft>
                <a:spcPts val="0"/>
              </a:spcAft>
            </a:pPr>
            <a:r>
              <a:rPr sz="1800" dirty="0">
                <a:solidFill>
                  <a:srgbClr val="000000"/>
                </a:solidFill>
                <a:latin typeface="ILCCTM+SimHei" panose="02000500000000000000"/>
                <a:cs typeface="ILCCTM+SimHei" panose="02000500000000000000"/>
              </a:rPr>
              <a:t>分析，并与试剂添加记录中的浓度对照。</a:t>
            </a:r>
          </a:p>
        </p:txBody>
      </p:sp>
      <p:sp>
        <p:nvSpPr>
          <p:cNvPr id="7" name="object 7"/>
          <p:cNvSpPr txBox="1"/>
          <p:nvPr/>
        </p:nvSpPr>
        <p:spPr>
          <a:xfrm>
            <a:off x="596582" y="5379164"/>
            <a:ext cx="9116441" cy="1133653"/>
          </a:xfrm>
          <a:prstGeom prst="rect">
            <a:avLst/>
          </a:prstGeom>
        </p:spPr>
        <p:txBody>
          <a:bodyPr vert="horz" wrap="square" lIns="0" tIns="0" rIns="0" bIns="0" rtlCol="0">
            <a:spAutoFit/>
          </a:bodyPr>
          <a:lstStyle/>
          <a:p>
            <a:pPr marL="0" marR="0">
              <a:lnSpc>
                <a:spcPts val="1875"/>
              </a:lnSpc>
              <a:spcBef>
                <a:spcPts val="0"/>
              </a:spcBef>
              <a:spcAft>
                <a:spcPts val="0"/>
              </a:spcAft>
            </a:pPr>
            <a:r>
              <a:rPr sz="1250" dirty="0">
                <a:solidFill>
                  <a:srgbClr val="2DA2BF"/>
                </a:solidFill>
                <a:latin typeface="EGCTCM+ArialMT" panose="02000500000000000000"/>
                <a:cs typeface="EGCTCM+ArialMT" panose="02000500000000000000"/>
              </a:rPr>
              <a:t>•</a:t>
            </a:r>
            <a:r>
              <a:rPr sz="1250" spc="1230" dirty="0">
                <a:solidFill>
                  <a:srgbClr val="2DA2BF"/>
                </a:solidFill>
                <a:latin typeface="EGCTCM+ArialMT" panose="02000500000000000000"/>
                <a:cs typeface="EGCTCM+ArialMT" panose="02000500000000000000"/>
              </a:rPr>
              <a:t> </a:t>
            </a:r>
            <a:r>
              <a:rPr sz="1800" dirty="0">
                <a:solidFill>
                  <a:srgbClr val="000000"/>
                </a:solidFill>
                <a:latin typeface="ILCCTM+SimHei" panose="02000500000000000000"/>
                <a:cs typeface="ILCCTM+SimHei" panose="02000500000000000000"/>
              </a:rPr>
              <a:t>规范要求：每</a:t>
            </a:r>
            <a:r>
              <a:rPr sz="1800" dirty="0">
                <a:solidFill>
                  <a:srgbClr val="000000"/>
                </a:solidFill>
                <a:latin typeface="DDTNEO+LucidaSansUnicode" panose="02000500000000000000"/>
                <a:cs typeface="DDTNEO+LucidaSansUnicode" panose="02000500000000000000"/>
              </a:rPr>
              <a:t>7d </a:t>
            </a:r>
            <a:r>
              <a:rPr sz="1800" dirty="0">
                <a:solidFill>
                  <a:srgbClr val="000000"/>
                </a:solidFill>
                <a:latin typeface="ILCCTM+SimHei" panose="02000500000000000000"/>
                <a:cs typeface="ILCCTM+SimHei" panose="02000500000000000000"/>
              </a:rPr>
              <a:t>对水污染源在线监测系统至少进行</a:t>
            </a:r>
            <a:r>
              <a:rPr sz="1800" dirty="0">
                <a:solidFill>
                  <a:srgbClr val="000000"/>
                </a:solidFill>
                <a:latin typeface="DDTNEO+LucidaSansUnicode" panose="02000500000000000000"/>
                <a:cs typeface="DDTNEO+LucidaSansUnicode" panose="02000500000000000000"/>
              </a:rPr>
              <a:t>1 </a:t>
            </a:r>
            <a:r>
              <a:rPr sz="1800" dirty="0">
                <a:solidFill>
                  <a:srgbClr val="000000"/>
                </a:solidFill>
                <a:latin typeface="ILCCTM+SimHei" panose="02000500000000000000"/>
                <a:cs typeface="ILCCTM+SimHei" panose="02000500000000000000"/>
              </a:rPr>
              <a:t>次现场维护。检查各水</a:t>
            </a:r>
          </a:p>
          <a:p>
            <a:pPr marL="255905" marR="0">
              <a:lnSpc>
                <a:spcPts val="1800"/>
              </a:lnSpc>
              <a:spcBef>
                <a:spcPts val="220"/>
              </a:spcBef>
              <a:spcAft>
                <a:spcPts val="0"/>
              </a:spcAft>
            </a:pPr>
            <a:r>
              <a:rPr sz="1800" dirty="0">
                <a:solidFill>
                  <a:srgbClr val="000000"/>
                </a:solidFill>
                <a:latin typeface="ILCCTM+SimHei" panose="02000500000000000000"/>
                <a:cs typeface="ILCCTM+SimHei" panose="02000500000000000000"/>
              </a:rPr>
              <a:t>污染源在线监测仪器标准溶液和试剂是否在有效使用期内，保证按相关要求</a:t>
            </a:r>
          </a:p>
          <a:p>
            <a:pPr marL="255905" marR="0">
              <a:lnSpc>
                <a:spcPts val="1875"/>
              </a:lnSpc>
              <a:spcBef>
                <a:spcPts val="385"/>
              </a:spcBef>
              <a:spcAft>
                <a:spcPts val="0"/>
              </a:spcAft>
            </a:pPr>
            <a:r>
              <a:rPr sz="1800" dirty="0">
                <a:solidFill>
                  <a:srgbClr val="000000"/>
                </a:solidFill>
                <a:latin typeface="ILCCTM+SimHei" panose="02000500000000000000"/>
                <a:cs typeface="ILCCTM+SimHei" panose="02000500000000000000"/>
              </a:rPr>
              <a:t>定期更换标准溶液和试剂。（</a:t>
            </a:r>
            <a:r>
              <a:rPr sz="1800" dirty="0">
                <a:solidFill>
                  <a:srgbClr val="000000"/>
                </a:solidFill>
                <a:latin typeface="DDTNEO+LucidaSansUnicode" panose="02000500000000000000"/>
                <a:cs typeface="DDTNEO+LucidaSansUnicode" panose="02000500000000000000"/>
              </a:rPr>
              <a:t>HJ355-2019</a:t>
            </a:r>
            <a:r>
              <a:rPr sz="1800" spc="571" dirty="0">
                <a:solidFill>
                  <a:srgbClr val="000000"/>
                </a:solidFill>
                <a:latin typeface="DDTNEO+LucidaSansUnicode" panose="02000500000000000000"/>
                <a:cs typeface="DDTNEO+LucidaSansUnicode" panose="02000500000000000000"/>
              </a:rPr>
              <a:t> </a:t>
            </a:r>
            <a:r>
              <a:rPr sz="1800" dirty="0">
                <a:solidFill>
                  <a:srgbClr val="000000"/>
                </a:solidFill>
                <a:latin typeface="DDTNEO+LucidaSansUnicode" panose="02000500000000000000"/>
                <a:cs typeface="DDTNEO+LucidaSansUnicode" panose="02000500000000000000"/>
              </a:rPr>
              <a:t>7.2.5</a:t>
            </a:r>
            <a:r>
              <a:rPr sz="1800" dirty="0">
                <a:solidFill>
                  <a:srgbClr val="000000"/>
                </a:solidFill>
                <a:latin typeface="ILCCTM+SimHei" panose="02000500000000000000"/>
                <a:cs typeface="ILCCTM+SimHei" panose="02000500000000000000"/>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452119" y="591581"/>
            <a:ext cx="5296503" cy="815260"/>
          </a:xfrm>
          <a:prstGeom prst="rect">
            <a:avLst/>
          </a:prstGeom>
        </p:spPr>
        <p:txBody>
          <a:bodyPr vert="horz" wrap="square" lIns="0" tIns="0" rIns="0" bIns="0" rtlCol="0">
            <a:spAutoFit/>
          </a:bodyPr>
          <a:lstStyle/>
          <a:p>
            <a:pPr marL="0" marR="0">
              <a:lnSpc>
                <a:spcPts val="1800"/>
              </a:lnSpc>
              <a:spcBef>
                <a:spcPts val="0"/>
              </a:spcBef>
              <a:spcAft>
                <a:spcPts val="0"/>
              </a:spcAft>
            </a:pPr>
            <a:r>
              <a:rPr sz="1250" dirty="0">
                <a:solidFill>
                  <a:srgbClr val="2DA2BF"/>
                </a:solidFill>
                <a:latin typeface="EGCTCM+ArialMT" panose="02000500000000000000"/>
                <a:cs typeface="EGCTCM+ArialMT" panose="02000500000000000000"/>
              </a:rPr>
              <a:t>•</a:t>
            </a:r>
            <a:r>
              <a:rPr sz="1250" spc="1230" dirty="0">
                <a:solidFill>
                  <a:srgbClr val="2DA2BF"/>
                </a:solidFill>
                <a:latin typeface="EGCTCM+ArialMT" panose="02000500000000000000"/>
                <a:cs typeface="EGCTCM+ArialMT" panose="02000500000000000000"/>
              </a:rPr>
              <a:t> </a:t>
            </a:r>
            <a:r>
              <a:rPr sz="1800" spc="10" dirty="0">
                <a:solidFill>
                  <a:srgbClr val="000000"/>
                </a:solidFill>
                <a:latin typeface="ILCCTM+SimHei" panose="02000500000000000000"/>
                <a:cs typeface="ILCCTM+SimHei" panose="02000500000000000000"/>
              </a:rPr>
              <a:t>常见问题：</a:t>
            </a:r>
            <a:r>
              <a:rPr sz="1800" dirty="0">
                <a:solidFill>
                  <a:srgbClr val="000000"/>
                </a:solidFill>
                <a:latin typeface="宋体" panose="02010600030101010101" pitchFamily="2" charset="-122"/>
                <a:cs typeface="宋体" panose="02010600030101010101" pitchFamily="2" charset="-122"/>
              </a:rPr>
              <a:t>试剂超过使用期限，出现沉淀、</a:t>
            </a:r>
          </a:p>
          <a:p>
            <a:pPr marL="255905" marR="0">
              <a:lnSpc>
                <a:spcPts val="1800"/>
              </a:lnSpc>
              <a:spcBef>
                <a:spcPts val="140"/>
              </a:spcBef>
              <a:spcAft>
                <a:spcPts val="0"/>
              </a:spcAft>
            </a:pPr>
            <a:r>
              <a:rPr sz="1800" dirty="0">
                <a:solidFill>
                  <a:srgbClr val="000000"/>
                </a:solidFill>
                <a:latin typeface="宋体" panose="02010600030101010101" pitchFamily="2" charset="-122"/>
                <a:cs typeface="宋体" panose="02010600030101010101" pitchFamily="2" charset="-122"/>
              </a:rPr>
              <a:t>浑浊、结晶现象。</a:t>
            </a:r>
          </a:p>
        </p:txBody>
      </p:sp>
      <p:sp>
        <p:nvSpPr>
          <p:cNvPr id="4" name="object 4"/>
          <p:cNvSpPr txBox="1"/>
          <p:nvPr/>
        </p:nvSpPr>
        <p:spPr>
          <a:xfrm>
            <a:off x="452119" y="1135142"/>
            <a:ext cx="5433790" cy="815385"/>
          </a:xfrm>
          <a:prstGeom prst="rect">
            <a:avLst/>
          </a:prstGeom>
        </p:spPr>
        <p:txBody>
          <a:bodyPr vert="horz" wrap="square" lIns="0" tIns="0" rIns="0" bIns="0" rtlCol="0">
            <a:spAutoFit/>
          </a:bodyPr>
          <a:lstStyle/>
          <a:p>
            <a:pPr marL="0" marR="0">
              <a:lnSpc>
                <a:spcPts val="1800"/>
              </a:lnSpc>
              <a:spcBef>
                <a:spcPts val="0"/>
              </a:spcBef>
              <a:spcAft>
                <a:spcPts val="0"/>
              </a:spcAft>
            </a:pPr>
            <a:r>
              <a:rPr sz="1250" dirty="0">
                <a:solidFill>
                  <a:srgbClr val="2DA2BF"/>
                </a:solidFill>
                <a:latin typeface="EGCTCM+ArialMT" panose="02000500000000000000"/>
                <a:cs typeface="EGCTCM+ArialMT" panose="02000500000000000000"/>
              </a:rPr>
              <a:t>•</a:t>
            </a:r>
            <a:r>
              <a:rPr sz="1250" spc="1230" dirty="0">
                <a:solidFill>
                  <a:srgbClr val="2DA2BF"/>
                </a:solidFill>
                <a:latin typeface="EGCTCM+ArialMT" panose="02000500000000000000"/>
                <a:cs typeface="EGCTCM+ArialMT" panose="02000500000000000000"/>
              </a:rPr>
              <a:t> </a:t>
            </a:r>
            <a:r>
              <a:rPr sz="1800" spc="10" dirty="0">
                <a:solidFill>
                  <a:srgbClr val="000000"/>
                </a:solidFill>
                <a:latin typeface="ILCCTM+SimHei" panose="02000500000000000000"/>
                <a:cs typeface="ILCCTM+SimHei" panose="02000500000000000000"/>
              </a:rPr>
              <a:t>对系统和数据影响：</a:t>
            </a:r>
            <a:r>
              <a:rPr sz="1800" dirty="0">
                <a:solidFill>
                  <a:srgbClr val="000000"/>
                </a:solidFill>
                <a:latin typeface="宋体" panose="02010600030101010101" pitchFamily="2" charset="-122"/>
                <a:cs typeface="宋体" panose="02010600030101010101" pitchFamily="2" charset="-122"/>
              </a:rPr>
              <a:t>1、导致测量数据异常。</a:t>
            </a:r>
          </a:p>
          <a:p>
            <a:pPr marL="255905" marR="0">
              <a:lnSpc>
                <a:spcPts val="1800"/>
              </a:lnSpc>
              <a:spcBef>
                <a:spcPts val="140"/>
              </a:spcBef>
              <a:spcAft>
                <a:spcPts val="0"/>
              </a:spcAft>
            </a:pPr>
            <a:r>
              <a:rPr sz="1800" dirty="0">
                <a:solidFill>
                  <a:srgbClr val="000000"/>
                </a:solidFill>
                <a:latin typeface="宋体" panose="02010600030101010101" pitchFamily="2" charset="-122"/>
                <a:cs typeface="宋体" panose="02010600030101010101" pitchFamily="2" charset="-122"/>
              </a:rPr>
              <a:t>2、可能堵塞试剂管路，损坏仪器。</a:t>
            </a:r>
          </a:p>
        </p:txBody>
      </p:sp>
      <p:sp>
        <p:nvSpPr>
          <p:cNvPr id="5" name="object 5"/>
          <p:cNvSpPr txBox="1"/>
          <p:nvPr/>
        </p:nvSpPr>
        <p:spPr>
          <a:xfrm>
            <a:off x="452119" y="1678701"/>
            <a:ext cx="5033613" cy="815122"/>
          </a:xfrm>
          <a:prstGeom prst="rect">
            <a:avLst/>
          </a:prstGeom>
        </p:spPr>
        <p:txBody>
          <a:bodyPr vert="horz" wrap="square" lIns="0" tIns="0" rIns="0" bIns="0" rtlCol="0">
            <a:spAutoFit/>
          </a:bodyPr>
          <a:lstStyle/>
          <a:p>
            <a:pPr marL="0" marR="0">
              <a:lnSpc>
                <a:spcPts val="1800"/>
              </a:lnSpc>
              <a:spcBef>
                <a:spcPts val="0"/>
              </a:spcBef>
              <a:spcAft>
                <a:spcPts val="0"/>
              </a:spcAft>
            </a:pPr>
            <a:r>
              <a:rPr sz="1250" dirty="0">
                <a:solidFill>
                  <a:srgbClr val="2DA2BF"/>
                </a:solidFill>
                <a:latin typeface="EGCTCM+ArialMT" panose="02000500000000000000"/>
                <a:cs typeface="EGCTCM+ArialMT" panose="02000500000000000000"/>
              </a:rPr>
              <a:t>•</a:t>
            </a:r>
            <a:r>
              <a:rPr sz="1250" spc="1230" dirty="0">
                <a:solidFill>
                  <a:srgbClr val="2DA2BF"/>
                </a:solidFill>
                <a:latin typeface="EGCTCM+ArialMT" panose="02000500000000000000"/>
                <a:cs typeface="EGCTCM+ArialMT" panose="02000500000000000000"/>
              </a:rPr>
              <a:t> </a:t>
            </a:r>
            <a:r>
              <a:rPr sz="1800" spc="10" dirty="0">
                <a:solidFill>
                  <a:srgbClr val="000000"/>
                </a:solidFill>
                <a:latin typeface="ILCCTM+SimHei" panose="02000500000000000000"/>
                <a:cs typeface="ILCCTM+SimHei" panose="02000500000000000000"/>
              </a:rPr>
              <a:t>核查方法：</a:t>
            </a:r>
            <a:r>
              <a:rPr sz="1800" dirty="0">
                <a:solidFill>
                  <a:srgbClr val="000000"/>
                </a:solidFill>
                <a:latin typeface="宋体" panose="02010600030101010101" pitchFamily="2" charset="-122"/>
                <a:cs typeface="宋体" panose="02010600030101010101" pitchFamily="2" charset="-122"/>
              </a:rPr>
              <a:t>现场观察试剂性状、试剂瓶标</a:t>
            </a:r>
          </a:p>
          <a:p>
            <a:pPr marL="255905" marR="0">
              <a:lnSpc>
                <a:spcPts val="1800"/>
              </a:lnSpc>
              <a:spcBef>
                <a:spcPts val="140"/>
              </a:spcBef>
              <a:spcAft>
                <a:spcPts val="0"/>
              </a:spcAft>
            </a:pPr>
            <a:r>
              <a:rPr sz="1800" dirty="0">
                <a:solidFill>
                  <a:srgbClr val="000000"/>
                </a:solidFill>
                <a:latin typeface="宋体" panose="02010600030101010101" pitchFamily="2" charset="-122"/>
                <a:cs typeface="宋体" panose="02010600030101010101" pitchFamily="2" charset="-122"/>
              </a:rPr>
              <a:t>签标注，核对试剂更换添加记录。</a:t>
            </a:r>
          </a:p>
        </p:txBody>
      </p:sp>
      <p:sp>
        <p:nvSpPr>
          <p:cNvPr id="6" name="object 6"/>
          <p:cNvSpPr txBox="1"/>
          <p:nvPr/>
        </p:nvSpPr>
        <p:spPr>
          <a:xfrm>
            <a:off x="452119" y="2222262"/>
            <a:ext cx="5165058" cy="1555971"/>
          </a:xfrm>
          <a:prstGeom prst="rect">
            <a:avLst/>
          </a:prstGeom>
        </p:spPr>
        <p:txBody>
          <a:bodyPr vert="horz" wrap="square" lIns="0" tIns="0" rIns="0" bIns="0" rtlCol="0">
            <a:spAutoFit/>
          </a:bodyPr>
          <a:lstStyle/>
          <a:p>
            <a:pPr marL="0" marR="0">
              <a:lnSpc>
                <a:spcPts val="1800"/>
              </a:lnSpc>
              <a:spcBef>
                <a:spcPts val="0"/>
              </a:spcBef>
              <a:spcAft>
                <a:spcPts val="0"/>
              </a:spcAft>
            </a:pPr>
            <a:r>
              <a:rPr sz="1250" dirty="0">
                <a:solidFill>
                  <a:srgbClr val="2DA2BF"/>
                </a:solidFill>
                <a:latin typeface="EGCTCM+ArialMT" panose="02000500000000000000"/>
                <a:cs typeface="EGCTCM+ArialMT" panose="02000500000000000000"/>
              </a:rPr>
              <a:t>•</a:t>
            </a:r>
            <a:r>
              <a:rPr sz="1250" spc="1230" dirty="0">
                <a:solidFill>
                  <a:srgbClr val="2DA2BF"/>
                </a:solidFill>
                <a:latin typeface="EGCTCM+ArialMT" panose="02000500000000000000"/>
                <a:cs typeface="EGCTCM+ArialMT" panose="02000500000000000000"/>
              </a:rPr>
              <a:t> </a:t>
            </a:r>
            <a:r>
              <a:rPr sz="1800" spc="10" dirty="0">
                <a:solidFill>
                  <a:srgbClr val="000000"/>
                </a:solidFill>
                <a:latin typeface="ILCCTM+SimHei" panose="02000500000000000000"/>
                <a:cs typeface="ILCCTM+SimHei" panose="02000500000000000000"/>
              </a:rPr>
              <a:t>规范要求：</a:t>
            </a:r>
            <a:r>
              <a:rPr sz="1800" dirty="0">
                <a:solidFill>
                  <a:srgbClr val="000000"/>
                </a:solidFill>
                <a:latin typeface="宋体" panose="02010600030101010101" pitchFamily="2" charset="-122"/>
                <a:cs typeface="宋体" panose="02010600030101010101" pitchFamily="2" charset="-122"/>
              </a:rPr>
              <a:t>每7d 对水污染源在线监测系统</a:t>
            </a:r>
          </a:p>
          <a:p>
            <a:pPr marL="255905" marR="0">
              <a:lnSpc>
                <a:spcPts val="1800"/>
              </a:lnSpc>
              <a:spcBef>
                <a:spcPts val="140"/>
              </a:spcBef>
              <a:spcAft>
                <a:spcPts val="0"/>
              </a:spcAft>
            </a:pPr>
            <a:r>
              <a:rPr sz="1800" dirty="0">
                <a:solidFill>
                  <a:srgbClr val="000000"/>
                </a:solidFill>
                <a:latin typeface="宋体" panose="02010600030101010101" pitchFamily="2" charset="-122"/>
                <a:cs typeface="宋体" panose="02010600030101010101" pitchFamily="2" charset="-122"/>
              </a:rPr>
              <a:t>至少进行1 次现场维护。检查各水污染源</a:t>
            </a:r>
          </a:p>
          <a:p>
            <a:pPr marL="255905" marR="0">
              <a:lnSpc>
                <a:spcPts val="1800"/>
              </a:lnSpc>
              <a:spcBef>
                <a:spcPts val="190"/>
              </a:spcBef>
              <a:spcAft>
                <a:spcPts val="0"/>
              </a:spcAft>
            </a:pPr>
            <a:r>
              <a:rPr sz="1800" dirty="0">
                <a:solidFill>
                  <a:srgbClr val="000000"/>
                </a:solidFill>
                <a:latin typeface="宋体" panose="02010600030101010101" pitchFamily="2" charset="-122"/>
                <a:cs typeface="宋体" panose="02010600030101010101" pitchFamily="2" charset="-122"/>
              </a:rPr>
              <a:t>在线监测仪器标准溶液和试剂是否在有效</a:t>
            </a:r>
          </a:p>
          <a:p>
            <a:pPr marL="255905" marR="0">
              <a:lnSpc>
                <a:spcPts val="1800"/>
              </a:lnSpc>
              <a:spcBef>
                <a:spcPts val="140"/>
              </a:spcBef>
              <a:spcAft>
                <a:spcPts val="0"/>
              </a:spcAft>
            </a:pPr>
            <a:r>
              <a:rPr sz="1800" dirty="0">
                <a:solidFill>
                  <a:srgbClr val="000000"/>
                </a:solidFill>
                <a:latin typeface="宋体" panose="02010600030101010101" pitchFamily="2" charset="-122"/>
                <a:cs typeface="宋体" panose="02010600030101010101" pitchFamily="2" charset="-122"/>
              </a:rPr>
              <a:t>使用期内，保证按相关要求定期更换标准</a:t>
            </a:r>
          </a:p>
          <a:p>
            <a:pPr marL="255905" marR="0">
              <a:lnSpc>
                <a:spcPts val="1800"/>
              </a:lnSpc>
              <a:spcBef>
                <a:spcPts val="190"/>
              </a:spcBef>
              <a:spcAft>
                <a:spcPts val="0"/>
              </a:spcAft>
            </a:pPr>
            <a:r>
              <a:rPr sz="1800" dirty="0">
                <a:solidFill>
                  <a:srgbClr val="000000"/>
                </a:solidFill>
                <a:latin typeface="宋体" panose="02010600030101010101" pitchFamily="2" charset="-122"/>
                <a:cs typeface="宋体" panose="02010600030101010101" pitchFamily="2" charset="-122"/>
              </a:rPr>
              <a:t>溶液和试剂。（HJ355-2019</a:t>
            </a:r>
            <a:r>
              <a:rPr sz="1800" spc="900" dirty="0">
                <a:solidFill>
                  <a:srgbClr val="000000"/>
                </a:solidFill>
                <a:latin typeface="宋体" panose="02010600030101010101" pitchFamily="2" charset="-122"/>
                <a:cs typeface="宋体" panose="02010600030101010101" pitchFamily="2" charset="-122"/>
              </a:rPr>
              <a:t> </a:t>
            </a:r>
            <a:r>
              <a:rPr sz="1800" dirty="0">
                <a:solidFill>
                  <a:srgbClr val="000000"/>
                </a:solidFill>
                <a:latin typeface="宋体" panose="02010600030101010101" pitchFamily="2" charset="-122"/>
                <a:cs typeface="宋体" panose="02010600030101010101" pitchFamily="2" charset="-122"/>
              </a:rPr>
              <a:t>7.2.5）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729297" y="766762"/>
            <a:ext cx="5208873" cy="1122997"/>
          </a:xfrm>
          <a:prstGeom prst="rect">
            <a:avLst/>
          </a:prstGeom>
        </p:spPr>
        <p:txBody>
          <a:bodyPr vert="horz" wrap="square" lIns="0" tIns="0" rIns="0" bIns="0" rtlCol="0">
            <a:spAutoFit/>
          </a:bodyPr>
          <a:lstStyle/>
          <a:p>
            <a:pPr marL="0" marR="0">
              <a:lnSpc>
                <a:spcPts val="2400"/>
              </a:lnSpc>
              <a:spcBef>
                <a:spcPts val="0"/>
              </a:spcBef>
              <a:spcAft>
                <a:spcPts val="0"/>
              </a:spcAft>
            </a:pPr>
            <a:r>
              <a:rPr sz="1650" dirty="0">
                <a:solidFill>
                  <a:srgbClr val="2DA2BF"/>
                </a:solidFill>
                <a:latin typeface="UVWQUJ+Wingdings3" panose="02000500000000000000"/>
                <a:cs typeface="UVWQUJ+Wingdings3" panose="02000500000000000000"/>
              </a:rPr>
              <a:t></a:t>
            </a:r>
            <a:r>
              <a:rPr sz="1650" spc="728" dirty="0">
                <a:solidFill>
                  <a:srgbClr val="2DA2BF"/>
                </a:solidFill>
                <a:latin typeface="Times New Roman" panose="02020603050405020304"/>
                <a:cs typeface="Times New Roman" panose="02020603050405020304"/>
              </a:rPr>
              <a:t> </a:t>
            </a:r>
            <a:r>
              <a:rPr sz="2400" spc="10" dirty="0">
                <a:solidFill>
                  <a:srgbClr val="000000"/>
                </a:solidFill>
                <a:latin typeface="ILCCTM+SimHei" panose="02000500000000000000"/>
                <a:cs typeface="ILCCTM+SimHei" panose="02000500000000000000"/>
              </a:rPr>
              <a:t>常见问题：</a:t>
            </a:r>
            <a:r>
              <a:rPr sz="2400" dirty="0">
                <a:solidFill>
                  <a:srgbClr val="000000"/>
                </a:solidFill>
                <a:latin typeface="宋体" panose="02010600030101010101" pitchFamily="2" charset="-122"/>
                <a:cs typeface="宋体" panose="02010600030101010101" pitchFamily="2" charset="-122"/>
              </a:rPr>
              <a:t>蠕动泵管、活塞注射</a:t>
            </a:r>
          </a:p>
          <a:p>
            <a:pPr marL="255905" marR="0">
              <a:lnSpc>
                <a:spcPts val="2400"/>
              </a:lnSpc>
              <a:spcBef>
                <a:spcPts val="480"/>
              </a:spcBef>
              <a:spcAft>
                <a:spcPts val="0"/>
              </a:spcAft>
            </a:pPr>
            <a:r>
              <a:rPr sz="2400" dirty="0">
                <a:solidFill>
                  <a:srgbClr val="000000"/>
                </a:solidFill>
                <a:latin typeface="宋体" panose="02010600030101010101" pitchFamily="2" charset="-122"/>
                <a:cs typeface="宋体" panose="02010600030101010101" pitchFamily="2" charset="-122"/>
              </a:rPr>
              <a:t>泵老化，未及时更换。</a:t>
            </a:r>
          </a:p>
        </p:txBody>
      </p:sp>
      <p:sp>
        <p:nvSpPr>
          <p:cNvPr id="4" name="object 4"/>
          <p:cNvSpPr txBox="1"/>
          <p:nvPr/>
        </p:nvSpPr>
        <p:spPr>
          <a:xfrm>
            <a:off x="6906260" y="1385262"/>
            <a:ext cx="802005" cy="445135"/>
          </a:xfrm>
          <a:prstGeom prst="rect">
            <a:avLst/>
          </a:prstGeom>
        </p:spPr>
        <p:txBody>
          <a:bodyPr vert="horz" wrap="square" lIns="0" tIns="0" rIns="0" bIns="0" rtlCol="0">
            <a:spAutoFit/>
          </a:bodyPr>
          <a:lstStyle/>
          <a:p>
            <a:pPr marL="0" marR="0">
              <a:lnSpc>
                <a:spcPts val="1405"/>
              </a:lnSpc>
              <a:spcBef>
                <a:spcPts val="0"/>
              </a:spcBef>
              <a:spcAft>
                <a:spcPts val="0"/>
              </a:spcAft>
            </a:pPr>
            <a:r>
              <a:rPr sz="1400" dirty="0">
                <a:solidFill>
                  <a:srgbClr val="000000"/>
                </a:solidFill>
                <a:latin typeface="ILCCTM+SimHei" panose="02000500000000000000"/>
                <a:cs typeface="ILCCTM+SimHei" panose="02000500000000000000"/>
              </a:rPr>
              <a:t>蠕动泵</a:t>
            </a:r>
          </a:p>
        </p:txBody>
      </p:sp>
      <p:sp>
        <p:nvSpPr>
          <p:cNvPr id="5" name="object 5"/>
          <p:cNvSpPr txBox="1"/>
          <p:nvPr/>
        </p:nvSpPr>
        <p:spPr>
          <a:xfrm>
            <a:off x="729297" y="1549082"/>
            <a:ext cx="5216176" cy="1122997"/>
          </a:xfrm>
          <a:prstGeom prst="rect">
            <a:avLst/>
          </a:prstGeom>
        </p:spPr>
        <p:txBody>
          <a:bodyPr vert="horz" wrap="square" lIns="0" tIns="0" rIns="0" bIns="0" rtlCol="0">
            <a:spAutoFit/>
          </a:bodyPr>
          <a:lstStyle/>
          <a:p>
            <a:pPr marL="0" marR="0">
              <a:lnSpc>
                <a:spcPts val="2400"/>
              </a:lnSpc>
              <a:spcBef>
                <a:spcPts val="0"/>
              </a:spcBef>
              <a:spcAft>
                <a:spcPts val="0"/>
              </a:spcAft>
            </a:pPr>
            <a:r>
              <a:rPr sz="1650" dirty="0">
                <a:solidFill>
                  <a:srgbClr val="2DA2BF"/>
                </a:solidFill>
                <a:latin typeface="UVWQUJ+Wingdings3" panose="02000500000000000000"/>
                <a:cs typeface="UVWQUJ+Wingdings3" panose="02000500000000000000"/>
              </a:rPr>
              <a:t></a:t>
            </a:r>
            <a:r>
              <a:rPr sz="1650" spc="728" dirty="0">
                <a:solidFill>
                  <a:srgbClr val="2DA2BF"/>
                </a:solidFill>
                <a:latin typeface="Times New Roman" panose="02020603050405020304"/>
                <a:cs typeface="Times New Roman" panose="02020603050405020304"/>
              </a:rPr>
              <a:t> </a:t>
            </a:r>
            <a:r>
              <a:rPr sz="2400" spc="10" dirty="0">
                <a:solidFill>
                  <a:srgbClr val="000000"/>
                </a:solidFill>
                <a:latin typeface="ILCCTM+SimHei" panose="02000500000000000000"/>
                <a:cs typeface="ILCCTM+SimHei" panose="02000500000000000000"/>
              </a:rPr>
              <a:t>对系统和数据的影响：</a:t>
            </a:r>
            <a:r>
              <a:rPr sz="2400" dirty="0">
                <a:solidFill>
                  <a:srgbClr val="000000"/>
                </a:solidFill>
                <a:latin typeface="宋体" panose="02010600030101010101" pitchFamily="2" charset="-122"/>
                <a:cs typeface="宋体" panose="02010600030101010101" pitchFamily="2" charset="-122"/>
              </a:rPr>
              <a:t>测量数据</a:t>
            </a:r>
          </a:p>
          <a:p>
            <a:pPr marL="255905" marR="0">
              <a:lnSpc>
                <a:spcPts val="2400"/>
              </a:lnSpc>
              <a:spcBef>
                <a:spcPts val="480"/>
              </a:spcBef>
              <a:spcAft>
                <a:spcPts val="0"/>
              </a:spcAft>
            </a:pPr>
            <a:r>
              <a:rPr sz="2400" dirty="0">
                <a:solidFill>
                  <a:srgbClr val="000000"/>
                </a:solidFill>
                <a:latin typeface="宋体" panose="02010600030101010101" pitchFamily="2" charset="-122"/>
                <a:cs typeface="宋体" panose="02010600030101010101" pitchFamily="2" charset="-122"/>
              </a:rPr>
              <a:t>异常。</a:t>
            </a:r>
          </a:p>
        </p:txBody>
      </p:sp>
      <p:sp>
        <p:nvSpPr>
          <p:cNvPr id="6" name="object 6"/>
          <p:cNvSpPr txBox="1"/>
          <p:nvPr/>
        </p:nvSpPr>
        <p:spPr>
          <a:xfrm>
            <a:off x="729297" y="2331402"/>
            <a:ext cx="5208873" cy="2223134"/>
          </a:xfrm>
          <a:prstGeom prst="rect">
            <a:avLst/>
          </a:prstGeom>
        </p:spPr>
        <p:txBody>
          <a:bodyPr vert="horz" wrap="square" lIns="0" tIns="0" rIns="0" bIns="0" rtlCol="0">
            <a:spAutoFit/>
          </a:bodyPr>
          <a:lstStyle/>
          <a:p>
            <a:pPr marL="0" marR="0">
              <a:lnSpc>
                <a:spcPts val="2400"/>
              </a:lnSpc>
              <a:spcBef>
                <a:spcPts val="0"/>
              </a:spcBef>
              <a:spcAft>
                <a:spcPts val="0"/>
              </a:spcAft>
            </a:pPr>
            <a:r>
              <a:rPr sz="1650" dirty="0">
                <a:solidFill>
                  <a:srgbClr val="2DA2BF"/>
                </a:solidFill>
                <a:latin typeface="UVWQUJ+Wingdings3" panose="02000500000000000000"/>
                <a:cs typeface="UVWQUJ+Wingdings3" panose="02000500000000000000"/>
              </a:rPr>
              <a:t></a:t>
            </a:r>
            <a:r>
              <a:rPr sz="1650" spc="728" dirty="0">
                <a:solidFill>
                  <a:srgbClr val="2DA2BF"/>
                </a:solidFill>
                <a:latin typeface="Times New Roman" panose="02020603050405020304"/>
                <a:cs typeface="Times New Roman" panose="02020603050405020304"/>
              </a:rPr>
              <a:t> </a:t>
            </a:r>
            <a:r>
              <a:rPr sz="2400" spc="10" dirty="0">
                <a:solidFill>
                  <a:srgbClr val="000000"/>
                </a:solidFill>
                <a:latin typeface="ILCCTM+SimHei" panose="02000500000000000000"/>
                <a:cs typeface="ILCCTM+SimHei" panose="02000500000000000000"/>
              </a:rPr>
              <a:t>核查方法：</a:t>
            </a:r>
            <a:r>
              <a:rPr sz="2400" dirty="0">
                <a:solidFill>
                  <a:srgbClr val="000000"/>
                </a:solidFill>
                <a:latin typeface="宋体" panose="02010600030101010101" pitchFamily="2" charset="-122"/>
                <a:cs typeface="宋体" panose="02010600030101010101" pitchFamily="2" charset="-122"/>
              </a:rPr>
              <a:t>查阅蠕动泵泵管、活</a:t>
            </a:r>
          </a:p>
          <a:p>
            <a:pPr marL="255905" marR="0">
              <a:lnSpc>
                <a:spcPts val="2400"/>
              </a:lnSpc>
              <a:spcBef>
                <a:spcPts val="480"/>
              </a:spcBef>
              <a:spcAft>
                <a:spcPts val="0"/>
              </a:spcAft>
            </a:pPr>
            <a:r>
              <a:rPr sz="2400" dirty="0">
                <a:solidFill>
                  <a:srgbClr val="000000"/>
                </a:solidFill>
                <a:latin typeface="宋体" panose="02010600030101010101" pitchFamily="2" charset="-122"/>
                <a:cs typeface="宋体" panose="02010600030101010101" pitchFamily="2" charset="-122"/>
              </a:rPr>
              <a:t>塞注射泵胶垫更换记录，对照仪</a:t>
            </a:r>
          </a:p>
          <a:p>
            <a:pPr marL="255905" marR="0">
              <a:lnSpc>
                <a:spcPts val="2400"/>
              </a:lnSpc>
              <a:spcBef>
                <a:spcPts val="480"/>
              </a:spcBef>
              <a:spcAft>
                <a:spcPts val="0"/>
              </a:spcAft>
            </a:pPr>
            <a:r>
              <a:rPr sz="2400" dirty="0">
                <a:solidFill>
                  <a:srgbClr val="000000"/>
                </a:solidFill>
                <a:latin typeface="宋体" panose="02010600030101010101" pitchFamily="2" charset="-122"/>
                <a:cs typeface="宋体" panose="02010600030101010101" pitchFamily="2" charset="-122"/>
              </a:rPr>
              <a:t>器说明书，核查是否按要求更换</a:t>
            </a:r>
          </a:p>
          <a:p>
            <a:pPr marL="255905" marR="0">
              <a:lnSpc>
                <a:spcPts val="2400"/>
              </a:lnSpc>
              <a:spcBef>
                <a:spcPts val="430"/>
              </a:spcBef>
              <a:spcAft>
                <a:spcPts val="0"/>
              </a:spcAft>
            </a:pPr>
            <a:r>
              <a:rPr sz="2400" dirty="0">
                <a:solidFill>
                  <a:srgbClr val="000000"/>
                </a:solidFill>
                <a:latin typeface="宋体" panose="02010600030101010101" pitchFamily="2" charset="-122"/>
                <a:cs typeface="宋体" panose="02010600030101010101" pitchFamily="2" charset="-122"/>
              </a:rPr>
              <a:t>（一般泵管3个月需要更换一</a:t>
            </a:r>
          </a:p>
          <a:p>
            <a:pPr marL="255905" marR="0">
              <a:lnSpc>
                <a:spcPts val="2400"/>
              </a:lnSpc>
              <a:spcBef>
                <a:spcPts val="480"/>
              </a:spcBef>
              <a:spcAft>
                <a:spcPts val="0"/>
              </a:spcAft>
            </a:pPr>
            <a:r>
              <a:rPr sz="2400" dirty="0">
                <a:solidFill>
                  <a:srgbClr val="000000"/>
                </a:solidFill>
                <a:latin typeface="宋体" panose="02010600030101010101" pitchFamily="2" charset="-122"/>
                <a:cs typeface="宋体" panose="02010600030101010101" pitchFamily="2" charset="-122"/>
              </a:rPr>
              <a:t>次）。</a:t>
            </a:r>
          </a:p>
        </p:txBody>
      </p:sp>
      <p:sp>
        <p:nvSpPr>
          <p:cNvPr id="7" name="object 7"/>
          <p:cNvSpPr txBox="1"/>
          <p:nvPr/>
        </p:nvSpPr>
        <p:spPr>
          <a:xfrm>
            <a:off x="729297" y="4211002"/>
            <a:ext cx="5208873" cy="1856898"/>
          </a:xfrm>
          <a:prstGeom prst="rect">
            <a:avLst/>
          </a:prstGeom>
        </p:spPr>
        <p:txBody>
          <a:bodyPr vert="horz" wrap="square" lIns="0" tIns="0" rIns="0" bIns="0" rtlCol="0">
            <a:spAutoFit/>
          </a:bodyPr>
          <a:lstStyle/>
          <a:p>
            <a:pPr marL="0" marR="0">
              <a:lnSpc>
                <a:spcPts val="2400"/>
              </a:lnSpc>
              <a:spcBef>
                <a:spcPts val="0"/>
              </a:spcBef>
              <a:spcAft>
                <a:spcPts val="0"/>
              </a:spcAft>
            </a:pPr>
            <a:r>
              <a:rPr sz="1650" dirty="0">
                <a:solidFill>
                  <a:srgbClr val="2DA2BF"/>
                </a:solidFill>
                <a:latin typeface="UVWQUJ+Wingdings3" panose="02000500000000000000"/>
                <a:cs typeface="UVWQUJ+Wingdings3" panose="02000500000000000000"/>
              </a:rPr>
              <a:t></a:t>
            </a:r>
            <a:r>
              <a:rPr sz="1650" spc="728" dirty="0">
                <a:solidFill>
                  <a:srgbClr val="2DA2BF"/>
                </a:solidFill>
                <a:latin typeface="Times New Roman" panose="02020603050405020304"/>
                <a:cs typeface="Times New Roman" panose="02020603050405020304"/>
              </a:rPr>
              <a:t> </a:t>
            </a:r>
            <a:r>
              <a:rPr sz="2400" spc="10" dirty="0">
                <a:solidFill>
                  <a:srgbClr val="000000"/>
                </a:solidFill>
                <a:latin typeface="ILCCTM+SimHei" panose="02000500000000000000"/>
                <a:cs typeface="ILCCTM+SimHei" panose="02000500000000000000"/>
              </a:rPr>
              <a:t>规范要求：</a:t>
            </a:r>
            <a:r>
              <a:rPr sz="2400" dirty="0">
                <a:solidFill>
                  <a:srgbClr val="000000"/>
                </a:solidFill>
                <a:latin typeface="宋体" panose="02010600030101010101" pitchFamily="2" charset="-122"/>
                <a:cs typeface="宋体" panose="02010600030101010101" pitchFamily="2" charset="-122"/>
              </a:rPr>
              <a:t>水质自动采样系统：</a:t>
            </a:r>
          </a:p>
          <a:p>
            <a:pPr marL="255905" marR="0">
              <a:lnSpc>
                <a:spcPts val="2400"/>
              </a:lnSpc>
              <a:spcBef>
                <a:spcPts val="480"/>
              </a:spcBef>
              <a:spcAft>
                <a:spcPts val="0"/>
              </a:spcAft>
            </a:pPr>
            <a:r>
              <a:rPr sz="2400" dirty="0">
                <a:solidFill>
                  <a:srgbClr val="000000"/>
                </a:solidFill>
                <a:latin typeface="宋体" panose="02010600030101010101" pitchFamily="2" charset="-122"/>
                <a:cs typeface="宋体" panose="02010600030101010101" pitchFamily="2" charset="-122"/>
              </a:rPr>
              <a:t>根据情况更换蠕动泵管、清洗混</a:t>
            </a:r>
          </a:p>
          <a:p>
            <a:pPr marL="255905" marR="0">
              <a:lnSpc>
                <a:spcPts val="2400"/>
              </a:lnSpc>
              <a:spcBef>
                <a:spcPts val="480"/>
              </a:spcBef>
              <a:spcAft>
                <a:spcPts val="0"/>
              </a:spcAft>
            </a:pPr>
            <a:r>
              <a:rPr sz="2400" dirty="0">
                <a:solidFill>
                  <a:srgbClr val="000000"/>
                </a:solidFill>
                <a:latin typeface="宋体" panose="02010600030101010101" pitchFamily="2" charset="-122"/>
                <a:cs typeface="宋体" panose="02010600030101010101" pitchFamily="2" charset="-122"/>
              </a:rPr>
              <a:t>合采样瓶等。（HJ 355-2019</a:t>
            </a:r>
          </a:p>
          <a:p>
            <a:pPr marL="255905" marR="0">
              <a:lnSpc>
                <a:spcPts val="2400"/>
              </a:lnSpc>
              <a:spcBef>
                <a:spcPts val="430"/>
              </a:spcBef>
              <a:spcAft>
                <a:spcPts val="0"/>
              </a:spcAft>
            </a:pPr>
            <a:r>
              <a:rPr sz="2400" dirty="0">
                <a:solidFill>
                  <a:srgbClr val="000000"/>
                </a:solidFill>
                <a:latin typeface="宋体" panose="02010600030101010101" pitchFamily="2" charset="-122"/>
                <a:cs typeface="宋体" panose="02010600030101010101" pitchFamily="2" charset="-122"/>
              </a:rPr>
              <a:t>7.3.3）</a:t>
            </a:r>
          </a:p>
        </p:txBody>
      </p:sp>
      <p:sp>
        <p:nvSpPr>
          <p:cNvPr id="8" name="object 8"/>
          <p:cNvSpPr txBox="1"/>
          <p:nvPr/>
        </p:nvSpPr>
        <p:spPr>
          <a:xfrm>
            <a:off x="6102985" y="5346075"/>
            <a:ext cx="1158875" cy="445135"/>
          </a:xfrm>
          <a:prstGeom prst="rect">
            <a:avLst/>
          </a:prstGeom>
        </p:spPr>
        <p:txBody>
          <a:bodyPr vert="horz" wrap="square" lIns="0" tIns="0" rIns="0" bIns="0" rtlCol="0">
            <a:spAutoFit/>
          </a:bodyPr>
          <a:lstStyle/>
          <a:p>
            <a:pPr marL="0" marR="0">
              <a:lnSpc>
                <a:spcPts val="1405"/>
              </a:lnSpc>
              <a:spcBef>
                <a:spcPts val="0"/>
              </a:spcBef>
              <a:spcAft>
                <a:spcPts val="0"/>
              </a:spcAft>
            </a:pPr>
            <a:r>
              <a:rPr sz="1400" dirty="0">
                <a:solidFill>
                  <a:srgbClr val="000000"/>
                </a:solidFill>
                <a:latin typeface="ILCCTM+SimHei" panose="02000500000000000000"/>
                <a:cs typeface="ILCCTM+SimHei" panose="02000500000000000000"/>
              </a:rPr>
              <a:t>活塞注射泵</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596582" y="517991"/>
            <a:ext cx="6405753" cy="691197"/>
          </a:xfrm>
          <a:prstGeom prst="rect">
            <a:avLst/>
          </a:prstGeom>
        </p:spPr>
        <p:txBody>
          <a:bodyPr vert="horz" wrap="square" lIns="0" tIns="0" rIns="0" bIns="0" rtlCol="0">
            <a:spAutoFit/>
          </a:bodyPr>
          <a:lstStyle/>
          <a:p>
            <a:pPr marL="0" marR="0">
              <a:lnSpc>
                <a:spcPts val="2195"/>
              </a:lnSpc>
              <a:spcBef>
                <a:spcPts val="0"/>
              </a:spcBef>
              <a:spcAft>
                <a:spcPts val="0"/>
              </a:spcAft>
            </a:pPr>
            <a:r>
              <a:rPr sz="1500" dirty="0">
                <a:solidFill>
                  <a:srgbClr val="2DA2BF"/>
                </a:solidFill>
                <a:latin typeface="EGCTCM+ArialMT" panose="02000500000000000000"/>
                <a:cs typeface="EGCTCM+ArialMT" panose="02000500000000000000"/>
              </a:rPr>
              <a:t>•</a:t>
            </a:r>
            <a:r>
              <a:rPr sz="1500" spc="1073" dirty="0">
                <a:solidFill>
                  <a:srgbClr val="2DA2BF"/>
                </a:solidFill>
                <a:latin typeface="EGCTCM+ArialMT" panose="02000500000000000000"/>
                <a:cs typeface="EGCTCM+ArialMT" panose="02000500000000000000"/>
              </a:rPr>
              <a:t> </a:t>
            </a:r>
            <a:r>
              <a:rPr sz="2200" spc="10" dirty="0">
                <a:solidFill>
                  <a:srgbClr val="000000"/>
                </a:solidFill>
                <a:latin typeface="ILCCTM+SimHei" panose="02000500000000000000"/>
                <a:cs typeface="ILCCTM+SimHei" panose="02000500000000000000"/>
              </a:rPr>
              <a:t>常见问题：</a:t>
            </a:r>
            <a:r>
              <a:rPr sz="2200" dirty="0">
                <a:solidFill>
                  <a:srgbClr val="000000"/>
                </a:solidFill>
                <a:latin typeface="宋体" panose="02010600030101010101" pitchFamily="2" charset="-122"/>
                <a:cs typeface="宋体" panose="02010600030101010101" pitchFamily="2" charset="-122"/>
              </a:rPr>
              <a:t>消解温度偏低、消解时间不足。</a:t>
            </a:r>
          </a:p>
        </p:txBody>
      </p:sp>
      <p:sp>
        <p:nvSpPr>
          <p:cNvPr id="4" name="object 4"/>
          <p:cNvSpPr txBox="1"/>
          <p:nvPr/>
        </p:nvSpPr>
        <p:spPr>
          <a:xfrm>
            <a:off x="596582" y="870416"/>
            <a:ext cx="8968931" cy="693102"/>
          </a:xfrm>
          <a:prstGeom prst="rect">
            <a:avLst/>
          </a:prstGeom>
        </p:spPr>
        <p:txBody>
          <a:bodyPr vert="horz" wrap="square" lIns="0" tIns="0" rIns="0" bIns="0" rtlCol="0">
            <a:spAutoFit/>
          </a:bodyPr>
          <a:lstStyle/>
          <a:p>
            <a:pPr marL="0" marR="0">
              <a:lnSpc>
                <a:spcPts val="2195"/>
              </a:lnSpc>
              <a:spcBef>
                <a:spcPts val="0"/>
              </a:spcBef>
              <a:spcAft>
                <a:spcPts val="0"/>
              </a:spcAft>
            </a:pPr>
            <a:r>
              <a:rPr sz="1500" dirty="0">
                <a:solidFill>
                  <a:srgbClr val="2DA2BF"/>
                </a:solidFill>
                <a:latin typeface="EGCTCM+ArialMT" panose="02000500000000000000"/>
                <a:cs typeface="EGCTCM+ArialMT" panose="02000500000000000000"/>
              </a:rPr>
              <a:t>•</a:t>
            </a:r>
            <a:r>
              <a:rPr sz="1500" spc="1073" dirty="0">
                <a:solidFill>
                  <a:srgbClr val="2DA2BF"/>
                </a:solidFill>
                <a:latin typeface="EGCTCM+ArialMT" panose="02000500000000000000"/>
                <a:cs typeface="EGCTCM+ArialMT" panose="02000500000000000000"/>
              </a:rPr>
              <a:t> </a:t>
            </a:r>
            <a:r>
              <a:rPr sz="2200" dirty="0">
                <a:solidFill>
                  <a:srgbClr val="000000"/>
                </a:solidFill>
                <a:latin typeface="ILCCTM+SimHei" panose="02000500000000000000"/>
                <a:cs typeface="ILCCTM+SimHei" panose="02000500000000000000"/>
              </a:rPr>
              <a:t>对系统和数据的影响：</a:t>
            </a:r>
            <a:r>
              <a:rPr sz="2200" dirty="0">
                <a:solidFill>
                  <a:srgbClr val="000000"/>
                </a:solidFill>
                <a:latin typeface="宋体" panose="02010600030101010101" pitchFamily="2" charset="-122"/>
                <a:cs typeface="宋体" panose="02010600030101010101" pitchFamily="2" charset="-122"/>
              </a:rPr>
              <a:t>导致水样消解不完全，监测数据偏小。</a:t>
            </a:r>
          </a:p>
        </p:txBody>
      </p:sp>
      <p:sp>
        <p:nvSpPr>
          <p:cNvPr id="5" name="object 5"/>
          <p:cNvSpPr txBox="1"/>
          <p:nvPr/>
        </p:nvSpPr>
        <p:spPr>
          <a:xfrm>
            <a:off x="596582" y="1222841"/>
            <a:ext cx="9450896" cy="1299527"/>
          </a:xfrm>
          <a:prstGeom prst="rect">
            <a:avLst/>
          </a:prstGeom>
        </p:spPr>
        <p:txBody>
          <a:bodyPr vert="horz" wrap="square" lIns="0" tIns="0" rIns="0" bIns="0" rtlCol="0">
            <a:spAutoFit/>
          </a:bodyPr>
          <a:lstStyle/>
          <a:p>
            <a:pPr marL="0" marR="0">
              <a:lnSpc>
                <a:spcPts val="2195"/>
              </a:lnSpc>
              <a:spcBef>
                <a:spcPts val="0"/>
              </a:spcBef>
              <a:spcAft>
                <a:spcPts val="0"/>
              </a:spcAft>
            </a:pPr>
            <a:r>
              <a:rPr sz="1500" dirty="0">
                <a:solidFill>
                  <a:srgbClr val="2DA2BF"/>
                </a:solidFill>
                <a:latin typeface="EGCTCM+ArialMT" panose="02000500000000000000"/>
                <a:cs typeface="EGCTCM+ArialMT" panose="02000500000000000000"/>
              </a:rPr>
              <a:t>•</a:t>
            </a:r>
            <a:r>
              <a:rPr sz="1500" spc="1073" dirty="0">
                <a:solidFill>
                  <a:srgbClr val="2DA2BF"/>
                </a:solidFill>
                <a:latin typeface="EGCTCM+ArialMT" panose="02000500000000000000"/>
                <a:cs typeface="EGCTCM+ArialMT" panose="02000500000000000000"/>
              </a:rPr>
              <a:t> </a:t>
            </a:r>
            <a:r>
              <a:rPr sz="2200" spc="10" dirty="0">
                <a:solidFill>
                  <a:srgbClr val="000000"/>
                </a:solidFill>
                <a:latin typeface="ILCCTM+SimHei" panose="02000500000000000000"/>
                <a:cs typeface="ILCCTM+SimHei" panose="02000500000000000000"/>
              </a:rPr>
              <a:t>核查方法：</a:t>
            </a:r>
            <a:r>
              <a:rPr sz="2200" dirty="0">
                <a:solidFill>
                  <a:srgbClr val="000000"/>
                </a:solidFill>
                <a:latin typeface="宋体" panose="02010600030101010101" pitchFamily="2" charset="-122"/>
                <a:cs typeface="宋体" panose="02010600030101010101" pitchFamily="2" charset="-122"/>
              </a:rPr>
              <a:t>1、现场查看消解参数设置，一般消解温度不小于</a:t>
            </a:r>
          </a:p>
          <a:p>
            <a:pPr marL="255905" marR="0">
              <a:lnSpc>
                <a:spcPts val="2195"/>
              </a:lnSpc>
              <a:spcBef>
                <a:spcPts val="180"/>
              </a:spcBef>
              <a:spcAft>
                <a:spcPts val="0"/>
              </a:spcAft>
            </a:pPr>
            <a:r>
              <a:rPr sz="2200" dirty="0">
                <a:solidFill>
                  <a:srgbClr val="000000"/>
                </a:solidFill>
                <a:latin typeface="宋体" panose="02010600030101010101" pitchFamily="2" charset="-122"/>
                <a:cs typeface="宋体" panose="02010600030101010101" pitchFamily="2" charset="-122"/>
              </a:rPr>
              <a:t>165℃，消解时间不小于15分钟。具体参数要求参考仪器说明书。</a:t>
            </a:r>
          </a:p>
          <a:p>
            <a:pPr marL="255905" marR="0">
              <a:lnSpc>
                <a:spcPts val="2195"/>
              </a:lnSpc>
              <a:spcBef>
                <a:spcPts val="130"/>
              </a:spcBef>
              <a:spcAft>
                <a:spcPts val="0"/>
              </a:spcAft>
            </a:pPr>
            <a:r>
              <a:rPr sz="2200" dirty="0">
                <a:solidFill>
                  <a:srgbClr val="000000"/>
                </a:solidFill>
                <a:latin typeface="宋体" panose="02010600030101010101" pitchFamily="2" charset="-122"/>
                <a:cs typeface="宋体" panose="02010600030101010101" pitchFamily="2" charset="-122"/>
              </a:rPr>
              <a:t>2、实际水样比对，是否符合比对实验允许的误差范围。</a:t>
            </a:r>
          </a:p>
        </p:txBody>
      </p:sp>
      <p:sp>
        <p:nvSpPr>
          <p:cNvPr id="6" name="object 6"/>
          <p:cNvSpPr txBox="1"/>
          <p:nvPr/>
        </p:nvSpPr>
        <p:spPr>
          <a:xfrm>
            <a:off x="596582" y="2178516"/>
            <a:ext cx="9129586" cy="1601698"/>
          </a:xfrm>
          <a:prstGeom prst="rect">
            <a:avLst/>
          </a:prstGeom>
        </p:spPr>
        <p:txBody>
          <a:bodyPr vert="horz" wrap="square" lIns="0" tIns="0" rIns="0" bIns="0" rtlCol="0">
            <a:spAutoFit/>
          </a:bodyPr>
          <a:lstStyle/>
          <a:p>
            <a:pPr marL="0" marR="0">
              <a:lnSpc>
                <a:spcPts val="2195"/>
              </a:lnSpc>
              <a:spcBef>
                <a:spcPts val="0"/>
              </a:spcBef>
              <a:spcAft>
                <a:spcPts val="0"/>
              </a:spcAft>
            </a:pPr>
            <a:r>
              <a:rPr sz="1500" dirty="0">
                <a:solidFill>
                  <a:srgbClr val="2DA2BF"/>
                </a:solidFill>
                <a:latin typeface="EGCTCM+ArialMT" panose="02000500000000000000"/>
                <a:cs typeface="EGCTCM+ArialMT" panose="02000500000000000000"/>
              </a:rPr>
              <a:t>•</a:t>
            </a:r>
            <a:r>
              <a:rPr sz="1500" spc="1073" dirty="0">
                <a:solidFill>
                  <a:srgbClr val="2DA2BF"/>
                </a:solidFill>
                <a:latin typeface="EGCTCM+ArialMT" panose="02000500000000000000"/>
                <a:cs typeface="EGCTCM+ArialMT" panose="02000500000000000000"/>
              </a:rPr>
              <a:t> </a:t>
            </a:r>
            <a:r>
              <a:rPr sz="2200" dirty="0">
                <a:solidFill>
                  <a:srgbClr val="000000"/>
                </a:solidFill>
                <a:latin typeface="宋体" panose="02010600030101010101" pitchFamily="2" charset="-122"/>
                <a:cs typeface="宋体" panose="02010600030101010101" pitchFamily="2" charset="-122"/>
              </a:rPr>
              <a:t>规范要求：加热器加热后应在10min内达到设定的165℃±２℃</a:t>
            </a:r>
          </a:p>
          <a:p>
            <a:pPr marL="255905" marR="0">
              <a:lnSpc>
                <a:spcPts val="2195"/>
              </a:lnSpc>
              <a:spcBef>
                <a:spcPts val="180"/>
              </a:spcBef>
              <a:spcAft>
                <a:spcPts val="0"/>
              </a:spcAft>
            </a:pPr>
            <a:r>
              <a:rPr sz="2200" dirty="0">
                <a:solidFill>
                  <a:srgbClr val="000000"/>
                </a:solidFill>
                <a:latin typeface="宋体" panose="02010600030101010101" pitchFamily="2" charset="-122"/>
                <a:cs typeface="宋体" panose="02010600030101010101" pitchFamily="2" charset="-122"/>
              </a:rPr>
              <a:t>温度。将消解管放入165℃±2℃的加热器（7.2）的加热孔中，</a:t>
            </a:r>
          </a:p>
          <a:p>
            <a:pPr marL="255905" marR="0">
              <a:lnSpc>
                <a:spcPts val="2195"/>
              </a:lnSpc>
              <a:spcBef>
                <a:spcPts val="130"/>
              </a:spcBef>
              <a:spcAft>
                <a:spcPts val="0"/>
              </a:spcAft>
            </a:pPr>
            <a:r>
              <a:rPr sz="2200" dirty="0">
                <a:solidFill>
                  <a:srgbClr val="000000"/>
                </a:solidFill>
                <a:latin typeface="宋体" panose="02010600030101010101" pitchFamily="2" charset="-122"/>
                <a:cs typeface="宋体" panose="02010600030101010101" pitchFamily="2" charset="-122"/>
              </a:rPr>
              <a:t>加热器温度略有降低，待温度升到设定的165℃±2℃时，计时</a:t>
            </a:r>
          </a:p>
          <a:p>
            <a:pPr marL="255905" marR="0">
              <a:lnSpc>
                <a:spcPts val="2195"/>
              </a:lnSpc>
              <a:spcBef>
                <a:spcPts val="180"/>
              </a:spcBef>
              <a:spcAft>
                <a:spcPts val="0"/>
              </a:spcAft>
            </a:pPr>
            <a:r>
              <a:rPr sz="2200" dirty="0">
                <a:solidFill>
                  <a:srgbClr val="000000"/>
                </a:solidFill>
                <a:latin typeface="宋体" panose="02010600030101010101" pitchFamily="2" charset="-122"/>
                <a:cs typeface="宋体" panose="02010600030101010101" pitchFamily="2" charset="-122"/>
              </a:rPr>
              <a:t>加热15min。（HJ/T 399-2007</a:t>
            </a:r>
            <a:r>
              <a:rPr sz="2200" spc="1100" dirty="0">
                <a:solidFill>
                  <a:srgbClr val="000000"/>
                </a:solidFill>
                <a:latin typeface="宋体" panose="02010600030101010101" pitchFamily="2" charset="-122"/>
                <a:cs typeface="宋体" panose="02010600030101010101" pitchFamily="2" charset="-122"/>
              </a:rPr>
              <a:t> </a:t>
            </a:r>
            <a:r>
              <a:rPr sz="2200" dirty="0">
                <a:solidFill>
                  <a:srgbClr val="000000"/>
                </a:solidFill>
                <a:latin typeface="宋体" panose="02010600030101010101" pitchFamily="2" charset="-122"/>
                <a:cs typeface="宋体" panose="02010600030101010101" pitchFamily="2" charset="-122"/>
              </a:rPr>
              <a:t>7.2.3、10.1.5）</a:t>
            </a:r>
          </a:p>
        </p:txBody>
      </p:sp>
      <p:sp>
        <p:nvSpPr>
          <p:cNvPr id="7" name="object 7"/>
          <p:cNvSpPr txBox="1"/>
          <p:nvPr/>
        </p:nvSpPr>
        <p:spPr>
          <a:xfrm>
            <a:off x="5455602" y="4066867"/>
            <a:ext cx="1483508" cy="1938654"/>
          </a:xfrm>
          <a:prstGeom prst="rect">
            <a:avLst/>
          </a:prstGeom>
        </p:spPr>
        <p:txBody>
          <a:bodyPr vert="horz" wrap="square" lIns="0" tIns="0" rIns="0" bIns="0" rtlCol="0">
            <a:spAutoFit/>
          </a:bodyPr>
          <a:lstStyle/>
          <a:p>
            <a:pPr marL="0" marR="0">
              <a:lnSpc>
                <a:spcPts val="1405"/>
              </a:lnSpc>
              <a:spcBef>
                <a:spcPts val="0"/>
              </a:spcBef>
              <a:spcAft>
                <a:spcPts val="0"/>
              </a:spcAft>
            </a:pPr>
            <a:r>
              <a:rPr sz="1400" dirty="0">
                <a:solidFill>
                  <a:srgbClr val="000000"/>
                </a:solidFill>
                <a:latin typeface="ILCCTM+SimHei" panose="02000500000000000000"/>
                <a:cs typeface="ILCCTM+SimHei" panose="02000500000000000000"/>
              </a:rPr>
              <a:t>图中，设定的</a:t>
            </a:r>
          </a:p>
          <a:p>
            <a:pPr marL="0" marR="0">
              <a:lnSpc>
                <a:spcPts val="1405"/>
              </a:lnSpc>
              <a:spcBef>
                <a:spcPts val="275"/>
              </a:spcBef>
              <a:spcAft>
                <a:spcPts val="0"/>
              </a:spcAft>
            </a:pPr>
            <a:r>
              <a:rPr sz="1400" dirty="0">
                <a:solidFill>
                  <a:srgbClr val="000000"/>
                </a:solidFill>
                <a:latin typeface="ILCCTM+SimHei" panose="02000500000000000000"/>
                <a:cs typeface="ILCCTM+SimHei" panose="02000500000000000000"/>
              </a:rPr>
              <a:t>消解温度（红</a:t>
            </a:r>
          </a:p>
          <a:p>
            <a:pPr marL="0" marR="0">
              <a:lnSpc>
                <a:spcPts val="1465"/>
              </a:lnSpc>
              <a:spcBef>
                <a:spcPts val="205"/>
              </a:spcBef>
              <a:spcAft>
                <a:spcPts val="0"/>
              </a:spcAft>
            </a:pPr>
            <a:r>
              <a:rPr sz="1400" dirty="0">
                <a:solidFill>
                  <a:srgbClr val="000000"/>
                </a:solidFill>
                <a:latin typeface="ILCCTM+SimHei" panose="02000500000000000000"/>
                <a:cs typeface="ILCCTM+SimHei" panose="02000500000000000000"/>
              </a:rPr>
              <a:t>色）为</a:t>
            </a:r>
            <a:r>
              <a:rPr sz="1400" dirty="0">
                <a:solidFill>
                  <a:srgbClr val="000000"/>
                </a:solidFill>
                <a:latin typeface="DDTNEO+LucidaSansUnicode" panose="02000500000000000000"/>
                <a:cs typeface="DDTNEO+LucidaSansUnicode" panose="02000500000000000000"/>
              </a:rPr>
              <a:t>165℃</a:t>
            </a:r>
            <a:r>
              <a:rPr sz="1400" dirty="0">
                <a:solidFill>
                  <a:srgbClr val="000000"/>
                </a:solidFill>
                <a:latin typeface="ILCCTM+SimHei" panose="02000500000000000000"/>
                <a:cs typeface="ILCCTM+SimHei" panose="02000500000000000000"/>
              </a:rPr>
              <a:t>，</a:t>
            </a:r>
          </a:p>
          <a:p>
            <a:pPr marL="0" marR="0">
              <a:lnSpc>
                <a:spcPts val="1405"/>
              </a:lnSpc>
              <a:spcBef>
                <a:spcPts val="205"/>
              </a:spcBef>
              <a:spcAft>
                <a:spcPts val="0"/>
              </a:spcAft>
            </a:pPr>
            <a:r>
              <a:rPr sz="1400" dirty="0">
                <a:solidFill>
                  <a:srgbClr val="000000"/>
                </a:solidFill>
                <a:latin typeface="ILCCTM+SimHei" panose="02000500000000000000"/>
                <a:cs typeface="ILCCTM+SimHei" panose="02000500000000000000"/>
              </a:rPr>
              <a:t>实际消解温度</a:t>
            </a:r>
          </a:p>
          <a:p>
            <a:pPr marL="0" marR="0">
              <a:lnSpc>
                <a:spcPts val="1405"/>
              </a:lnSpc>
              <a:spcBef>
                <a:spcPts val="275"/>
              </a:spcBef>
              <a:spcAft>
                <a:spcPts val="0"/>
              </a:spcAft>
            </a:pPr>
            <a:r>
              <a:rPr sz="1400" dirty="0">
                <a:solidFill>
                  <a:srgbClr val="000000"/>
                </a:solidFill>
                <a:latin typeface="ILCCTM+SimHei" panose="02000500000000000000"/>
                <a:cs typeface="ILCCTM+SimHei" panose="02000500000000000000"/>
              </a:rPr>
              <a:t>（绿色）仅为</a:t>
            </a:r>
          </a:p>
          <a:p>
            <a:pPr marL="0" marR="0">
              <a:lnSpc>
                <a:spcPts val="1465"/>
              </a:lnSpc>
              <a:spcBef>
                <a:spcPts val="205"/>
              </a:spcBef>
              <a:spcAft>
                <a:spcPts val="0"/>
              </a:spcAft>
            </a:pPr>
            <a:r>
              <a:rPr sz="1400" dirty="0">
                <a:solidFill>
                  <a:srgbClr val="000000"/>
                </a:solidFill>
                <a:latin typeface="DDTNEO+LucidaSansUnicode" panose="02000500000000000000"/>
                <a:cs typeface="DDTNEO+LucidaSansUnicode" panose="02000500000000000000"/>
              </a:rPr>
              <a:t>50℃</a:t>
            </a:r>
            <a:r>
              <a:rPr sz="1400" dirty="0">
                <a:solidFill>
                  <a:srgbClr val="000000"/>
                </a:solidFill>
                <a:latin typeface="ILCCTM+SimHei" panose="02000500000000000000"/>
                <a:cs typeface="ILCCTM+SimHei" panose="02000500000000000000"/>
              </a:rPr>
              <a:t>。消解不</a:t>
            </a:r>
          </a:p>
          <a:p>
            <a:pPr marL="0" marR="0">
              <a:lnSpc>
                <a:spcPts val="1405"/>
              </a:lnSpc>
              <a:spcBef>
                <a:spcPts val="205"/>
              </a:spcBef>
              <a:spcAft>
                <a:spcPts val="0"/>
              </a:spcAft>
            </a:pPr>
            <a:r>
              <a:rPr sz="1400" dirty="0">
                <a:solidFill>
                  <a:srgbClr val="000000"/>
                </a:solidFill>
                <a:latin typeface="ILCCTM+SimHei" panose="02000500000000000000"/>
                <a:cs typeface="ILCCTM+SimHei" panose="02000500000000000000"/>
              </a:rPr>
              <a:t>完全，测定结</a:t>
            </a:r>
          </a:p>
          <a:p>
            <a:pPr marL="0" marR="0">
              <a:lnSpc>
                <a:spcPts val="1405"/>
              </a:lnSpc>
              <a:spcBef>
                <a:spcPts val="275"/>
              </a:spcBef>
              <a:spcAft>
                <a:spcPts val="0"/>
              </a:spcAft>
            </a:pPr>
            <a:r>
              <a:rPr sz="1400" dirty="0">
                <a:solidFill>
                  <a:srgbClr val="000000"/>
                </a:solidFill>
                <a:latin typeface="ILCCTM+SimHei" panose="02000500000000000000"/>
                <a:cs typeface="ILCCTM+SimHei" panose="02000500000000000000"/>
              </a:rPr>
              <a:t>果偏低。</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553142" y="411513"/>
            <a:ext cx="746306" cy="1717833"/>
          </a:xfrm>
          <a:prstGeom prst="rect">
            <a:avLst/>
          </a:prstGeom>
        </p:spPr>
        <p:txBody>
          <a:bodyPr vert="horz" wrap="square" lIns="0" tIns="0" rIns="0" bIns="0" rtlCol="0">
            <a:spAutoFit/>
          </a:bodyPr>
          <a:lstStyle/>
          <a:p>
            <a:pPr marL="0" marR="0">
              <a:lnSpc>
                <a:spcPts val="1465"/>
              </a:lnSpc>
              <a:spcBef>
                <a:spcPts val="0"/>
              </a:spcBef>
              <a:spcAft>
                <a:spcPts val="0"/>
              </a:spcAft>
            </a:pPr>
            <a:r>
              <a:rPr sz="1400" dirty="0">
                <a:solidFill>
                  <a:srgbClr val="000000"/>
                </a:solidFill>
                <a:latin typeface="Calibri" panose="020F0502020204030204"/>
                <a:cs typeface="Calibri" panose="020F0502020204030204"/>
              </a:rPr>
              <a:t>C</a:t>
            </a:r>
            <a:r>
              <a:rPr sz="1400" spc="39" dirty="0">
                <a:solidFill>
                  <a:srgbClr val="000000"/>
                </a:solidFill>
                <a:latin typeface="Times New Roman" panose="02020603050405020304"/>
                <a:cs typeface="Times New Roman" panose="02020603050405020304"/>
              </a:rPr>
              <a:t> </a:t>
            </a:r>
            <a:r>
              <a:rPr sz="1400" dirty="0">
                <a:solidFill>
                  <a:srgbClr val="000000"/>
                </a:solidFill>
                <a:latin typeface="Calibri" panose="020F0502020204030204"/>
                <a:cs typeface="Calibri" panose="020F0502020204030204"/>
              </a:rPr>
              <a:t>O</a:t>
            </a:r>
            <a:r>
              <a:rPr sz="1400" spc="58" dirty="0">
                <a:solidFill>
                  <a:srgbClr val="000000"/>
                </a:solidFill>
                <a:latin typeface="Times New Roman" panose="02020603050405020304"/>
                <a:cs typeface="Times New Roman" panose="02020603050405020304"/>
              </a:rPr>
              <a:t> </a:t>
            </a:r>
            <a:r>
              <a:rPr sz="1400" dirty="0">
                <a:solidFill>
                  <a:srgbClr val="000000"/>
                </a:solidFill>
                <a:latin typeface="Calibri" panose="020F0502020204030204"/>
                <a:cs typeface="Calibri" panose="020F0502020204030204"/>
              </a:rPr>
              <a:t>D</a:t>
            </a:r>
          </a:p>
          <a:p>
            <a:pPr marL="0" marR="0">
              <a:lnSpc>
                <a:spcPts val="1405"/>
              </a:lnSpc>
              <a:spcBef>
                <a:spcPts val="185"/>
              </a:spcBef>
              <a:spcAft>
                <a:spcPts val="0"/>
              </a:spcAft>
            </a:pPr>
            <a:r>
              <a:rPr sz="1400" dirty="0">
                <a:solidFill>
                  <a:srgbClr val="000000"/>
                </a:solidFill>
                <a:latin typeface="宋体" panose="02010600030101010101" pitchFamily="2" charset="-122"/>
                <a:cs typeface="宋体" panose="02010600030101010101" pitchFamily="2" charset="-122"/>
              </a:rPr>
              <a:t>分</a:t>
            </a:r>
            <a:r>
              <a:rPr sz="1400" spc="-170" dirty="0">
                <a:solidFill>
                  <a:srgbClr val="000000"/>
                </a:solidFill>
                <a:latin typeface="宋体" panose="02010600030101010101" pitchFamily="2" charset="-122"/>
                <a:cs typeface="宋体" panose="02010600030101010101" pitchFamily="2" charset="-122"/>
              </a:rPr>
              <a:t> </a:t>
            </a:r>
            <a:r>
              <a:rPr sz="1400" dirty="0">
                <a:solidFill>
                  <a:srgbClr val="000000"/>
                </a:solidFill>
                <a:latin typeface="宋体" panose="02010600030101010101" pitchFamily="2" charset="-122"/>
                <a:cs typeface="宋体" panose="02010600030101010101" pitchFamily="2" charset="-122"/>
              </a:rPr>
              <a:t>析</a:t>
            </a:r>
          </a:p>
          <a:p>
            <a:pPr marL="0" marR="0">
              <a:lnSpc>
                <a:spcPts val="1405"/>
              </a:lnSpc>
              <a:spcBef>
                <a:spcPts val="225"/>
              </a:spcBef>
              <a:spcAft>
                <a:spcPts val="0"/>
              </a:spcAft>
            </a:pPr>
            <a:r>
              <a:rPr sz="1400" dirty="0">
                <a:solidFill>
                  <a:srgbClr val="000000"/>
                </a:solidFill>
                <a:latin typeface="宋体" panose="02010600030101010101" pitchFamily="2" charset="-122"/>
                <a:cs typeface="宋体" panose="02010600030101010101" pitchFamily="2" charset="-122"/>
              </a:rPr>
              <a:t>仪</a:t>
            </a:r>
            <a:r>
              <a:rPr sz="1400" spc="-170" dirty="0">
                <a:solidFill>
                  <a:srgbClr val="000000"/>
                </a:solidFill>
                <a:latin typeface="宋体" panose="02010600030101010101" pitchFamily="2" charset="-122"/>
                <a:cs typeface="宋体" panose="02010600030101010101" pitchFamily="2" charset="-122"/>
              </a:rPr>
              <a:t> </a:t>
            </a:r>
            <a:r>
              <a:rPr sz="1400" dirty="0">
                <a:solidFill>
                  <a:srgbClr val="000000"/>
                </a:solidFill>
                <a:latin typeface="宋体" panose="02010600030101010101" pitchFamily="2" charset="-122"/>
                <a:cs typeface="宋体" panose="02010600030101010101" pitchFamily="2" charset="-122"/>
              </a:rPr>
              <a:t>计</a:t>
            </a:r>
          </a:p>
          <a:p>
            <a:pPr marL="0" marR="0">
              <a:lnSpc>
                <a:spcPts val="1405"/>
              </a:lnSpc>
              <a:spcBef>
                <a:spcPts val="275"/>
              </a:spcBef>
              <a:spcAft>
                <a:spcPts val="0"/>
              </a:spcAft>
            </a:pPr>
            <a:r>
              <a:rPr sz="1400" dirty="0">
                <a:solidFill>
                  <a:srgbClr val="000000"/>
                </a:solidFill>
                <a:latin typeface="宋体" panose="02010600030101010101" pitchFamily="2" charset="-122"/>
                <a:cs typeface="宋体" panose="02010600030101010101" pitchFamily="2" charset="-122"/>
              </a:rPr>
              <a:t>量</a:t>
            </a:r>
            <a:r>
              <a:rPr sz="1400" spc="-170" dirty="0">
                <a:solidFill>
                  <a:srgbClr val="000000"/>
                </a:solidFill>
                <a:latin typeface="宋体" panose="02010600030101010101" pitchFamily="2" charset="-122"/>
                <a:cs typeface="宋体" panose="02010600030101010101" pitchFamily="2" charset="-122"/>
              </a:rPr>
              <a:t> </a:t>
            </a:r>
            <a:r>
              <a:rPr sz="1400" dirty="0">
                <a:solidFill>
                  <a:srgbClr val="000000"/>
                </a:solidFill>
                <a:latin typeface="宋体" panose="02010600030101010101" pitchFamily="2" charset="-122"/>
                <a:cs typeface="宋体" panose="02010600030101010101" pitchFamily="2" charset="-122"/>
              </a:rPr>
              <a:t>管</a:t>
            </a:r>
          </a:p>
          <a:p>
            <a:pPr marL="0" marR="0">
              <a:lnSpc>
                <a:spcPts val="1405"/>
              </a:lnSpc>
              <a:spcBef>
                <a:spcPts val="275"/>
              </a:spcBef>
              <a:spcAft>
                <a:spcPts val="0"/>
              </a:spcAft>
            </a:pPr>
            <a:r>
              <a:rPr sz="1400" dirty="0">
                <a:solidFill>
                  <a:srgbClr val="000000"/>
                </a:solidFill>
                <a:latin typeface="宋体" panose="02010600030101010101" pitchFamily="2" charset="-122"/>
                <a:cs typeface="宋体" panose="02010600030101010101" pitchFamily="2" charset="-122"/>
              </a:rPr>
              <a:t>存</a:t>
            </a:r>
            <a:r>
              <a:rPr sz="1400" spc="-170" dirty="0">
                <a:solidFill>
                  <a:srgbClr val="000000"/>
                </a:solidFill>
                <a:latin typeface="宋体" panose="02010600030101010101" pitchFamily="2" charset="-122"/>
                <a:cs typeface="宋体" panose="02010600030101010101" pitchFamily="2" charset="-122"/>
              </a:rPr>
              <a:t> </a:t>
            </a:r>
            <a:r>
              <a:rPr sz="1400" dirty="0">
                <a:solidFill>
                  <a:srgbClr val="000000"/>
                </a:solidFill>
                <a:latin typeface="宋体" panose="02010600030101010101" pitchFamily="2" charset="-122"/>
                <a:cs typeface="宋体" panose="02010600030101010101" pitchFamily="2" charset="-122"/>
              </a:rPr>
              <a:t>在</a:t>
            </a:r>
          </a:p>
          <a:p>
            <a:pPr marL="0" marR="0">
              <a:lnSpc>
                <a:spcPts val="1405"/>
              </a:lnSpc>
              <a:spcBef>
                <a:spcPts val="275"/>
              </a:spcBef>
              <a:spcAft>
                <a:spcPts val="0"/>
              </a:spcAft>
            </a:pPr>
            <a:r>
              <a:rPr sz="1400" dirty="0">
                <a:solidFill>
                  <a:srgbClr val="000000"/>
                </a:solidFill>
                <a:latin typeface="宋体" panose="02010600030101010101" pitchFamily="2" charset="-122"/>
                <a:cs typeface="宋体" panose="02010600030101010101" pitchFamily="2" charset="-122"/>
              </a:rPr>
              <a:t>大</a:t>
            </a:r>
            <a:r>
              <a:rPr sz="1400" spc="-170" dirty="0">
                <a:solidFill>
                  <a:srgbClr val="000000"/>
                </a:solidFill>
                <a:latin typeface="宋体" panose="02010600030101010101" pitchFamily="2" charset="-122"/>
                <a:cs typeface="宋体" panose="02010600030101010101" pitchFamily="2" charset="-122"/>
              </a:rPr>
              <a:t> </a:t>
            </a:r>
            <a:r>
              <a:rPr sz="1400" dirty="0">
                <a:solidFill>
                  <a:srgbClr val="000000"/>
                </a:solidFill>
                <a:latin typeface="宋体" panose="02010600030101010101" pitchFamily="2" charset="-122"/>
                <a:cs typeface="宋体" panose="02010600030101010101" pitchFamily="2" charset="-122"/>
              </a:rPr>
              <a:t>量</a:t>
            </a:r>
          </a:p>
          <a:p>
            <a:pPr marL="0" marR="0">
              <a:lnSpc>
                <a:spcPts val="1405"/>
              </a:lnSpc>
              <a:spcBef>
                <a:spcPts val="275"/>
              </a:spcBef>
              <a:spcAft>
                <a:spcPts val="0"/>
              </a:spcAft>
            </a:pPr>
            <a:r>
              <a:rPr sz="1400" dirty="0">
                <a:solidFill>
                  <a:srgbClr val="000000"/>
                </a:solidFill>
                <a:latin typeface="宋体" panose="02010600030101010101" pitchFamily="2" charset="-122"/>
                <a:cs typeface="宋体" panose="02010600030101010101" pitchFamily="2" charset="-122"/>
              </a:rPr>
              <a:t>污垢</a:t>
            </a:r>
            <a:r>
              <a:rPr sz="1000" dirty="0">
                <a:solidFill>
                  <a:srgbClr val="000000"/>
                </a:solidFill>
                <a:latin typeface="宋体" panose="02010600030101010101" pitchFamily="2" charset="-122"/>
                <a:cs typeface="宋体" panose="02010600030101010101" pitchFamily="2" charset="-122"/>
              </a:rPr>
              <a:t>。</a:t>
            </a:r>
          </a:p>
        </p:txBody>
      </p:sp>
      <p:sp>
        <p:nvSpPr>
          <p:cNvPr id="4" name="object 4"/>
          <p:cNvSpPr txBox="1"/>
          <p:nvPr/>
        </p:nvSpPr>
        <p:spPr>
          <a:xfrm>
            <a:off x="4412297" y="936625"/>
            <a:ext cx="4507834" cy="1489856"/>
          </a:xfrm>
          <a:prstGeom prst="rect">
            <a:avLst/>
          </a:prstGeom>
        </p:spPr>
        <p:txBody>
          <a:bodyPr vert="horz" wrap="square" lIns="0" tIns="0" rIns="0" bIns="0" rtlCol="0">
            <a:spAutoFit/>
          </a:bodyPr>
          <a:lstStyle/>
          <a:p>
            <a:pPr marL="0" marR="0">
              <a:lnSpc>
                <a:spcPts val="2400"/>
              </a:lnSpc>
              <a:spcBef>
                <a:spcPts val="0"/>
              </a:spcBef>
              <a:spcAft>
                <a:spcPts val="0"/>
              </a:spcAft>
            </a:pPr>
            <a:r>
              <a:rPr sz="1650" dirty="0">
                <a:solidFill>
                  <a:srgbClr val="2DA2BF"/>
                </a:solidFill>
                <a:latin typeface="UVWQUJ+Wingdings3" panose="02000500000000000000"/>
                <a:cs typeface="UVWQUJ+Wingdings3" panose="02000500000000000000"/>
              </a:rPr>
              <a:t></a:t>
            </a:r>
            <a:r>
              <a:rPr sz="1650" spc="728" dirty="0">
                <a:solidFill>
                  <a:srgbClr val="2DA2BF"/>
                </a:solidFill>
                <a:latin typeface="Times New Roman" panose="02020603050405020304"/>
                <a:cs typeface="Times New Roman" panose="02020603050405020304"/>
              </a:rPr>
              <a:t> </a:t>
            </a:r>
            <a:r>
              <a:rPr sz="2400" spc="10" dirty="0">
                <a:solidFill>
                  <a:srgbClr val="000000"/>
                </a:solidFill>
                <a:latin typeface="ILCCTM+SimHei" panose="02000500000000000000"/>
                <a:cs typeface="ILCCTM+SimHei" panose="02000500000000000000"/>
              </a:rPr>
              <a:t>常见问题：</a:t>
            </a:r>
            <a:r>
              <a:rPr sz="2400" dirty="0">
                <a:solidFill>
                  <a:srgbClr val="000000"/>
                </a:solidFill>
                <a:latin typeface="宋体" panose="02010600030101010101" pitchFamily="2" charset="-122"/>
                <a:cs typeface="宋体" panose="02010600030101010101" pitchFamily="2" charset="-122"/>
              </a:rPr>
              <a:t>消解单元、计量</a:t>
            </a:r>
          </a:p>
          <a:p>
            <a:pPr marL="255905" marR="0">
              <a:lnSpc>
                <a:spcPts val="2400"/>
              </a:lnSpc>
              <a:spcBef>
                <a:spcPts val="480"/>
              </a:spcBef>
              <a:spcAft>
                <a:spcPts val="0"/>
              </a:spcAft>
            </a:pPr>
            <a:r>
              <a:rPr sz="2400" dirty="0">
                <a:solidFill>
                  <a:srgbClr val="000000"/>
                </a:solidFill>
                <a:latin typeface="宋体" panose="02010600030101010101" pitchFamily="2" charset="-122"/>
                <a:cs typeface="宋体" panose="02010600030101010101" pitchFamily="2" charset="-122"/>
              </a:rPr>
              <a:t>单元未及时清洗，内壁有污</a:t>
            </a:r>
          </a:p>
          <a:p>
            <a:pPr marL="255905" marR="0">
              <a:lnSpc>
                <a:spcPts val="2400"/>
              </a:lnSpc>
              <a:spcBef>
                <a:spcPts val="480"/>
              </a:spcBef>
              <a:spcAft>
                <a:spcPts val="0"/>
              </a:spcAft>
            </a:pPr>
            <a:r>
              <a:rPr sz="2400" dirty="0">
                <a:solidFill>
                  <a:srgbClr val="000000"/>
                </a:solidFill>
                <a:latin typeface="宋体" panose="02010600030101010101" pitchFamily="2" charset="-122"/>
                <a:cs typeface="宋体" panose="02010600030101010101" pitchFamily="2" charset="-122"/>
              </a:rPr>
              <a:t>染物。</a:t>
            </a:r>
          </a:p>
        </p:txBody>
      </p:sp>
      <p:sp>
        <p:nvSpPr>
          <p:cNvPr id="5" name="object 5"/>
          <p:cNvSpPr txBox="1"/>
          <p:nvPr/>
        </p:nvSpPr>
        <p:spPr>
          <a:xfrm>
            <a:off x="4412297" y="2084704"/>
            <a:ext cx="4513675" cy="1122265"/>
          </a:xfrm>
          <a:prstGeom prst="rect">
            <a:avLst/>
          </a:prstGeom>
        </p:spPr>
        <p:txBody>
          <a:bodyPr vert="horz" wrap="square" lIns="0" tIns="0" rIns="0" bIns="0" rtlCol="0">
            <a:spAutoFit/>
          </a:bodyPr>
          <a:lstStyle/>
          <a:p>
            <a:pPr marL="0" marR="0">
              <a:lnSpc>
                <a:spcPts val="2400"/>
              </a:lnSpc>
              <a:spcBef>
                <a:spcPts val="0"/>
              </a:spcBef>
              <a:spcAft>
                <a:spcPts val="0"/>
              </a:spcAft>
            </a:pPr>
            <a:r>
              <a:rPr sz="1650" dirty="0">
                <a:solidFill>
                  <a:srgbClr val="2DA2BF"/>
                </a:solidFill>
                <a:latin typeface="UVWQUJ+Wingdings3" panose="02000500000000000000"/>
                <a:cs typeface="UVWQUJ+Wingdings3" panose="02000500000000000000"/>
              </a:rPr>
              <a:t></a:t>
            </a:r>
            <a:r>
              <a:rPr sz="1650" spc="728" dirty="0">
                <a:solidFill>
                  <a:srgbClr val="2DA2BF"/>
                </a:solidFill>
                <a:latin typeface="Times New Roman" panose="02020603050405020304"/>
                <a:cs typeface="Times New Roman" panose="02020603050405020304"/>
              </a:rPr>
              <a:t> </a:t>
            </a:r>
            <a:r>
              <a:rPr sz="2400" spc="10" dirty="0">
                <a:solidFill>
                  <a:srgbClr val="000000"/>
                </a:solidFill>
                <a:latin typeface="ILCCTM+SimHei" panose="02000500000000000000"/>
                <a:cs typeface="ILCCTM+SimHei" panose="02000500000000000000"/>
              </a:rPr>
              <a:t>对系统和数据影响：</a:t>
            </a:r>
            <a:r>
              <a:rPr sz="2400" dirty="0">
                <a:solidFill>
                  <a:srgbClr val="000000"/>
                </a:solidFill>
                <a:latin typeface="宋体" panose="02010600030101010101" pitchFamily="2" charset="-122"/>
                <a:cs typeface="宋体" panose="02010600030101010101" pitchFamily="2" charset="-122"/>
              </a:rPr>
              <a:t>数据波</a:t>
            </a:r>
          </a:p>
          <a:p>
            <a:pPr marL="255905" marR="0">
              <a:lnSpc>
                <a:spcPts val="2400"/>
              </a:lnSpc>
              <a:spcBef>
                <a:spcPts val="480"/>
              </a:spcBef>
              <a:spcAft>
                <a:spcPts val="0"/>
              </a:spcAft>
            </a:pPr>
            <a:r>
              <a:rPr sz="2400" dirty="0">
                <a:solidFill>
                  <a:srgbClr val="000000"/>
                </a:solidFill>
                <a:latin typeface="宋体" panose="02010600030101010101" pitchFamily="2" charset="-122"/>
                <a:cs typeface="宋体" panose="02010600030101010101" pitchFamily="2" charset="-122"/>
              </a:rPr>
              <a:t>动大或数据不变化。</a:t>
            </a:r>
          </a:p>
        </p:txBody>
      </p:sp>
      <p:sp>
        <p:nvSpPr>
          <p:cNvPr id="6" name="object 6"/>
          <p:cNvSpPr txBox="1"/>
          <p:nvPr/>
        </p:nvSpPr>
        <p:spPr>
          <a:xfrm>
            <a:off x="4412297" y="2867025"/>
            <a:ext cx="4507834" cy="1122264"/>
          </a:xfrm>
          <a:prstGeom prst="rect">
            <a:avLst/>
          </a:prstGeom>
        </p:spPr>
        <p:txBody>
          <a:bodyPr vert="horz" wrap="square" lIns="0" tIns="0" rIns="0" bIns="0" rtlCol="0">
            <a:spAutoFit/>
          </a:bodyPr>
          <a:lstStyle/>
          <a:p>
            <a:pPr marL="0" marR="0">
              <a:lnSpc>
                <a:spcPts val="2400"/>
              </a:lnSpc>
              <a:spcBef>
                <a:spcPts val="0"/>
              </a:spcBef>
              <a:spcAft>
                <a:spcPts val="0"/>
              </a:spcAft>
            </a:pPr>
            <a:r>
              <a:rPr sz="1650" dirty="0">
                <a:solidFill>
                  <a:srgbClr val="2DA2BF"/>
                </a:solidFill>
                <a:latin typeface="UVWQUJ+Wingdings3" panose="02000500000000000000"/>
                <a:cs typeface="UVWQUJ+Wingdings3" panose="02000500000000000000"/>
              </a:rPr>
              <a:t></a:t>
            </a:r>
            <a:r>
              <a:rPr sz="1650" spc="728" dirty="0">
                <a:solidFill>
                  <a:srgbClr val="2DA2BF"/>
                </a:solidFill>
                <a:latin typeface="Times New Roman" panose="02020603050405020304"/>
                <a:cs typeface="Times New Roman" panose="02020603050405020304"/>
              </a:rPr>
              <a:t> </a:t>
            </a:r>
            <a:r>
              <a:rPr sz="2400" spc="10" dirty="0">
                <a:solidFill>
                  <a:srgbClr val="000000"/>
                </a:solidFill>
                <a:latin typeface="ILCCTM+SimHei" panose="02000500000000000000"/>
                <a:cs typeface="ILCCTM+SimHei" panose="02000500000000000000"/>
              </a:rPr>
              <a:t>核查方法：</a:t>
            </a:r>
            <a:r>
              <a:rPr sz="2400" dirty="0">
                <a:solidFill>
                  <a:srgbClr val="000000"/>
                </a:solidFill>
                <a:latin typeface="宋体" panose="02010600030101010101" pitchFamily="2" charset="-122"/>
                <a:cs typeface="宋体" panose="02010600030101010101" pitchFamily="2" charset="-122"/>
              </a:rPr>
              <a:t>观察消解、计量</a:t>
            </a:r>
          </a:p>
          <a:p>
            <a:pPr marL="255905" marR="0">
              <a:lnSpc>
                <a:spcPts val="2400"/>
              </a:lnSpc>
              <a:spcBef>
                <a:spcPts val="480"/>
              </a:spcBef>
              <a:spcAft>
                <a:spcPts val="0"/>
              </a:spcAft>
            </a:pPr>
            <a:r>
              <a:rPr sz="2400" dirty="0">
                <a:solidFill>
                  <a:srgbClr val="000000"/>
                </a:solidFill>
                <a:latin typeface="宋体" panose="02010600030101010101" pitchFamily="2" charset="-122"/>
                <a:cs typeface="宋体" panose="02010600030101010101" pitchFamily="2" charset="-122"/>
              </a:rPr>
              <a:t>管壁是否有残留物质。</a:t>
            </a:r>
          </a:p>
        </p:txBody>
      </p:sp>
      <p:sp>
        <p:nvSpPr>
          <p:cNvPr id="7" name="object 7"/>
          <p:cNvSpPr txBox="1"/>
          <p:nvPr/>
        </p:nvSpPr>
        <p:spPr>
          <a:xfrm>
            <a:off x="858837" y="3289945"/>
            <a:ext cx="2857610" cy="451381"/>
          </a:xfrm>
          <a:prstGeom prst="rect">
            <a:avLst/>
          </a:prstGeom>
        </p:spPr>
        <p:txBody>
          <a:bodyPr vert="horz" wrap="square" lIns="0" tIns="0" rIns="0" bIns="0" rtlCol="0">
            <a:spAutoFit/>
          </a:bodyPr>
          <a:lstStyle/>
          <a:p>
            <a:pPr marL="0" marR="0">
              <a:lnSpc>
                <a:spcPts val="1465"/>
              </a:lnSpc>
              <a:spcBef>
                <a:spcPts val="0"/>
              </a:spcBef>
              <a:spcAft>
                <a:spcPts val="0"/>
              </a:spcAft>
            </a:pPr>
            <a:r>
              <a:rPr sz="1400" dirty="0">
                <a:solidFill>
                  <a:srgbClr val="000000"/>
                </a:solidFill>
                <a:latin typeface="DDTNEO+LucidaSansUnicode" panose="02000500000000000000"/>
                <a:cs typeface="DDTNEO+LucidaSansUnicode" panose="02000500000000000000"/>
              </a:rPr>
              <a:t>COD</a:t>
            </a:r>
            <a:r>
              <a:rPr sz="1400" dirty="0">
                <a:solidFill>
                  <a:srgbClr val="000000"/>
                </a:solidFill>
                <a:latin typeface="ILCCTM+SimHei" panose="02000500000000000000"/>
                <a:cs typeface="ILCCTM+SimHei" panose="02000500000000000000"/>
              </a:rPr>
              <a:t>消解单元</a:t>
            </a:r>
            <a:r>
              <a:rPr sz="1400" dirty="0">
                <a:solidFill>
                  <a:srgbClr val="000000"/>
                </a:solidFill>
                <a:latin typeface="宋体" panose="02010600030101010101" pitchFamily="2" charset="-122"/>
                <a:cs typeface="宋体" panose="02010600030101010101" pitchFamily="2" charset="-122"/>
              </a:rPr>
              <a:t>管存在大量污垢</a:t>
            </a:r>
            <a:r>
              <a:rPr sz="1000" dirty="0">
                <a:solidFill>
                  <a:srgbClr val="000000"/>
                </a:solidFill>
                <a:latin typeface="宋体" panose="02010600030101010101" pitchFamily="2" charset="-122"/>
                <a:cs typeface="宋体" panose="02010600030101010101" pitchFamily="2" charset="-122"/>
              </a:rPr>
              <a:t>。</a:t>
            </a:r>
          </a:p>
        </p:txBody>
      </p:sp>
      <p:sp>
        <p:nvSpPr>
          <p:cNvPr id="8" name="object 8"/>
          <p:cNvSpPr txBox="1"/>
          <p:nvPr/>
        </p:nvSpPr>
        <p:spPr>
          <a:xfrm>
            <a:off x="4412297" y="3649345"/>
            <a:ext cx="4507834" cy="2940224"/>
          </a:xfrm>
          <a:prstGeom prst="rect">
            <a:avLst/>
          </a:prstGeom>
        </p:spPr>
        <p:txBody>
          <a:bodyPr vert="horz" wrap="square" lIns="0" tIns="0" rIns="0" bIns="0" rtlCol="0">
            <a:spAutoFit/>
          </a:bodyPr>
          <a:lstStyle/>
          <a:p>
            <a:pPr marL="0" marR="0">
              <a:lnSpc>
                <a:spcPts val="2400"/>
              </a:lnSpc>
              <a:spcBef>
                <a:spcPts val="0"/>
              </a:spcBef>
              <a:spcAft>
                <a:spcPts val="0"/>
              </a:spcAft>
            </a:pPr>
            <a:r>
              <a:rPr sz="1650" dirty="0">
                <a:solidFill>
                  <a:srgbClr val="2DA2BF"/>
                </a:solidFill>
                <a:latin typeface="UVWQUJ+Wingdings3" panose="02000500000000000000"/>
                <a:cs typeface="UVWQUJ+Wingdings3" panose="02000500000000000000"/>
              </a:rPr>
              <a:t></a:t>
            </a:r>
            <a:r>
              <a:rPr sz="1650" spc="728" dirty="0">
                <a:solidFill>
                  <a:srgbClr val="2DA2BF"/>
                </a:solidFill>
                <a:latin typeface="Times New Roman" panose="02020603050405020304"/>
                <a:cs typeface="Times New Roman" panose="02020603050405020304"/>
              </a:rPr>
              <a:t> </a:t>
            </a:r>
            <a:r>
              <a:rPr sz="2400" spc="10" dirty="0">
                <a:solidFill>
                  <a:srgbClr val="000000"/>
                </a:solidFill>
                <a:latin typeface="ILCCTM+SimHei" panose="02000500000000000000"/>
                <a:cs typeface="ILCCTM+SimHei" panose="02000500000000000000"/>
              </a:rPr>
              <a:t>规范要求：</a:t>
            </a:r>
            <a:r>
              <a:rPr sz="2400" dirty="0">
                <a:solidFill>
                  <a:srgbClr val="000000"/>
                </a:solidFill>
                <a:latin typeface="宋体" panose="02010600030101010101" pitchFamily="2" charset="-122"/>
                <a:cs typeface="宋体" panose="02010600030101010101" pitchFamily="2" charset="-122"/>
              </a:rPr>
              <a:t>水污染源在线监</a:t>
            </a:r>
          </a:p>
          <a:p>
            <a:pPr marL="255905" marR="0">
              <a:lnSpc>
                <a:spcPts val="2400"/>
              </a:lnSpc>
              <a:spcBef>
                <a:spcPts val="480"/>
              </a:spcBef>
              <a:spcAft>
                <a:spcPts val="0"/>
              </a:spcAft>
            </a:pPr>
            <a:r>
              <a:rPr sz="2400" dirty="0">
                <a:solidFill>
                  <a:srgbClr val="000000"/>
                </a:solidFill>
                <a:latin typeface="宋体" panose="02010600030101010101" pitchFamily="2" charset="-122"/>
                <a:cs typeface="宋体" panose="02010600030101010101" pitchFamily="2" charset="-122"/>
              </a:rPr>
              <a:t>测仪器：根据相应仪器操作</a:t>
            </a:r>
          </a:p>
          <a:p>
            <a:pPr marL="255905" marR="0">
              <a:lnSpc>
                <a:spcPts val="2400"/>
              </a:lnSpc>
              <a:spcBef>
                <a:spcPts val="480"/>
              </a:spcBef>
              <a:spcAft>
                <a:spcPts val="0"/>
              </a:spcAft>
            </a:pPr>
            <a:r>
              <a:rPr sz="2400" dirty="0">
                <a:solidFill>
                  <a:srgbClr val="000000"/>
                </a:solidFill>
                <a:latin typeface="宋体" panose="02010600030101010101" pitchFamily="2" charset="-122"/>
                <a:cs typeface="宋体" panose="02010600030101010101" pitchFamily="2" charset="-122"/>
              </a:rPr>
              <a:t>维护说明，检查和保养易损</a:t>
            </a:r>
          </a:p>
          <a:p>
            <a:pPr marL="255905" marR="0">
              <a:lnSpc>
                <a:spcPts val="2400"/>
              </a:lnSpc>
              <a:spcBef>
                <a:spcPts val="430"/>
              </a:spcBef>
              <a:spcAft>
                <a:spcPts val="0"/>
              </a:spcAft>
            </a:pPr>
            <a:r>
              <a:rPr sz="2400" dirty="0">
                <a:solidFill>
                  <a:srgbClr val="000000"/>
                </a:solidFill>
                <a:latin typeface="宋体" panose="02010600030101010101" pitchFamily="2" charset="-122"/>
                <a:cs typeface="宋体" panose="02010600030101010101" pitchFamily="2" charset="-122"/>
              </a:rPr>
              <a:t>耗件，必要时更换；检查及</a:t>
            </a:r>
          </a:p>
          <a:p>
            <a:pPr marL="255905" marR="0">
              <a:lnSpc>
                <a:spcPts val="2400"/>
              </a:lnSpc>
              <a:spcBef>
                <a:spcPts val="480"/>
              </a:spcBef>
              <a:spcAft>
                <a:spcPts val="0"/>
              </a:spcAft>
            </a:pPr>
            <a:r>
              <a:rPr sz="2400" dirty="0">
                <a:solidFill>
                  <a:srgbClr val="000000"/>
                </a:solidFill>
                <a:latin typeface="宋体" panose="02010600030101010101" pitchFamily="2" charset="-122"/>
                <a:cs typeface="宋体" panose="02010600030101010101" pitchFamily="2" charset="-122"/>
              </a:rPr>
              <a:t>清洗取样单元、消解单元、</a:t>
            </a:r>
          </a:p>
          <a:p>
            <a:pPr marL="255905" marR="0">
              <a:lnSpc>
                <a:spcPts val="2400"/>
              </a:lnSpc>
              <a:spcBef>
                <a:spcPts val="480"/>
              </a:spcBef>
              <a:spcAft>
                <a:spcPts val="0"/>
              </a:spcAft>
            </a:pPr>
            <a:r>
              <a:rPr sz="2400" dirty="0">
                <a:solidFill>
                  <a:srgbClr val="000000"/>
                </a:solidFill>
                <a:latin typeface="宋体" panose="02010600030101010101" pitchFamily="2" charset="-122"/>
                <a:cs typeface="宋体" panose="02010600030101010101" pitchFamily="2" charset="-122"/>
              </a:rPr>
              <a:t>检测单元、计量单元等。</a:t>
            </a:r>
          </a:p>
          <a:p>
            <a:pPr marL="0" marR="0">
              <a:lnSpc>
                <a:spcPts val="2005"/>
              </a:lnSpc>
              <a:spcBef>
                <a:spcPts val="845"/>
              </a:spcBef>
              <a:spcAft>
                <a:spcPts val="0"/>
              </a:spcAft>
            </a:pPr>
            <a:r>
              <a:rPr sz="2000" dirty="0">
                <a:solidFill>
                  <a:srgbClr val="000000"/>
                </a:solidFill>
                <a:latin typeface="宋体" panose="02010600030101010101" pitchFamily="2" charset="-122"/>
                <a:cs typeface="宋体" panose="02010600030101010101" pitchFamily="2" charset="-122"/>
              </a:rPr>
              <a:t>（HJ 355-2019</a:t>
            </a:r>
            <a:r>
              <a:rPr sz="2000" spc="1000" dirty="0">
                <a:solidFill>
                  <a:srgbClr val="000000"/>
                </a:solidFill>
                <a:latin typeface="宋体" panose="02010600030101010101" pitchFamily="2" charset="-122"/>
                <a:cs typeface="宋体" panose="02010600030101010101" pitchFamily="2" charset="-122"/>
              </a:rPr>
              <a:t> </a:t>
            </a:r>
            <a:r>
              <a:rPr sz="2000" dirty="0">
                <a:solidFill>
                  <a:srgbClr val="000000"/>
                </a:solidFill>
                <a:latin typeface="宋体" panose="02010600030101010101" pitchFamily="2" charset="-122"/>
                <a:cs typeface="宋体" panose="02010600030101010101" pitchFamily="2" charset="-122"/>
              </a:rPr>
              <a:t>7.2.2、7.3.2）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505777" y="753745"/>
            <a:ext cx="4907280" cy="762000"/>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ILCCTM+SimHei" panose="02000500000000000000"/>
                <a:cs typeface="ILCCTM+SimHei" panose="02000500000000000000"/>
              </a:rPr>
              <a:t>主要环境违法行为的证据与事实</a:t>
            </a:r>
          </a:p>
        </p:txBody>
      </p:sp>
      <p:sp>
        <p:nvSpPr>
          <p:cNvPr id="4" name="object 4"/>
          <p:cNvSpPr txBox="1"/>
          <p:nvPr/>
        </p:nvSpPr>
        <p:spPr>
          <a:xfrm>
            <a:off x="972502" y="1260385"/>
            <a:ext cx="3289777" cy="507364"/>
          </a:xfrm>
          <a:prstGeom prst="rect">
            <a:avLst/>
          </a:prstGeom>
        </p:spPr>
        <p:txBody>
          <a:bodyPr vert="horz" wrap="square" lIns="0" tIns="0" rIns="0" bIns="0" rtlCol="0">
            <a:spAutoFit/>
          </a:bodyPr>
          <a:lstStyle/>
          <a:p>
            <a:pPr marL="0" marR="0">
              <a:lnSpc>
                <a:spcPts val="1595"/>
              </a:lnSpc>
              <a:spcBef>
                <a:spcPts val="0"/>
              </a:spcBef>
              <a:spcAft>
                <a:spcPts val="0"/>
              </a:spcAft>
            </a:pPr>
            <a:r>
              <a:rPr sz="1600" spc="10" dirty="0">
                <a:solidFill>
                  <a:srgbClr val="000000"/>
                </a:solidFill>
                <a:latin typeface="仿宋" panose="02010609060101010101" charset="-122"/>
                <a:cs typeface="仿宋" panose="02010609060101010101" charset="-122"/>
              </a:rPr>
              <a:t>一、企业监测数据违法行为证据</a:t>
            </a:r>
          </a:p>
        </p:txBody>
      </p:sp>
      <p:sp>
        <p:nvSpPr>
          <p:cNvPr id="5" name="object 5"/>
          <p:cNvSpPr txBox="1"/>
          <p:nvPr/>
        </p:nvSpPr>
        <p:spPr>
          <a:xfrm>
            <a:off x="442594" y="1588748"/>
            <a:ext cx="710564" cy="568337"/>
          </a:xfrm>
          <a:prstGeom prst="rect">
            <a:avLst/>
          </a:prstGeom>
        </p:spPr>
        <p:txBody>
          <a:bodyPr vert="horz" wrap="square" lIns="0" tIns="0" rIns="0" bIns="0" rtlCol="0">
            <a:spAutoFit/>
          </a:bodyPr>
          <a:lstStyle/>
          <a:p>
            <a:pPr marL="0" marR="0">
              <a:lnSpc>
                <a:spcPts val="2075"/>
              </a:lnSpc>
              <a:spcBef>
                <a:spcPts val="0"/>
              </a:spcBef>
              <a:spcAft>
                <a:spcPts val="0"/>
              </a:spcAft>
            </a:pPr>
            <a:r>
              <a:rPr sz="1600" dirty="0">
                <a:solidFill>
                  <a:srgbClr val="000000"/>
                </a:solidFill>
                <a:latin typeface="华文楷体" panose="02010600040101010101" charset="-122"/>
                <a:cs typeface="华文楷体" panose="02010600040101010101" charset="-122"/>
              </a:rPr>
              <a:t>序号</a:t>
            </a:r>
          </a:p>
        </p:txBody>
      </p:sp>
      <p:sp>
        <p:nvSpPr>
          <p:cNvPr id="6" name="object 6"/>
          <p:cNvSpPr txBox="1"/>
          <p:nvPr/>
        </p:nvSpPr>
        <p:spPr>
          <a:xfrm>
            <a:off x="4451985" y="1588748"/>
            <a:ext cx="1116965" cy="568337"/>
          </a:xfrm>
          <a:prstGeom prst="rect">
            <a:avLst/>
          </a:prstGeom>
        </p:spPr>
        <p:txBody>
          <a:bodyPr vert="horz" wrap="square" lIns="0" tIns="0" rIns="0" bIns="0" rtlCol="0">
            <a:spAutoFit/>
          </a:bodyPr>
          <a:lstStyle/>
          <a:p>
            <a:pPr marL="0" marR="0">
              <a:lnSpc>
                <a:spcPts val="2075"/>
              </a:lnSpc>
              <a:spcBef>
                <a:spcPts val="0"/>
              </a:spcBef>
              <a:spcAft>
                <a:spcPts val="0"/>
              </a:spcAft>
            </a:pPr>
            <a:r>
              <a:rPr sz="1600" dirty="0">
                <a:solidFill>
                  <a:srgbClr val="000000"/>
                </a:solidFill>
                <a:latin typeface="华文楷体" panose="02010600040101010101" charset="-122"/>
                <a:cs typeface="华文楷体" panose="02010600040101010101" charset="-122"/>
              </a:rPr>
              <a:t>违法证据</a:t>
            </a:r>
          </a:p>
        </p:txBody>
      </p:sp>
      <p:sp>
        <p:nvSpPr>
          <p:cNvPr id="7" name="object 7"/>
          <p:cNvSpPr txBox="1"/>
          <p:nvPr/>
        </p:nvSpPr>
        <p:spPr>
          <a:xfrm>
            <a:off x="1209040" y="1935391"/>
            <a:ext cx="7328789" cy="739927"/>
          </a:xfrm>
          <a:prstGeom prst="rect">
            <a:avLst/>
          </a:prstGeom>
        </p:spPr>
        <p:txBody>
          <a:bodyPr vert="horz" wrap="square" lIns="0" tIns="0" rIns="0" bIns="0" rtlCol="0">
            <a:spAutoFit/>
          </a:bodyPr>
          <a:lstStyle/>
          <a:p>
            <a:pPr marL="0" marR="0">
              <a:lnSpc>
                <a:spcPts val="1560"/>
              </a:lnSpc>
              <a:spcBef>
                <a:spcPts val="0"/>
              </a:spcBef>
              <a:spcAft>
                <a:spcPts val="0"/>
              </a:spcAft>
            </a:pPr>
            <a:r>
              <a:rPr sz="1200" dirty="0">
                <a:solidFill>
                  <a:srgbClr val="000000"/>
                </a:solidFill>
                <a:latin typeface="Candara" panose="020E0502030303020204"/>
                <a:cs typeface="Candara" panose="020E0502030303020204"/>
              </a:rPr>
              <a:t>1. </a:t>
            </a:r>
            <a:r>
              <a:rPr sz="1200" dirty="0">
                <a:solidFill>
                  <a:srgbClr val="000000"/>
                </a:solidFill>
                <a:latin typeface="华文楷体" panose="02010600040101010101" charset="-122"/>
                <a:cs typeface="华文楷体" panose="02010600040101010101" charset="-122"/>
              </a:rPr>
              <a:t>未经批准部门同意，擅自停运、变更、增减环境监测点位或者故意改变环境监测点位属性的；</a:t>
            </a:r>
          </a:p>
          <a:p>
            <a:pPr marL="0" marR="0">
              <a:lnSpc>
                <a:spcPts val="1560"/>
              </a:lnSpc>
              <a:spcBef>
                <a:spcPts val="855"/>
              </a:spcBef>
              <a:spcAft>
                <a:spcPts val="0"/>
              </a:spcAft>
            </a:pPr>
            <a:r>
              <a:rPr sz="1200" dirty="0">
                <a:solidFill>
                  <a:srgbClr val="000000"/>
                </a:solidFill>
                <a:latin typeface="Candara" panose="020E0502030303020204"/>
                <a:cs typeface="Candara" panose="020E0502030303020204"/>
              </a:rPr>
              <a:t>2. </a:t>
            </a:r>
            <a:r>
              <a:rPr sz="1200" dirty="0">
                <a:solidFill>
                  <a:srgbClr val="000000"/>
                </a:solidFill>
                <a:latin typeface="华文楷体" panose="02010600040101010101" charset="-122"/>
                <a:cs typeface="华文楷体" panose="02010600040101010101" charset="-122"/>
              </a:rPr>
              <a:t>采取人工遮挡、堵塞和喷淋等方式，干扰采样口或周围局部环境的；</a:t>
            </a:r>
          </a:p>
        </p:txBody>
      </p:sp>
      <p:sp>
        <p:nvSpPr>
          <p:cNvPr id="8" name="object 8"/>
          <p:cNvSpPr txBox="1"/>
          <p:nvPr/>
        </p:nvSpPr>
        <p:spPr>
          <a:xfrm>
            <a:off x="1209040" y="2585631"/>
            <a:ext cx="8405178" cy="1146962"/>
          </a:xfrm>
          <a:prstGeom prst="rect">
            <a:avLst/>
          </a:prstGeom>
        </p:spPr>
        <p:txBody>
          <a:bodyPr vert="horz" wrap="square" lIns="0" tIns="0" rIns="0" bIns="0" rtlCol="0">
            <a:spAutoFit/>
          </a:bodyPr>
          <a:lstStyle/>
          <a:p>
            <a:pPr marL="0" marR="0">
              <a:lnSpc>
                <a:spcPts val="1560"/>
              </a:lnSpc>
              <a:spcBef>
                <a:spcPts val="0"/>
              </a:spcBef>
              <a:spcAft>
                <a:spcPts val="0"/>
              </a:spcAft>
            </a:pPr>
            <a:r>
              <a:rPr sz="1200" dirty="0">
                <a:solidFill>
                  <a:srgbClr val="000000"/>
                </a:solidFill>
                <a:latin typeface="Candara" panose="020E0502030303020204"/>
                <a:cs typeface="Candara" panose="020E0502030303020204"/>
              </a:rPr>
              <a:t>3. </a:t>
            </a:r>
            <a:r>
              <a:rPr sz="1200" dirty="0">
                <a:solidFill>
                  <a:srgbClr val="000000"/>
                </a:solidFill>
                <a:latin typeface="华文楷体" panose="02010600040101010101" charset="-122"/>
                <a:cs typeface="华文楷体" panose="02010600040101010101" charset="-122"/>
              </a:rPr>
              <a:t>人为操纵、干预或者破坏排污单位生产工况、污染源净化设施，使生产或污染状况不符合实际情况的；</a:t>
            </a:r>
          </a:p>
          <a:p>
            <a:pPr marL="0" marR="0">
              <a:lnSpc>
                <a:spcPts val="1560"/>
              </a:lnSpc>
              <a:spcBef>
                <a:spcPts val="1225"/>
              </a:spcBef>
              <a:spcAft>
                <a:spcPts val="0"/>
              </a:spcAft>
            </a:pPr>
            <a:r>
              <a:rPr sz="1200" dirty="0">
                <a:solidFill>
                  <a:srgbClr val="000000"/>
                </a:solidFill>
                <a:latin typeface="Candara" panose="020E0502030303020204"/>
                <a:cs typeface="Candara" panose="020E0502030303020204"/>
              </a:rPr>
              <a:t>4. </a:t>
            </a:r>
            <a:r>
              <a:rPr sz="1200" dirty="0">
                <a:solidFill>
                  <a:srgbClr val="000000"/>
                </a:solidFill>
                <a:latin typeface="华文楷体" panose="02010600040101010101" charset="-122"/>
                <a:cs typeface="华文楷体" panose="02010600040101010101" charset="-122"/>
              </a:rPr>
              <a:t>稀释排放或者旁路排放，或者将部分或全部污染物不经规范的排污口排放，逃避自动监控设施监控的；</a:t>
            </a:r>
          </a:p>
          <a:p>
            <a:pPr marL="0" marR="0">
              <a:lnSpc>
                <a:spcPts val="1560"/>
              </a:lnSpc>
              <a:spcBef>
                <a:spcPts val="1225"/>
              </a:spcBef>
              <a:spcAft>
                <a:spcPts val="0"/>
              </a:spcAft>
            </a:pPr>
            <a:r>
              <a:rPr sz="1200" dirty="0">
                <a:solidFill>
                  <a:srgbClr val="000000"/>
                </a:solidFill>
                <a:latin typeface="Candara" panose="020E0502030303020204"/>
                <a:cs typeface="Candara" panose="020E0502030303020204"/>
              </a:rPr>
              <a:t>5. </a:t>
            </a:r>
            <a:r>
              <a:rPr sz="1200" dirty="0">
                <a:solidFill>
                  <a:srgbClr val="000000"/>
                </a:solidFill>
                <a:latin typeface="华文楷体" panose="02010600040101010101" charset="-122"/>
                <a:cs typeface="华文楷体" panose="02010600040101010101" charset="-122"/>
              </a:rPr>
              <a:t>破坏、损毁监测设备站房、通讯线路、信息采集传输设备、视频设备、电力设备、空调、风机、采样泵、采</a:t>
            </a:r>
          </a:p>
        </p:txBody>
      </p:sp>
      <p:sp>
        <p:nvSpPr>
          <p:cNvPr id="9" name="object 9"/>
          <p:cNvSpPr txBox="1"/>
          <p:nvPr/>
        </p:nvSpPr>
        <p:spPr>
          <a:xfrm>
            <a:off x="340995" y="3481616"/>
            <a:ext cx="5468112" cy="500722"/>
          </a:xfrm>
          <a:prstGeom prst="rect">
            <a:avLst/>
          </a:prstGeom>
        </p:spPr>
        <p:txBody>
          <a:bodyPr vert="horz" wrap="square" lIns="0" tIns="0" rIns="0" bIns="0" rtlCol="0">
            <a:spAutoFit/>
          </a:bodyPr>
          <a:lstStyle/>
          <a:p>
            <a:pPr marL="0" marR="0">
              <a:lnSpc>
                <a:spcPts val="2075"/>
              </a:lnSpc>
              <a:spcBef>
                <a:spcPts val="0"/>
              </a:spcBef>
              <a:spcAft>
                <a:spcPts val="0"/>
              </a:spcAft>
            </a:pPr>
            <a:r>
              <a:rPr sz="1600" dirty="0">
                <a:solidFill>
                  <a:srgbClr val="000000"/>
                </a:solidFill>
                <a:latin typeface="华文楷体" panose="02010600040101010101" charset="-122"/>
                <a:cs typeface="华文楷体" panose="02010600040101010101" charset="-122"/>
              </a:rPr>
              <a:t>（一）</a:t>
            </a:r>
            <a:r>
              <a:rPr sz="1600" spc="1040" dirty="0">
                <a:solidFill>
                  <a:srgbClr val="000000"/>
                </a:solidFill>
                <a:latin typeface="Times New Roman" panose="02020603050405020304"/>
                <a:cs typeface="Times New Roman" panose="02020603050405020304"/>
              </a:rPr>
              <a:t> </a:t>
            </a:r>
            <a:r>
              <a:rPr sz="1200" dirty="0">
                <a:solidFill>
                  <a:srgbClr val="000000"/>
                </a:solidFill>
                <a:latin typeface="华文楷体" panose="02010600040101010101" charset="-122"/>
                <a:cs typeface="华文楷体" panose="02010600040101010101" charset="-122"/>
              </a:rPr>
              <a:t>样管线、监控仪器或仪表以及其他监测监控或辅助设施的；</a:t>
            </a:r>
          </a:p>
        </p:txBody>
      </p:sp>
      <p:sp>
        <p:nvSpPr>
          <p:cNvPr id="10" name="object 10"/>
          <p:cNvSpPr txBox="1"/>
          <p:nvPr/>
        </p:nvSpPr>
        <p:spPr>
          <a:xfrm>
            <a:off x="442594" y="3726158"/>
            <a:ext cx="710564" cy="1056016"/>
          </a:xfrm>
          <a:prstGeom prst="rect">
            <a:avLst/>
          </a:prstGeom>
        </p:spPr>
        <p:txBody>
          <a:bodyPr vert="horz" wrap="square" lIns="0" tIns="0" rIns="0" bIns="0" rtlCol="0">
            <a:spAutoFit/>
          </a:bodyPr>
          <a:lstStyle/>
          <a:p>
            <a:pPr marL="0" marR="0">
              <a:lnSpc>
                <a:spcPts val="2075"/>
              </a:lnSpc>
              <a:spcBef>
                <a:spcPts val="0"/>
              </a:spcBef>
              <a:spcAft>
                <a:spcPts val="0"/>
              </a:spcAft>
            </a:pPr>
            <a:r>
              <a:rPr sz="1600" dirty="0">
                <a:solidFill>
                  <a:srgbClr val="000000"/>
                </a:solidFill>
                <a:latin typeface="华文楷体" panose="02010600040101010101" charset="-122"/>
                <a:cs typeface="华文楷体" panose="02010600040101010101" charset="-122"/>
              </a:rPr>
              <a:t>篡改</a:t>
            </a:r>
          </a:p>
          <a:p>
            <a:pPr marL="0" marR="0">
              <a:lnSpc>
                <a:spcPts val="1920"/>
              </a:lnSpc>
              <a:spcBef>
                <a:spcPts val="0"/>
              </a:spcBef>
              <a:spcAft>
                <a:spcPts val="0"/>
              </a:spcAft>
            </a:pPr>
            <a:r>
              <a:rPr sz="1600" dirty="0">
                <a:solidFill>
                  <a:srgbClr val="000000"/>
                </a:solidFill>
                <a:latin typeface="华文楷体" panose="02010600040101010101" charset="-122"/>
                <a:cs typeface="华文楷体" panose="02010600040101010101" charset="-122"/>
              </a:rPr>
              <a:t>监测</a:t>
            </a:r>
          </a:p>
          <a:p>
            <a:pPr marL="0" marR="0">
              <a:lnSpc>
                <a:spcPts val="1920"/>
              </a:lnSpc>
              <a:spcBef>
                <a:spcPts val="0"/>
              </a:spcBef>
              <a:spcAft>
                <a:spcPts val="0"/>
              </a:spcAft>
            </a:pPr>
            <a:r>
              <a:rPr sz="1600" dirty="0">
                <a:solidFill>
                  <a:srgbClr val="000000"/>
                </a:solidFill>
                <a:latin typeface="华文楷体" panose="02010600040101010101" charset="-122"/>
                <a:cs typeface="华文楷体" panose="02010600040101010101" charset="-122"/>
              </a:rPr>
              <a:t>数据</a:t>
            </a:r>
          </a:p>
        </p:txBody>
      </p:sp>
      <p:sp>
        <p:nvSpPr>
          <p:cNvPr id="11" name="object 11"/>
          <p:cNvSpPr txBox="1"/>
          <p:nvPr/>
        </p:nvSpPr>
        <p:spPr>
          <a:xfrm>
            <a:off x="1209040" y="3778161"/>
            <a:ext cx="8415401" cy="426872"/>
          </a:xfrm>
          <a:prstGeom prst="rect">
            <a:avLst/>
          </a:prstGeom>
        </p:spPr>
        <p:txBody>
          <a:bodyPr vert="horz" wrap="square" lIns="0" tIns="0" rIns="0" bIns="0" rtlCol="0">
            <a:spAutoFit/>
          </a:bodyPr>
          <a:lstStyle/>
          <a:p>
            <a:pPr marL="0" marR="0">
              <a:lnSpc>
                <a:spcPts val="1560"/>
              </a:lnSpc>
              <a:spcBef>
                <a:spcPts val="0"/>
              </a:spcBef>
              <a:spcAft>
                <a:spcPts val="0"/>
              </a:spcAft>
            </a:pPr>
            <a:r>
              <a:rPr sz="1200" dirty="0">
                <a:solidFill>
                  <a:srgbClr val="000000"/>
                </a:solidFill>
                <a:latin typeface="Candara" panose="020E0502030303020204"/>
                <a:cs typeface="Candara" panose="020E0502030303020204"/>
              </a:rPr>
              <a:t>6. </a:t>
            </a:r>
            <a:r>
              <a:rPr sz="1200" dirty="0">
                <a:solidFill>
                  <a:srgbClr val="000000"/>
                </a:solidFill>
                <a:latin typeface="华文楷体" panose="02010600040101010101" charset="-122"/>
                <a:cs typeface="华文楷体" panose="02010600040101010101" charset="-122"/>
              </a:rPr>
              <a:t>故意更换、隐匿、遗弃监测样品或者通过稀释、吸附、吸收、过滤、改变样品保存条件等方式改变监测样品</a:t>
            </a:r>
          </a:p>
        </p:txBody>
      </p:sp>
      <p:sp>
        <p:nvSpPr>
          <p:cNvPr id="12" name="object 12"/>
          <p:cNvSpPr txBox="1"/>
          <p:nvPr/>
        </p:nvSpPr>
        <p:spPr>
          <a:xfrm>
            <a:off x="1133475" y="3954056"/>
            <a:ext cx="685800" cy="426872"/>
          </a:xfrm>
          <a:prstGeom prst="rect">
            <a:avLst/>
          </a:prstGeom>
        </p:spPr>
        <p:txBody>
          <a:bodyPr vert="horz" wrap="square" lIns="0" tIns="0" rIns="0" bIns="0" rtlCol="0">
            <a:spAutoFit/>
          </a:bodyPr>
          <a:lstStyle/>
          <a:p>
            <a:pPr marL="0" marR="0">
              <a:lnSpc>
                <a:spcPts val="1560"/>
              </a:lnSpc>
              <a:spcBef>
                <a:spcPts val="0"/>
              </a:spcBef>
              <a:spcAft>
                <a:spcPts val="0"/>
              </a:spcAft>
            </a:pPr>
            <a:r>
              <a:rPr sz="1200" dirty="0">
                <a:solidFill>
                  <a:srgbClr val="000000"/>
                </a:solidFill>
                <a:latin typeface="华文楷体" panose="02010600040101010101" charset="-122"/>
                <a:cs typeface="华文楷体" panose="02010600040101010101" charset="-122"/>
              </a:rPr>
              <a:t>性质的</a:t>
            </a:r>
          </a:p>
        </p:txBody>
      </p:sp>
      <p:sp>
        <p:nvSpPr>
          <p:cNvPr id="13" name="object 13"/>
          <p:cNvSpPr txBox="1"/>
          <p:nvPr/>
        </p:nvSpPr>
        <p:spPr>
          <a:xfrm>
            <a:off x="1209040" y="4250601"/>
            <a:ext cx="5422106" cy="426872"/>
          </a:xfrm>
          <a:prstGeom prst="rect">
            <a:avLst/>
          </a:prstGeom>
        </p:spPr>
        <p:txBody>
          <a:bodyPr vert="horz" wrap="square" lIns="0" tIns="0" rIns="0" bIns="0" rtlCol="0">
            <a:spAutoFit/>
          </a:bodyPr>
          <a:lstStyle/>
          <a:p>
            <a:pPr marL="0" marR="0">
              <a:lnSpc>
                <a:spcPts val="1560"/>
              </a:lnSpc>
              <a:spcBef>
                <a:spcPts val="0"/>
              </a:spcBef>
              <a:spcAft>
                <a:spcPts val="0"/>
              </a:spcAft>
            </a:pPr>
            <a:r>
              <a:rPr sz="1200" dirty="0">
                <a:solidFill>
                  <a:srgbClr val="000000"/>
                </a:solidFill>
                <a:latin typeface="Candara" panose="020E0502030303020204"/>
                <a:cs typeface="Candara" panose="020E0502030303020204"/>
              </a:rPr>
              <a:t>7. </a:t>
            </a:r>
            <a:r>
              <a:rPr sz="1200" dirty="0">
                <a:solidFill>
                  <a:srgbClr val="000000"/>
                </a:solidFill>
                <a:latin typeface="华文楷体" panose="02010600040101010101" charset="-122"/>
                <a:cs typeface="华文楷体" panose="02010600040101010101" charset="-122"/>
              </a:rPr>
              <a:t>故意漏检关键项目或者无正当理由故意改动关键项目的监测方法的；</a:t>
            </a:r>
          </a:p>
        </p:txBody>
      </p:sp>
      <p:sp>
        <p:nvSpPr>
          <p:cNvPr id="14" name="object 14"/>
          <p:cNvSpPr txBox="1"/>
          <p:nvPr/>
        </p:nvSpPr>
        <p:spPr>
          <a:xfrm>
            <a:off x="1133475" y="4610646"/>
            <a:ext cx="8502301" cy="602767"/>
          </a:xfrm>
          <a:prstGeom prst="rect">
            <a:avLst/>
          </a:prstGeom>
        </p:spPr>
        <p:txBody>
          <a:bodyPr vert="horz" wrap="square" lIns="0" tIns="0" rIns="0" bIns="0" rtlCol="0">
            <a:spAutoFit/>
          </a:bodyPr>
          <a:lstStyle/>
          <a:p>
            <a:pPr marL="75565" marR="0">
              <a:lnSpc>
                <a:spcPts val="1560"/>
              </a:lnSpc>
              <a:spcBef>
                <a:spcPts val="0"/>
              </a:spcBef>
              <a:spcAft>
                <a:spcPts val="0"/>
              </a:spcAft>
            </a:pPr>
            <a:r>
              <a:rPr sz="1200" dirty="0">
                <a:solidFill>
                  <a:srgbClr val="000000"/>
                </a:solidFill>
                <a:latin typeface="Candara" panose="020E0502030303020204"/>
                <a:cs typeface="Candara" panose="020E0502030303020204"/>
              </a:rPr>
              <a:t>8. </a:t>
            </a:r>
            <a:r>
              <a:rPr sz="1200" dirty="0">
                <a:solidFill>
                  <a:srgbClr val="000000"/>
                </a:solidFill>
                <a:latin typeface="华文楷体" panose="02010600040101010101" charset="-122"/>
                <a:cs typeface="华文楷体" panose="02010600040101010101" charset="-122"/>
              </a:rPr>
              <a:t>故意改动、干扰仪器设备的环境条件或运行状态或者删除、修改、增加、干扰监测设备中存储、处理、传输</a:t>
            </a:r>
          </a:p>
          <a:p>
            <a:pPr marL="0" marR="0">
              <a:lnSpc>
                <a:spcPts val="1385"/>
              </a:lnSpc>
              <a:spcBef>
                <a:spcPts val="0"/>
              </a:spcBef>
              <a:spcAft>
                <a:spcPts val="0"/>
              </a:spcAft>
            </a:pPr>
            <a:r>
              <a:rPr sz="1200" dirty="0">
                <a:solidFill>
                  <a:srgbClr val="000000"/>
                </a:solidFill>
                <a:latin typeface="华文楷体" panose="02010600040101010101" charset="-122"/>
                <a:cs typeface="华文楷体" panose="02010600040101010101" charset="-122"/>
              </a:rPr>
              <a:t>的数据和应用程序，或者人为使用试剂、标样干扰仪器的；</a:t>
            </a:r>
          </a:p>
        </p:txBody>
      </p:sp>
      <p:sp>
        <p:nvSpPr>
          <p:cNvPr id="15" name="object 15"/>
          <p:cNvSpPr txBox="1"/>
          <p:nvPr/>
        </p:nvSpPr>
        <p:spPr>
          <a:xfrm>
            <a:off x="1133475" y="5083086"/>
            <a:ext cx="8502301" cy="602767"/>
          </a:xfrm>
          <a:prstGeom prst="rect">
            <a:avLst/>
          </a:prstGeom>
        </p:spPr>
        <p:txBody>
          <a:bodyPr vert="horz" wrap="square" lIns="0" tIns="0" rIns="0" bIns="0" rtlCol="0">
            <a:spAutoFit/>
          </a:bodyPr>
          <a:lstStyle/>
          <a:p>
            <a:pPr marL="75565" marR="0">
              <a:lnSpc>
                <a:spcPts val="1560"/>
              </a:lnSpc>
              <a:spcBef>
                <a:spcPts val="0"/>
              </a:spcBef>
              <a:spcAft>
                <a:spcPts val="0"/>
              </a:spcAft>
            </a:pPr>
            <a:r>
              <a:rPr sz="1200" dirty="0">
                <a:solidFill>
                  <a:srgbClr val="000000"/>
                </a:solidFill>
                <a:latin typeface="Candara" panose="020E0502030303020204"/>
                <a:cs typeface="Candara" panose="020E0502030303020204"/>
              </a:rPr>
              <a:t>9. </a:t>
            </a:r>
            <a:r>
              <a:rPr sz="1200" dirty="0">
                <a:solidFill>
                  <a:srgbClr val="000000"/>
                </a:solidFill>
                <a:latin typeface="华文楷体" panose="02010600040101010101" charset="-122"/>
                <a:cs typeface="华文楷体" panose="02010600040101010101" charset="-122"/>
              </a:rPr>
              <a:t>未向环境保护主管部门备案，自动监测设备暗藏可通过特殊代码、组合按键、远程登录、遥控、模拟等方式</a:t>
            </a:r>
          </a:p>
          <a:p>
            <a:pPr marL="0" marR="0">
              <a:lnSpc>
                <a:spcPts val="1385"/>
              </a:lnSpc>
              <a:spcBef>
                <a:spcPts val="0"/>
              </a:spcBef>
              <a:spcAft>
                <a:spcPts val="0"/>
              </a:spcAft>
            </a:pPr>
            <a:r>
              <a:rPr sz="1200" dirty="0">
                <a:solidFill>
                  <a:srgbClr val="000000"/>
                </a:solidFill>
                <a:latin typeface="华文楷体" panose="02010600040101010101" charset="-122"/>
                <a:cs typeface="华文楷体" panose="02010600040101010101" charset="-122"/>
              </a:rPr>
              <a:t>进入公开的操作界面对自动监测设备的参数和监测数据进行秘密修改的；</a:t>
            </a:r>
          </a:p>
        </p:txBody>
      </p:sp>
      <p:sp>
        <p:nvSpPr>
          <p:cNvPr id="16" name="object 16"/>
          <p:cNvSpPr txBox="1"/>
          <p:nvPr/>
        </p:nvSpPr>
        <p:spPr>
          <a:xfrm>
            <a:off x="1209040" y="5556161"/>
            <a:ext cx="3744722" cy="426872"/>
          </a:xfrm>
          <a:prstGeom prst="rect">
            <a:avLst/>
          </a:prstGeom>
        </p:spPr>
        <p:txBody>
          <a:bodyPr vert="horz" wrap="square" lIns="0" tIns="0" rIns="0" bIns="0" rtlCol="0">
            <a:spAutoFit/>
          </a:bodyPr>
          <a:lstStyle/>
          <a:p>
            <a:pPr marL="0" marR="0">
              <a:lnSpc>
                <a:spcPts val="1560"/>
              </a:lnSpc>
              <a:spcBef>
                <a:spcPts val="0"/>
              </a:spcBef>
              <a:spcAft>
                <a:spcPts val="0"/>
              </a:spcAft>
            </a:pPr>
            <a:r>
              <a:rPr sz="1200" dirty="0">
                <a:solidFill>
                  <a:srgbClr val="000000"/>
                </a:solidFill>
                <a:latin typeface="Candara" panose="020E0502030303020204"/>
                <a:cs typeface="Candara" panose="020E0502030303020204"/>
              </a:rPr>
              <a:t>10. </a:t>
            </a:r>
            <a:r>
              <a:rPr sz="1200" dirty="0">
                <a:solidFill>
                  <a:srgbClr val="000000"/>
                </a:solidFill>
                <a:latin typeface="华文楷体" panose="02010600040101010101" charset="-122"/>
                <a:cs typeface="华文楷体" panose="02010600040101010101" charset="-122"/>
              </a:rPr>
              <a:t>故意不真实记录或者选择性记录原始数据的；</a:t>
            </a:r>
          </a:p>
        </p:txBody>
      </p:sp>
      <p:sp>
        <p:nvSpPr>
          <p:cNvPr id="17" name="object 17"/>
          <p:cNvSpPr txBox="1"/>
          <p:nvPr/>
        </p:nvSpPr>
        <p:spPr>
          <a:xfrm>
            <a:off x="1209040" y="5838101"/>
            <a:ext cx="4410710" cy="426872"/>
          </a:xfrm>
          <a:prstGeom prst="rect">
            <a:avLst/>
          </a:prstGeom>
        </p:spPr>
        <p:txBody>
          <a:bodyPr vert="horz" wrap="square" lIns="0" tIns="0" rIns="0" bIns="0" rtlCol="0">
            <a:spAutoFit/>
          </a:bodyPr>
          <a:lstStyle/>
          <a:p>
            <a:pPr marL="0" marR="0">
              <a:lnSpc>
                <a:spcPts val="1560"/>
              </a:lnSpc>
              <a:spcBef>
                <a:spcPts val="0"/>
              </a:spcBef>
              <a:spcAft>
                <a:spcPts val="0"/>
              </a:spcAft>
            </a:pPr>
            <a:r>
              <a:rPr sz="1200" dirty="0">
                <a:solidFill>
                  <a:srgbClr val="000000"/>
                </a:solidFill>
                <a:latin typeface="Candara" panose="020E0502030303020204"/>
                <a:cs typeface="Candara" panose="020E0502030303020204"/>
              </a:rPr>
              <a:t>11. </a:t>
            </a:r>
            <a:r>
              <a:rPr sz="1200" dirty="0">
                <a:solidFill>
                  <a:srgbClr val="000000"/>
                </a:solidFill>
                <a:latin typeface="华文楷体" panose="02010600040101010101" charset="-122"/>
                <a:cs typeface="华文楷体" panose="02010600040101010101" charset="-122"/>
              </a:rPr>
              <a:t>篡改、销毁原始记录，或者不按规范传输原始数据的；</a:t>
            </a:r>
          </a:p>
        </p:txBody>
      </p:sp>
      <p:sp>
        <p:nvSpPr>
          <p:cNvPr id="18" name="object 18"/>
          <p:cNvSpPr txBox="1"/>
          <p:nvPr/>
        </p:nvSpPr>
        <p:spPr>
          <a:xfrm>
            <a:off x="4536440" y="6371437"/>
            <a:ext cx="260778" cy="322171"/>
          </a:xfrm>
          <a:prstGeom prst="rect">
            <a:avLst/>
          </a:prstGeom>
        </p:spPr>
        <p:txBody>
          <a:bodyPr vert="horz" wrap="square" lIns="0" tIns="0" rIns="0" bIns="0" rtlCol="0">
            <a:spAutoFit/>
          </a:bodyPr>
          <a:lstStyle/>
          <a:p>
            <a:pPr marL="0" marR="0">
              <a:lnSpc>
                <a:spcPts val="1035"/>
              </a:lnSpc>
              <a:spcBef>
                <a:spcPts val="0"/>
              </a:spcBef>
              <a:spcAft>
                <a:spcPts val="0"/>
              </a:spcAft>
            </a:pPr>
            <a:r>
              <a:rPr sz="1000" dirty="0">
                <a:solidFill>
                  <a:srgbClr val="073E87"/>
                </a:solidFill>
                <a:latin typeface="EGCTCM+ArialMT" panose="02000500000000000000"/>
                <a:cs typeface="EGCTCM+ArialMT" panose="02000500000000000000"/>
              </a:rPr>
              <a:t>3</a:t>
            </a:r>
          </a:p>
        </p:txBody>
      </p:sp>
      <p:sp>
        <p:nvSpPr>
          <p:cNvPr id="19" name="object 19"/>
          <p:cNvSpPr txBox="1"/>
          <p:nvPr/>
        </p:nvSpPr>
        <p:spPr>
          <a:xfrm>
            <a:off x="7518718" y="6368722"/>
            <a:ext cx="1540097" cy="324886"/>
          </a:xfrm>
          <a:prstGeom prst="rect">
            <a:avLst/>
          </a:prstGeom>
        </p:spPr>
        <p:txBody>
          <a:bodyPr vert="horz" wrap="square" lIns="0" tIns="0" rIns="0" bIns="0" rtlCol="0">
            <a:spAutoFit/>
          </a:bodyPr>
          <a:lstStyle/>
          <a:p>
            <a:pPr marL="0" marR="0">
              <a:lnSpc>
                <a:spcPts val="1035"/>
              </a:lnSpc>
              <a:spcBef>
                <a:spcPts val="0"/>
              </a:spcBef>
              <a:spcAft>
                <a:spcPts val="0"/>
              </a:spcAft>
            </a:pPr>
            <a:r>
              <a:rPr sz="1000" dirty="0">
                <a:solidFill>
                  <a:srgbClr val="073E87"/>
                </a:solidFill>
                <a:latin typeface="EGCTCM+ArialMT" panose="02000500000000000000"/>
                <a:cs typeface="EGCTCM+ArialMT" panose="02000500000000000000"/>
              </a:rPr>
              <a:t>2020</a:t>
            </a:r>
            <a:r>
              <a:rPr sz="1000" dirty="0">
                <a:solidFill>
                  <a:srgbClr val="073E87"/>
                </a:solidFill>
                <a:latin typeface="宋体" panose="02010600030101010101" pitchFamily="2" charset="-122"/>
                <a:cs typeface="宋体" panose="02010600030101010101" pitchFamily="2" charset="-122"/>
              </a:rPr>
              <a:t>年</a:t>
            </a:r>
            <a:r>
              <a:rPr sz="1000" dirty="0">
                <a:solidFill>
                  <a:srgbClr val="073E87"/>
                </a:solidFill>
                <a:latin typeface="EGCTCM+ArialMT" panose="02000500000000000000"/>
                <a:cs typeface="EGCTCM+ArialMT" panose="02000500000000000000"/>
              </a:rPr>
              <a:t>4</a:t>
            </a:r>
            <a:r>
              <a:rPr sz="1000" dirty="0">
                <a:solidFill>
                  <a:srgbClr val="073E87"/>
                </a:solidFill>
                <a:latin typeface="宋体" panose="02010600030101010101" pitchFamily="2" charset="-122"/>
                <a:cs typeface="宋体" panose="02010600030101010101" pitchFamily="2" charset="-122"/>
              </a:rPr>
              <a:t>月</a:t>
            </a:r>
            <a:r>
              <a:rPr sz="1000" dirty="0">
                <a:solidFill>
                  <a:srgbClr val="073E87"/>
                </a:solidFill>
                <a:latin typeface="EGCTCM+ArialMT" panose="02000500000000000000"/>
                <a:cs typeface="EGCTCM+ArialMT" panose="02000500000000000000"/>
              </a:rPr>
              <a:t>1</a:t>
            </a:r>
            <a:r>
              <a:rPr sz="1000" dirty="0">
                <a:solidFill>
                  <a:srgbClr val="073E87"/>
                </a:solidFill>
                <a:latin typeface="宋体" panose="02010600030101010101" pitchFamily="2" charset="-122"/>
                <a:cs typeface="宋体" panose="02010600030101010101" pitchFamily="2" charset="-122"/>
              </a:rPr>
              <a:t>日</a:t>
            </a:r>
            <a:r>
              <a:rPr sz="1000" dirty="0">
                <a:solidFill>
                  <a:srgbClr val="073E87"/>
                </a:solidFill>
                <a:latin typeface="EGCTCM+ArialMT" panose="02000500000000000000"/>
                <a:cs typeface="EGCTCM+ArialMT" panose="02000500000000000000"/>
              </a:rPr>
              <a:t>22</a:t>
            </a:r>
            <a:r>
              <a:rPr sz="1000" dirty="0">
                <a:solidFill>
                  <a:srgbClr val="073E87"/>
                </a:solidFill>
                <a:latin typeface="宋体" panose="02010600030101010101" pitchFamily="2" charset="-122"/>
                <a:cs typeface="宋体" panose="02010600030101010101" pitchFamily="2" charset="-122"/>
              </a:rPr>
              <a:t>时</a:t>
            </a:r>
            <a:r>
              <a:rPr sz="1000" dirty="0">
                <a:solidFill>
                  <a:srgbClr val="073E87"/>
                </a:solidFill>
                <a:latin typeface="EGCTCM+ArialMT" panose="02000500000000000000"/>
                <a:cs typeface="EGCTCM+ArialMT" panose="02000500000000000000"/>
              </a:rPr>
              <a:t>16</a:t>
            </a:r>
            <a:r>
              <a:rPr sz="1000" dirty="0">
                <a:solidFill>
                  <a:srgbClr val="073E87"/>
                </a:solidFill>
                <a:latin typeface="宋体" panose="02010600030101010101" pitchFamily="2" charset="-122"/>
                <a:cs typeface="宋体" panose="02010600030101010101" pitchFamily="2" charset="-122"/>
              </a:rPr>
              <a:t>分</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596582" y="608726"/>
            <a:ext cx="3719163" cy="563335"/>
          </a:xfrm>
          <a:prstGeom prst="rect">
            <a:avLst/>
          </a:prstGeom>
        </p:spPr>
        <p:txBody>
          <a:bodyPr vert="horz" wrap="square" lIns="0" tIns="0" rIns="0" bIns="0" rtlCol="0">
            <a:spAutoFit/>
          </a:bodyPr>
          <a:lstStyle/>
          <a:p>
            <a:pPr marL="0" marR="0">
              <a:lnSpc>
                <a:spcPts val="1800"/>
              </a:lnSpc>
              <a:spcBef>
                <a:spcPts val="0"/>
              </a:spcBef>
              <a:spcAft>
                <a:spcPts val="0"/>
              </a:spcAft>
            </a:pPr>
            <a:r>
              <a:rPr sz="1200" dirty="0">
                <a:solidFill>
                  <a:srgbClr val="2DA2BF"/>
                </a:solidFill>
                <a:latin typeface="EGCTCM+ArialMT" panose="02000500000000000000"/>
                <a:cs typeface="EGCTCM+ArialMT" panose="02000500000000000000"/>
              </a:rPr>
              <a:t>•</a:t>
            </a:r>
            <a:r>
              <a:rPr sz="1200" spc="1261" dirty="0">
                <a:solidFill>
                  <a:srgbClr val="2DA2BF"/>
                </a:solidFill>
                <a:latin typeface="EGCTCM+ArialMT" panose="02000500000000000000"/>
                <a:cs typeface="EGCTCM+ArialMT" panose="02000500000000000000"/>
              </a:rPr>
              <a:t> </a:t>
            </a:r>
            <a:r>
              <a:rPr sz="1800" spc="10" dirty="0">
                <a:solidFill>
                  <a:srgbClr val="000000"/>
                </a:solidFill>
                <a:latin typeface="ILCCTM+SimHei" panose="02000500000000000000"/>
                <a:cs typeface="ILCCTM+SimHei" panose="02000500000000000000"/>
              </a:rPr>
              <a:t>常见问题：</a:t>
            </a:r>
            <a:r>
              <a:rPr sz="1800" dirty="0">
                <a:solidFill>
                  <a:srgbClr val="000000"/>
                </a:solidFill>
                <a:latin typeface="宋体" panose="02010600030101010101" pitchFamily="2" charset="-122"/>
                <a:cs typeface="宋体" panose="02010600030101010101" pitchFamily="2" charset="-122"/>
              </a:rPr>
              <a:t>量程设置不合理。</a:t>
            </a:r>
          </a:p>
        </p:txBody>
      </p:sp>
      <p:sp>
        <p:nvSpPr>
          <p:cNvPr id="4" name="object 4"/>
          <p:cNvSpPr txBox="1"/>
          <p:nvPr/>
        </p:nvSpPr>
        <p:spPr>
          <a:xfrm>
            <a:off x="596582" y="1015126"/>
            <a:ext cx="9111330" cy="1637483"/>
          </a:xfrm>
          <a:prstGeom prst="rect">
            <a:avLst/>
          </a:prstGeom>
        </p:spPr>
        <p:txBody>
          <a:bodyPr vert="horz" wrap="square" lIns="0" tIns="0" rIns="0" bIns="0" rtlCol="0">
            <a:spAutoFit/>
          </a:bodyPr>
          <a:lstStyle/>
          <a:p>
            <a:pPr marL="0" marR="0">
              <a:lnSpc>
                <a:spcPts val="1800"/>
              </a:lnSpc>
              <a:spcBef>
                <a:spcPts val="0"/>
              </a:spcBef>
              <a:spcAft>
                <a:spcPts val="0"/>
              </a:spcAft>
            </a:pPr>
            <a:r>
              <a:rPr sz="1200" dirty="0">
                <a:solidFill>
                  <a:srgbClr val="2DA2BF"/>
                </a:solidFill>
                <a:latin typeface="EGCTCM+ArialMT" panose="02000500000000000000"/>
                <a:cs typeface="EGCTCM+ArialMT" panose="02000500000000000000"/>
              </a:rPr>
              <a:t>•</a:t>
            </a:r>
            <a:r>
              <a:rPr sz="1200" spc="1261" dirty="0">
                <a:solidFill>
                  <a:srgbClr val="2DA2BF"/>
                </a:solidFill>
                <a:latin typeface="EGCTCM+ArialMT" panose="02000500000000000000"/>
                <a:cs typeface="EGCTCM+ArialMT" panose="02000500000000000000"/>
              </a:rPr>
              <a:t> </a:t>
            </a:r>
            <a:r>
              <a:rPr sz="1800" spc="10" dirty="0">
                <a:solidFill>
                  <a:srgbClr val="000000"/>
                </a:solidFill>
                <a:latin typeface="ILCCTM+SimHei" panose="02000500000000000000"/>
                <a:cs typeface="ILCCTM+SimHei" panose="02000500000000000000"/>
              </a:rPr>
              <a:t>对数据的影响：</a:t>
            </a:r>
            <a:r>
              <a:rPr sz="1800" dirty="0">
                <a:solidFill>
                  <a:srgbClr val="000000"/>
                </a:solidFill>
                <a:latin typeface="宋体" panose="02010600030101010101" pitchFamily="2" charset="-122"/>
                <a:cs typeface="宋体" panose="02010600030101010101" pitchFamily="2" charset="-122"/>
              </a:rPr>
              <a:t>1、量程设置过低，实际水样浓度超过量程上限时，测量数据</a:t>
            </a:r>
          </a:p>
          <a:p>
            <a:pPr marL="255905" marR="0">
              <a:lnSpc>
                <a:spcPts val="1800"/>
              </a:lnSpc>
              <a:spcBef>
                <a:spcPts val="1000"/>
              </a:spcBef>
              <a:spcAft>
                <a:spcPts val="0"/>
              </a:spcAft>
            </a:pPr>
            <a:r>
              <a:rPr sz="1800" dirty="0">
                <a:solidFill>
                  <a:srgbClr val="000000"/>
                </a:solidFill>
                <a:latin typeface="宋体" panose="02010600030101010101" pitchFamily="2" charset="-122"/>
                <a:cs typeface="宋体" panose="02010600030101010101" pitchFamily="2" charset="-122"/>
              </a:rPr>
              <a:t>无效。2、量程设置过高，对分析方法和分析误差随量程增加而变化的分析仪</a:t>
            </a:r>
          </a:p>
          <a:p>
            <a:pPr marL="255905" marR="0">
              <a:lnSpc>
                <a:spcPts val="1800"/>
              </a:lnSpc>
              <a:spcBef>
                <a:spcPts val="1000"/>
              </a:spcBef>
              <a:spcAft>
                <a:spcPts val="0"/>
              </a:spcAft>
            </a:pPr>
            <a:r>
              <a:rPr sz="1800" dirty="0">
                <a:solidFill>
                  <a:srgbClr val="000000"/>
                </a:solidFill>
                <a:latin typeface="宋体" panose="02010600030101010101" pitchFamily="2" charset="-122"/>
                <a:cs typeface="宋体" panose="02010600030101010101" pitchFamily="2" charset="-122"/>
              </a:rPr>
              <a:t>器，在测量实际水样浓度远低于测量量程时（如低10%），则可能导致绝对误</a:t>
            </a:r>
          </a:p>
          <a:p>
            <a:pPr marL="255905" marR="0">
              <a:lnSpc>
                <a:spcPts val="1800"/>
              </a:lnSpc>
              <a:spcBef>
                <a:spcPts val="1000"/>
              </a:spcBef>
              <a:spcAft>
                <a:spcPts val="0"/>
              </a:spcAft>
            </a:pPr>
            <a:r>
              <a:rPr sz="1800" dirty="0">
                <a:solidFill>
                  <a:srgbClr val="000000"/>
                </a:solidFill>
                <a:latin typeface="宋体" panose="02010600030101010101" pitchFamily="2" charset="-122"/>
                <a:cs typeface="宋体" panose="02010600030101010101" pitchFamily="2" charset="-122"/>
              </a:rPr>
              <a:t>差过大，影响数据的准确性。</a:t>
            </a:r>
          </a:p>
        </p:txBody>
      </p:sp>
      <p:sp>
        <p:nvSpPr>
          <p:cNvPr id="5" name="object 5"/>
          <p:cNvSpPr txBox="1"/>
          <p:nvPr/>
        </p:nvSpPr>
        <p:spPr>
          <a:xfrm>
            <a:off x="596582" y="2488326"/>
            <a:ext cx="9232551" cy="2348955"/>
          </a:xfrm>
          <a:prstGeom prst="rect">
            <a:avLst/>
          </a:prstGeom>
        </p:spPr>
        <p:txBody>
          <a:bodyPr vert="horz" wrap="square" lIns="0" tIns="0" rIns="0" bIns="0" rtlCol="0">
            <a:spAutoFit/>
          </a:bodyPr>
          <a:lstStyle/>
          <a:p>
            <a:pPr marL="0" marR="0">
              <a:lnSpc>
                <a:spcPts val="1800"/>
              </a:lnSpc>
              <a:spcBef>
                <a:spcPts val="0"/>
              </a:spcBef>
              <a:spcAft>
                <a:spcPts val="0"/>
              </a:spcAft>
            </a:pPr>
            <a:r>
              <a:rPr sz="1200" dirty="0">
                <a:solidFill>
                  <a:srgbClr val="2DA2BF"/>
                </a:solidFill>
                <a:latin typeface="EGCTCM+ArialMT" panose="02000500000000000000"/>
                <a:cs typeface="EGCTCM+ArialMT" panose="02000500000000000000"/>
              </a:rPr>
              <a:t>•</a:t>
            </a:r>
            <a:r>
              <a:rPr sz="1200" spc="1261" dirty="0">
                <a:solidFill>
                  <a:srgbClr val="2DA2BF"/>
                </a:solidFill>
                <a:latin typeface="EGCTCM+ArialMT" panose="02000500000000000000"/>
                <a:cs typeface="EGCTCM+ArialMT" panose="02000500000000000000"/>
              </a:rPr>
              <a:t> </a:t>
            </a:r>
            <a:r>
              <a:rPr sz="1800" spc="10" dirty="0">
                <a:solidFill>
                  <a:srgbClr val="000000"/>
                </a:solidFill>
                <a:latin typeface="ILCCTM+SimHei" panose="02000500000000000000"/>
                <a:cs typeface="ILCCTM+SimHei" panose="02000500000000000000"/>
              </a:rPr>
              <a:t>核查方法：</a:t>
            </a:r>
            <a:r>
              <a:rPr sz="1800" dirty="0">
                <a:solidFill>
                  <a:srgbClr val="000000"/>
                </a:solidFill>
                <a:latin typeface="宋体" panose="02010600030101010101" pitchFamily="2" charset="-122"/>
                <a:cs typeface="宋体" panose="02010600030101010101" pitchFamily="2" charset="-122"/>
              </a:rPr>
              <a:t>1、查阅仪表历史数据，对照仪表设置的量程，观察是否经常超出</a:t>
            </a:r>
          </a:p>
          <a:p>
            <a:pPr marL="255905" marR="0">
              <a:lnSpc>
                <a:spcPts val="1800"/>
              </a:lnSpc>
              <a:spcBef>
                <a:spcPts val="1000"/>
              </a:spcBef>
              <a:spcAft>
                <a:spcPts val="0"/>
              </a:spcAft>
            </a:pPr>
            <a:r>
              <a:rPr sz="1800" dirty="0">
                <a:solidFill>
                  <a:srgbClr val="000000"/>
                </a:solidFill>
                <a:latin typeface="宋体" panose="02010600030101010101" pitchFamily="2" charset="-122"/>
                <a:cs typeface="宋体" panose="02010600030101010101" pitchFamily="2" charset="-122"/>
              </a:rPr>
              <a:t>量程。2、采用有证标准样品作为准确度试验考核样品，分别用两种浓度的有</a:t>
            </a:r>
          </a:p>
          <a:p>
            <a:pPr marL="255905" marR="0">
              <a:lnSpc>
                <a:spcPts val="1800"/>
              </a:lnSpc>
              <a:spcBef>
                <a:spcPts val="1000"/>
              </a:spcBef>
              <a:spcAft>
                <a:spcPts val="0"/>
              </a:spcAft>
            </a:pPr>
            <a:r>
              <a:rPr sz="1800" dirty="0">
                <a:solidFill>
                  <a:srgbClr val="000000"/>
                </a:solidFill>
                <a:latin typeface="宋体" panose="02010600030101010101" pitchFamily="2" charset="-122"/>
                <a:cs typeface="宋体" panose="02010600030101010101" pitchFamily="2" charset="-122"/>
              </a:rPr>
              <a:t>证标准样品进行考核，一种为接近实际废水排放浓度的样品，另一种为接近</a:t>
            </a:r>
          </a:p>
          <a:p>
            <a:pPr marL="255905" marR="0">
              <a:lnSpc>
                <a:spcPts val="1800"/>
              </a:lnSpc>
              <a:spcBef>
                <a:spcPts val="1000"/>
              </a:spcBef>
              <a:spcAft>
                <a:spcPts val="0"/>
              </a:spcAft>
            </a:pPr>
            <a:r>
              <a:rPr sz="1800" dirty="0">
                <a:solidFill>
                  <a:srgbClr val="000000"/>
                </a:solidFill>
                <a:latin typeface="宋体" panose="02010600030101010101" pitchFamily="2" charset="-122"/>
                <a:cs typeface="宋体" panose="02010600030101010101" pitchFamily="2" charset="-122"/>
              </a:rPr>
              <a:t>相应排放标准浓度2～3倍的样品，水质自动分析仪（pH水质自动分析仪除外）</a:t>
            </a:r>
          </a:p>
          <a:p>
            <a:pPr marL="255905" marR="0">
              <a:lnSpc>
                <a:spcPts val="1800"/>
              </a:lnSpc>
              <a:spcBef>
                <a:spcPts val="1000"/>
              </a:spcBef>
              <a:spcAft>
                <a:spcPts val="0"/>
              </a:spcAft>
            </a:pPr>
            <a:r>
              <a:rPr sz="1800" dirty="0">
                <a:solidFill>
                  <a:srgbClr val="000000"/>
                </a:solidFill>
                <a:latin typeface="宋体" panose="02010600030101010101" pitchFamily="2" charset="-122"/>
                <a:cs typeface="宋体" panose="02010600030101010101" pitchFamily="2" charset="-122"/>
              </a:rPr>
              <a:t>以离线模式，以1 h为周期，每种有证标准样品平行测定3次。准确度相对误</a:t>
            </a:r>
          </a:p>
          <a:p>
            <a:pPr marL="255905" marR="0">
              <a:lnSpc>
                <a:spcPts val="1800"/>
              </a:lnSpc>
              <a:spcBef>
                <a:spcPts val="1000"/>
              </a:spcBef>
              <a:spcAft>
                <a:spcPts val="0"/>
              </a:spcAft>
            </a:pPr>
            <a:r>
              <a:rPr sz="1800" dirty="0">
                <a:solidFill>
                  <a:srgbClr val="000000"/>
                </a:solidFill>
                <a:latin typeface="宋体" panose="02010600030101010101" pitchFamily="2" charset="-122"/>
                <a:cs typeface="宋体" panose="02010600030101010101" pitchFamily="2" charset="-122"/>
              </a:rPr>
              <a:t>差应不超过±10%。</a:t>
            </a:r>
          </a:p>
        </p:txBody>
      </p:sp>
      <p:sp>
        <p:nvSpPr>
          <p:cNvPr id="6" name="object 6"/>
          <p:cNvSpPr txBox="1"/>
          <p:nvPr/>
        </p:nvSpPr>
        <p:spPr>
          <a:xfrm>
            <a:off x="596582" y="4672727"/>
            <a:ext cx="9101106" cy="1637459"/>
          </a:xfrm>
          <a:prstGeom prst="rect">
            <a:avLst/>
          </a:prstGeom>
        </p:spPr>
        <p:txBody>
          <a:bodyPr vert="horz" wrap="square" lIns="0" tIns="0" rIns="0" bIns="0" rtlCol="0">
            <a:spAutoFit/>
          </a:bodyPr>
          <a:lstStyle/>
          <a:p>
            <a:pPr marL="0" marR="0">
              <a:lnSpc>
                <a:spcPts val="1800"/>
              </a:lnSpc>
              <a:spcBef>
                <a:spcPts val="0"/>
              </a:spcBef>
              <a:spcAft>
                <a:spcPts val="0"/>
              </a:spcAft>
            </a:pPr>
            <a:r>
              <a:rPr sz="1200" dirty="0">
                <a:solidFill>
                  <a:srgbClr val="2DA2BF"/>
                </a:solidFill>
                <a:latin typeface="EGCTCM+ArialMT" panose="02000500000000000000"/>
                <a:cs typeface="EGCTCM+ArialMT" panose="02000500000000000000"/>
              </a:rPr>
              <a:t>•</a:t>
            </a:r>
            <a:r>
              <a:rPr sz="1200" spc="1261" dirty="0">
                <a:solidFill>
                  <a:srgbClr val="2DA2BF"/>
                </a:solidFill>
                <a:latin typeface="EGCTCM+ArialMT" panose="02000500000000000000"/>
                <a:cs typeface="EGCTCM+ArialMT" panose="02000500000000000000"/>
              </a:rPr>
              <a:t> </a:t>
            </a:r>
            <a:r>
              <a:rPr sz="1800" spc="10" dirty="0">
                <a:solidFill>
                  <a:srgbClr val="000000"/>
                </a:solidFill>
                <a:latin typeface="ILCCTM+SimHei" panose="02000500000000000000"/>
                <a:cs typeface="ILCCTM+SimHei" panose="02000500000000000000"/>
              </a:rPr>
              <a:t>规范要求：</a:t>
            </a:r>
            <a:r>
              <a:rPr sz="1800" dirty="0">
                <a:solidFill>
                  <a:srgbClr val="000000"/>
                </a:solidFill>
                <a:latin typeface="宋体" panose="02010600030101010101" pitchFamily="2" charset="-122"/>
                <a:cs typeface="宋体" panose="02010600030101010101" pitchFamily="2" charset="-122"/>
              </a:rPr>
              <a:t>在线监测仪器量程应根据现场实际水样排放浓度合理设置，量程</a:t>
            </a:r>
          </a:p>
          <a:p>
            <a:pPr marL="255905" marR="0">
              <a:lnSpc>
                <a:spcPts val="1800"/>
              </a:lnSpc>
              <a:spcBef>
                <a:spcPts val="1000"/>
              </a:spcBef>
              <a:spcAft>
                <a:spcPts val="0"/>
              </a:spcAft>
            </a:pPr>
            <a:r>
              <a:rPr sz="1800" dirty="0">
                <a:solidFill>
                  <a:srgbClr val="000000"/>
                </a:solidFill>
                <a:latin typeface="宋体" panose="02010600030101010101" pitchFamily="2" charset="-122"/>
                <a:cs typeface="宋体" panose="02010600030101010101" pitchFamily="2" charset="-122"/>
              </a:rPr>
              <a:t>上限应设置为现场执行的污染物排放标准限值的2～3 倍。当实际水样排放浓</a:t>
            </a:r>
          </a:p>
          <a:p>
            <a:pPr marL="255905" marR="0">
              <a:lnSpc>
                <a:spcPts val="1800"/>
              </a:lnSpc>
              <a:spcBef>
                <a:spcPts val="1000"/>
              </a:spcBef>
              <a:spcAft>
                <a:spcPts val="0"/>
              </a:spcAft>
            </a:pPr>
            <a:r>
              <a:rPr sz="1800" dirty="0">
                <a:solidFill>
                  <a:srgbClr val="000000"/>
                </a:solidFill>
                <a:latin typeface="宋体" panose="02010600030101010101" pitchFamily="2" charset="-122"/>
                <a:cs typeface="宋体" panose="02010600030101010101" pitchFamily="2" charset="-122"/>
              </a:rPr>
              <a:t>度超出量程设置要求时应按9.7的要求进行人工监测。仪器性能应满足（HJ</a:t>
            </a:r>
          </a:p>
          <a:p>
            <a:pPr marL="255905" marR="0">
              <a:lnSpc>
                <a:spcPts val="1800"/>
              </a:lnSpc>
              <a:spcBef>
                <a:spcPts val="1000"/>
              </a:spcBef>
              <a:spcAft>
                <a:spcPts val="0"/>
              </a:spcAft>
            </a:pPr>
            <a:r>
              <a:rPr sz="1800" dirty="0">
                <a:solidFill>
                  <a:srgbClr val="000000"/>
                </a:solidFill>
                <a:latin typeface="宋体" panose="02010600030101010101" pitchFamily="2" charset="-122"/>
                <a:cs typeface="宋体" panose="02010600030101010101" pitchFamily="2" charset="-122"/>
              </a:rPr>
              <a:t>355-2019标准表1）的性能要求。（HJ 355-2019</a:t>
            </a:r>
            <a:r>
              <a:rPr sz="1800" spc="900" dirty="0">
                <a:solidFill>
                  <a:srgbClr val="000000"/>
                </a:solidFill>
                <a:latin typeface="宋体" panose="02010600030101010101" pitchFamily="2" charset="-122"/>
                <a:cs typeface="宋体" panose="02010600030101010101" pitchFamily="2" charset="-122"/>
              </a:rPr>
              <a:t> </a:t>
            </a:r>
            <a:r>
              <a:rPr sz="1800" dirty="0">
                <a:solidFill>
                  <a:srgbClr val="000000"/>
                </a:solidFill>
                <a:latin typeface="宋体" panose="02010600030101010101" pitchFamily="2" charset="-122"/>
                <a:cs typeface="宋体" panose="02010600030101010101" pitchFamily="2" charset="-122"/>
              </a:rPr>
              <a:t>5.1.1）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524510" y="407689"/>
            <a:ext cx="9217946" cy="877794"/>
          </a:xfrm>
          <a:prstGeom prst="rect">
            <a:avLst/>
          </a:prstGeom>
        </p:spPr>
        <p:txBody>
          <a:bodyPr vert="horz" wrap="square" lIns="0" tIns="0" rIns="0" bIns="0" rtlCol="0">
            <a:spAutoFit/>
          </a:bodyPr>
          <a:lstStyle/>
          <a:p>
            <a:pPr marL="0" marR="0">
              <a:lnSpc>
                <a:spcPts val="1850"/>
              </a:lnSpc>
              <a:spcBef>
                <a:spcPts val="50"/>
              </a:spcBef>
              <a:spcAft>
                <a:spcPts val="0"/>
              </a:spcAft>
            </a:pPr>
            <a:r>
              <a:rPr sz="1250" dirty="0">
                <a:solidFill>
                  <a:srgbClr val="2DA2BF"/>
                </a:solidFill>
                <a:latin typeface="UVWQUJ+Wingdings3" panose="02000500000000000000"/>
                <a:cs typeface="UVWQUJ+Wingdings3" panose="02000500000000000000"/>
              </a:rPr>
              <a:t></a:t>
            </a:r>
            <a:r>
              <a:rPr sz="1250" spc="1040" dirty="0">
                <a:solidFill>
                  <a:srgbClr val="2DA2BF"/>
                </a:solidFill>
                <a:latin typeface="Times New Roman" panose="02020603050405020304"/>
                <a:cs typeface="Times New Roman" panose="02020603050405020304"/>
              </a:rPr>
              <a:t> </a:t>
            </a:r>
            <a:r>
              <a:rPr sz="1850" spc="10" dirty="0">
                <a:solidFill>
                  <a:srgbClr val="000000"/>
                </a:solidFill>
                <a:latin typeface="ILCCTM+SimHei" panose="02000500000000000000"/>
                <a:cs typeface="ILCCTM+SimHei" panose="02000500000000000000"/>
              </a:rPr>
              <a:t>常见问题：</a:t>
            </a:r>
            <a:r>
              <a:rPr sz="1850" dirty="0">
                <a:solidFill>
                  <a:srgbClr val="000000"/>
                </a:solidFill>
                <a:latin typeface="宋体" panose="02010600030101010101" pitchFamily="2" charset="-122"/>
                <a:cs typeface="宋体" panose="02010600030101010101" pitchFamily="2" charset="-122"/>
              </a:rPr>
              <a:t>采用修改仪器标准曲线的斜率和截距、设定数据上下限等方式，</a:t>
            </a:r>
          </a:p>
          <a:p>
            <a:pPr marL="255905" marR="0">
              <a:lnSpc>
                <a:spcPts val="1850"/>
              </a:lnSpc>
              <a:spcBef>
                <a:spcPts val="500"/>
              </a:spcBef>
              <a:spcAft>
                <a:spcPts val="0"/>
              </a:spcAft>
            </a:pPr>
            <a:r>
              <a:rPr sz="1850" dirty="0">
                <a:solidFill>
                  <a:srgbClr val="000000"/>
                </a:solidFill>
                <a:latin typeface="宋体" panose="02010600030101010101" pitchFamily="2" charset="-122"/>
                <a:cs typeface="宋体" panose="02010600030101010101" pitchFamily="2" charset="-122"/>
              </a:rPr>
              <a:t>使仪表历史数据长期在一个较小范围内波动。</a:t>
            </a:r>
          </a:p>
        </p:txBody>
      </p:sp>
      <p:sp>
        <p:nvSpPr>
          <p:cNvPr id="4" name="object 4"/>
          <p:cNvSpPr txBox="1"/>
          <p:nvPr/>
        </p:nvSpPr>
        <p:spPr>
          <a:xfrm>
            <a:off x="524510" y="1042689"/>
            <a:ext cx="9079929" cy="2047360"/>
          </a:xfrm>
          <a:prstGeom prst="rect">
            <a:avLst/>
          </a:prstGeom>
        </p:spPr>
        <p:txBody>
          <a:bodyPr vert="horz" wrap="square" lIns="0" tIns="0" rIns="0" bIns="0" rtlCol="0">
            <a:spAutoFit/>
          </a:bodyPr>
          <a:lstStyle/>
          <a:p>
            <a:pPr marL="0" marR="0">
              <a:lnSpc>
                <a:spcPts val="1850"/>
              </a:lnSpc>
              <a:spcBef>
                <a:spcPts val="50"/>
              </a:spcBef>
              <a:spcAft>
                <a:spcPts val="0"/>
              </a:spcAft>
            </a:pPr>
            <a:r>
              <a:rPr sz="1250" dirty="0">
                <a:solidFill>
                  <a:srgbClr val="2DA2BF"/>
                </a:solidFill>
                <a:latin typeface="UVWQUJ+Wingdings3" panose="02000500000000000000"/>
                <a:cs typeface="UVWQUJ+Wingdings3" panose="02000500000000000000"/>
              </a:rPr>
              <a:t></a:t>
            </a:r>
            <a:r>
              <a:rPr sz="1250" spc="1040" dirty="0">
                <a:solidFill>
                  <a:srgbClr val="2DA2BF"/>
                </a:solidFill>
                <a:latin typeface="Times New Roman" panose="02020603050405020304"/>
                <a:cs typeface="Times New Roman" panose="02020603050405020304"/>
              </a:rPr>
              <a:t> </a:t>
            </a:r>
            <a:r>
              <a:rPr sz="1850" spc="10" dirty="0">
                <a:solidFill>
                  <a:srgbClr val="000000"/>
                </a:solidFill>
                <a:latin typeface="ILCCTM+SimHei" panose="02000500000000000000"/>
                <a:cs typeface="ILCCTM+SimHei" panose="02000500000000000000"/>
              </a:rPr>
              <a:t>备注：</a:t>
            </a:r>
            <a:r>
              <a:rPr sz="1850" dirty="0">
                <a:solidFill>
                  <a:srgbClr val="000000"/>
                </a:solidFill>
                <a:latin typeface="宋体" panose="02010600030101010101" pitchFamily="2" charset="-122"/>
                <a:cs typeface="宋体" panose="02010600030101010101" pitchFamily="2" charset="-122"/>
              </a:rPr>
              <a:t>仪器的斜率一般在1左右，事先报经主管部门批准，通常在0.8～1.2</a:t>
            </a:r>
          </a:p>
          <a:p>
            <a:pPr marL="255905" marR="0">
              <a:lnSpc>
                <a:spcPts val="1850"/>
              </a:lnSpc>
              <a:spcBef>
                <a:spcPts val="500"/>
              </a:spcBef>
              <a:spcAft>
                <a:spcPts val="0"/>
              </a:spcAft>
            </a:pPr>
            <a:r>
              <a:rPr sz="1850" dirty="0">
                <a:solidFill>
                  <a:srgbClr val="000000"/>
                </a:solidFill>
                <a:latin typeface="宋体" panose="02010600030101010101" pitchFamily="2" charset="-122"/>
                <a:cs typeface="宋体" panose="02010600030101010101" pitchFamily="2" charset="-122"/>
              </a:rPr>
              <a:t>之间；截距一般在0左右，最大变化幅度通常不超过±5。常见的作假方式</a:t>
            </a:r>
          </a:p>
          <a:p>
            <a:pPr marL="255905" marR="0">
              <a:lnSpc>
                <a:spcPts val="1850"/>
              </a:lnSpc>
              <a:spcBef>
                <a:spcPts val="500"/>
              </a:spcBef>
              <a:spcAft>
                <a:spcPts val="0"/>
              </a:spcAft>
            </a:pPr>
            <a:r>
              <a:rPr sz="1850" dirty="0">
                <a:solidFill>
                  <a:srgbClr val="000000"/>
                </a:solidFill>
                <a:latin typeface="宋体" panose="02010600030101010101" pitchFamily="2" charset="-122"/>
                <a:cs typeface="宋体" panose="02010600030101010101" pitchFamily="2" charset="-122"/>
              </a:rPr>
              <a:t>是：将斜率值设置得很小，将截距设置成常见排放浓度，从而使仪器显示</a:t>
            </a:r>
          </a:p>
          <a:p>
            <a:pPr marL="255905" marR="0">
              <a:lnSpc>
                <a:spcPts val="1850"/>
              </a:lnSpc>
              <a:spcBef>
                <a:spcPts val="500"/>
              </a:spcBef>
              <a:spcAft>
                <a:spcPts val="0"/>
              </a:spcAft>
            </a:pPr>
            <a:r>
              <a:rPr sz="1850" dirty="0">
                <a:solidFill>
                  <a:srgbClr val="000000"/>
                </a:solidFill>
                <a:latin typeface="宋体" panose="02010600030101010101" pitchFamily="2" charset="-122"/>
                <a:cs typeface="宋体" panose="02010600030101010101" pitchFamily="2" charset="-122"/>
              </a:rPr>
              <a:t>数值为截距附近很小范围内的一个值（显示值=截距+斜率×实际水样浓</a:t>
            </a:r>
          </a:p>
          <a:p>
            <a:pPr marL="255905" marR="0">
              <a:lnSpc>
                <a:spcPts val="1850"/>
              </a:lnSpc>
              <a:spcBef>
                <a:spcPts val="500"/>
              </a:spcBef>
              <a:spcAft>
                <a:spcPts val="0"/>
              </a:spcAft>
            </a:pPr>
            <a:r>
              <a:rPr sz="1850" dirty="0">
                <a:solidFill>
                  <a:srgbClr val="000000"/>
                </a:solidFill>
                <a:latin typeface="宋体" panose="02010600030101010101" pitchFamily="2" charset="-122"/>
                <a:cs typeface="宋体" panose="02010600030101010101" pitchFamily="2" charset="-122"/>
              </a:rPr>
              <a:t>度）。例如，斜率设为0.1，截距设为25，如实际浓度为100，则显示值为</a:t>
            </a:r>
          </a:p>
          <a:p>
            <a:pPr marL="255905" marR="0">
              <a:lnSpc>
                <a:spcPts val="1850"/>
              </a:lnSpc>
              <a:spcBef>
                <a:spcPts val="500"/>
              </a:spcBef>
              <a:spcAft>
                <a:spcPts val="0"/>
              </a:spcAft>
            </a:pPr>
            <a:r>
              <a:rPr sz="1850" dirty="0">
                <a:solidFill>
                  <a:srgbClr val="000000"/>
                </a:solidFill>
                <a:latin typeface="宋体" panose="02010600030101010101" pitchFamily="2" charset="-122"/>
                <a:cs typeface="宋体" panose="02010600030101010101" pitchFamily="2" charset="-122"/>
              </a:rPr>
              <a:t>25+0.1×100=35。</a:t>
            </a:r>
          </a:p>
        </p:txBody>
      </p:sp>
      <p:sp>
        <p:nvSpPr>
          <p:cNvPr id="5" name="object 5"/>
          <p:cNvSpPr txBox="1"/>
          <p:nvPr/>
        </p:nvSpPr>
        <p:spPr>
          <a:xfrm>
            <a:off x="524510" y="2846089"/>
            <a:ext cx="9082850" cy="2047314"/>
          </a:xfrm>
          <a:prstGeom prst="rect">
            <a:avLst/>
          </a:prstGeom>
        </p:spPr>
        <p:txBody>
          <a:bodyPr vert="horz" wrap="square" lIns="0" tIns="0" rIns="0" bIns="0" rtlCol="0">
            <a:spAutoFit/>
          </a:bodyPr>
          <a:lstStyle/>
          <a:p>
            <a:pPr marL="0" marR="0">
              <a:lnSpc>
                <a:spcPts val="1850"/>
              </a:lnSpc>
              <a:spcBef>
                <a:spcPts val="50"/>
              </a:spcBef>
              <a:spcAft>
                <a:spcPts val="0"/>
              </a:spcAft>
            </a:pPr>
            <a:r>
              <a:rPr sz="1250" dirty="0">
                <a:solidFill>
                  <a:srgbClr val="2DA2BF"/>
                </a:solidFill>
                <a:latin typeface="UVWQUJ+Wingdings3" panose="02000500000000000000"/>
                <a:cs typeface="UVWQUJ+Wingdings3" panose="02000500000000000000"/>
              </a:rPr>
              <a:t></a:t>
            </a:r>
            <a:r>
              <a:rPr sz="1250" spc="1040" dirty="0">
                <a:solidFill>
                  <a:srgbClr val="2DA2BF"/>
                </a:solidFill>
                <a:latin typeface="Times New Roman" panose="02020603050405020304"/>
                <a:cs typeface="Times New Roman" panose="02020603050405020304"/>
              </a:rPr>
              <a:t> </a:t>
            </a:r>
            <a:r>
              <a:rPr sz="1850" spc="10" dirty="0">
                <a:solidFill>
                  <a:srgbClr val="000000"/>
                </a:solidFill>
                <a:latin typeface="ILCCTM+SimHei" panose="02000500000000000000"/>
                <a:cs typeface="ILCCTM+SimHei" panose="02000500000000000000"/>
              </a:rPr>
              <a:t>核查方法：</a:t>
            </a:r>
            <a:r>
              <a:rPr sz="1850" dirty="0">
                <a:solidFill>
                  <a:srgbClr val="000000"/>
                </a:solidFill>
                <a:latin typeface="宋体" panose="02010600030101010101" pitchFamily="2" charset="-122"/>
                <a:cs typeface="宋体" panose="02010600030101010101" pitchFamily="2" charset="-122"/>
              </a:rPr>
              <a:t>1、对于排放口，采用有证标准样品作为准确度试验考核样品，</a:t>
            </a:r>
          </a:p>
          <a:p>
            <a:pPr marL="255905" marR="0">
              <a:lnSpc>
                <a:spcPts val="1850"/>
              </a:lnSpc>
              <a:spcBef>
                <a:spcPts val="500"/>
              </a:spcBef>
              <a:spcAft>
                <a:spcPts val="0"/>
              </a:spcAft>
            </a:pPr>
            <a:r>
              <a:rPr sz="1850" dirty="0">
                <a:solidFill>
                  <a:srgbClr val="000000"/>
                </a:solidFill>
                <a:latin typeface="宋体" panose="02010600030101010101" pitchFamily="2" charset="-122"/>
                <a:cs typeface="宋体" panose="02010600030101010101" pitchFamily="2" charset="-122"/>
              </a:rPr>
              <a:t>分别用两种浓度的有证标准样品进行考核，一种为接近实际废水排放浓度</a:t>
            </a:r>
          </a:p>
          <a:p>
            <a:pPr marL="255905" marR="0">
              <a:lnSpc>
                <a:spcPts val="1850"/>
              </a:lnSpc>
              <a:spcBef>
                <a:spcPts val="500"/>
              </a:spcBef>
              <a:spcAft>
                <a:spcPts val="0"/>
              </a:spcAft>
            </a:pPr>
            <a:r>
              <a:rPr sz="1850" dirty="0">
                <a:solidFill>
                  <a:srgbClr val="000000"/>
                </a:solidFill>
                <a:latin typeface="宋体" panose="02010600030101010101" pitchFamily="2" charset="-122"/>
                <a:cs typeface="宋体" panose="02010600030101010101" pitchFamily="2" charset="-122"/>
              </a:rPr>
              <a:t>的样品，另一种为接近相应排放标准浓度2～3倍的样品，水质自动分析仪</a:t>
            </a:r>
          </a:p>
          <a:p>
            <a:pPr marL="255905" marR="0">
              <a:lnSpc>
                <a:spcPts val="1850"/>
              </a:lnSpc>
              <a:spcBef>
                <a:spcPts val="500"/>
              </a:spcBef>
              <a:spcAft>
                <a:spcPts val="0"/>
              </a:spcAft>
            </a:pPr>
            <a:r>
              <a:rPr sz="1850" dirty="0">
                <a:solidFill>
                  <a:srgbClr val="000000"/>
                </a:solidFill>
                <a:latin typeface="宋体" panose="02010600030101010101" pitchFamily="2" charset="-122"/>
                <a:cs typeface="宋体" panose="02010600030101010101" pitchFamily="2" charset="-122"/>
              </a:rPr>
              <a:t>（pH水质自动分析仪除外）以离线模式，以1 h为周期，每种有证标准样品</a:t>
            </a:r>
          </a:p>
          <a:p>
            <a:pPr marL="255905" marR="0">
              <a:lnSpc>
                <a:spcPts val="1850"/>
              </a:lnSpc>
              <a:spcBef>
                <a:spcPts val="500"/>
              </a:spcBef>
              <a:spcAft>
                <a:spcPts val="0"/>
              </a:spcAft>
            </a:pPr>
            <a:r>
              <a:rPr sz="1850" dirty="0">
                <a:solidFill>
                  <a:srgbClr val="000000"/>
                </a:solidFill>
                <a:latin typeface="宋体" panose="02010600030101010101" pitchFamily="2" charset="-122"/>
                <a:cs typeface="宋体" panose="02010600030101010101" pitchFamily="2" charset="-122"/>
              </a:rPr>
              <a:t>平行测定3次。准确度相对误差应不超过±10%。2、对于进水口，用低于日</a:t>
            </a:r>
          </a:p>
          <a:p>
            <a:pPr marL="255905" marR="0">
              <a:lnSpc>
                <a:spcPts val="1850"/>
              </a:lnSpc>
              <a:spcBef>
                <a:spcPts val="500"/>
              </a:spcBef>
              <a:spcAft>
                <a:spcPts val="0"/>
              </a:spcAft>
            </a:pPr>
            <a:r>
              <a:rPr sz="1850" dirty="0">
                <a:solidFill>
                  <a:srgbClr val="000000"/>
                </a:solidFill>
                <a:latin typeface="宋体" panose="02010600030101010101" pitchFamily="2" charset="-122"/>
                <a:cs typeface="宋体" panose="02010600030101010101" pitchFamily="2" charset="-122"/>
              </a:rPr>
              <a:t>常显示数据（约50%）的质控样进行测定，相对误差应不大于±10％。</a:t>
            </a:r>
          </a:p>
        </p:txBody>
      </p:sp>
      <p:sp>
        <p:nvSpPr>
          <p:cNvPr id="6" name="object 6"/>
          <p:cNvSpPr txBox="1"/>
          <p:nvPr/>
        </p:nvSpPr>
        <p:spPr>
          <a:xfrm>
            <a:off x="524510" y="4649490"/>
            <a:ext cx="4081367" cy="579755"/>
          </a:xfrm>
          <a:prstGeom prst="rect">
            <a:avLst/>
          </a:prstGeom>
        </p:spPr>
        <p:txBody>
          <a:bodyPr vert="horz" wrap="square" lIns="0" tIns="0" rIns="0" bIns="0" rtlCol="0">
            <a:spAutoFit/>
          </a:bodyPr>
          <a:lstStyle/>
          <a:p>
            <a:pPr marL="0" marR="0">
              <a:lnSpc>
                <a:spcPts val="1850"/>
              </a:lnSpc>
              <a:spcBef>
                <a:spcPts val="0"/>
              </a:spcBef>
              <a:spcAft>
                <a:spcPts val="0"/>
              </a:spcAft>
            </a:pPr>
            <a:r>
              <a:rPr sz="1250" dirty="0">
                <a:solidFill>
                  <a:srgbClr val="2DA2BF"/>
                </a:solidFill>
                <a:latin typeface="UVWQUJ+Wingdings3" panose="02000500000000000000"/>
                <a:cs typeface="UVWQUJ+Wingdings3" panose="02000500000000000000"/>
              </a:rPr>
              <a:t></a:t>
            </a:r>
            <a:r>
              <a:rPr sz="1250" spc="1040" dirty="0">
                <a:solidFill>
                  <a:srgbClr val="2DA2BF"/>
                </a:solidFill>
                <a:latin typeface="Times New Roman" panose="02020603050405020304"/>
                <a:cs typeface="Times New Roman" panose="02020603050405020304"/>
              </a:rPr>
              <a:t> </a:t>
            </a:r>
            <a:r>
              <a:rPr sz="1850" spc="10" dirty="0">
                <a:solidFill>
                  <a:srgbClr val="000000"/>
                </a:solidFill>
                <a:latin typeface="ILCCTM+SimHei" panose="02000500000000000000"/>
                <a:cs typeface="ILCCTM+SimHei" panose="02000500000000000000"/>
              </a:rPr>
              <a:t>影响：</a:t>
            </a:r>
            <a:r>
              <a:rPr sz="1850" dirty="0">
                <a:solidFill>
                  <a:srgbClr val="FF0000"/>
                </a:solidFill>
                <a:latin typeface="ILCCTM+SimHei" panose="02000500000000000000"/>
                <a:cs typeface="ILCCTM+SimHei" panose="02000500000000000000"/>
              </a:rPr>
              <a:t>人为作假，数据不真实。</a:t>
            </a:r>
          </a:p>
        </p:txBody>
      </p:sp>
      <p:sp>
        <p:nvSpPr>
          <p:cNvPr id="7" name="object 7"/>
          <p:cNvSpPr txBox="1"/>
          <p:nvPr/>
        </p:nvSpPr>
        <p:spPr>
          <a:xfrm>
            <a:off x="524510" y="4992390"/>
            <a:ext cx="8947754" cy="1170420"/>
          </a:xfrm>
          <a:prstGeom prst="rect">
            <a:avLst/>
          </a:prstGeom>
        </p:spPr>
        <p:txBody>
          <a:bodyPr vert="horz" wrap="square" lIns="0" tIns="0" rIns="0" bIns="0" rtlCol="0">
            <a:spAutoFit/>
          </a:bodyPr>
          <a:lstStyle/>
          <a:p>
            <a:pPr marL="0" marR="0">
              <a:lnSpc>
                <a:spcPts val="1850"/>
              </a:lnSpc>
              <a:spcBef>
                <a:spcPts val="50"/>
              </a:spcBef>
              <a:spcAft>
                <a:spcPts val="0"/>
              </a:spcAft>
            </a:pPr>
            <a:r>
              <a:rPr sz="1250" dirty="0">
                <a:solidFill>
                  <a:srgbClr val="2DA2BF"/>
                </a:solidFill>
                <a:latin typeface="UVWQUJ+Wingdings3" panose="02000500000000000000"/>
                <a:cs typeface="UVWQUJ+Wingdings3" panose="02000500000000000000"/>
              </a:rPr>
              <a:t></a:t>
            </a:r>
            <a:r>
              <a:rPr sz="1250" spc="1040" dirty="0">
                <a:solidFill>
                  <a:srgbClr val="2DA2BF"/>
                </a:solidFill>
                <a:latin typeface="Times New Roman" panose="02020603050405020304"/>
                <a:cs typeface="Times New Roman" panose="02020603050405020304"/>
              </a:rPr>
              <a:t> </a:t>
            </a:r>
            <a:r>
              <a:rPr sz="1850" spc="10" dirty="0">
                <a:solidFill>
                  <a:srgbClr val="000000"/>
                </a:solidFill>
                <a:latin typeface="ILCCTM+SimHei" panose="02000500000000000000"/>
                <a:cs typeface="ILCCTM+SimHei" panose="02000500000000000000"/>
              </a:rPr>
              <a:t>规范要求：</a:t>
            </a:r>
            <a:r>
              <a:rPr sz="1850" dirty="0">
                <a:solidFill>
                  <a:srgbClr val="000000"/>
                </a:solidFill>
                <a:latin typeface="宋体" panose="02010600030101010101" pitchFamily="2" charset="-122"/>
                <a:cs typeface="宋体" panose="02010600030101010101" pitchFamily="2" charset="-122"/>
              </a:rPr>
              <a:t>对在线监测仪器的操作、参数修改等动作，以及修改前后的具</a:t>
            </a:r>
          </a:p>
          <a:p>
            <a:pPr marL="255905" marR="0">
              <a:lnSpc>
                <a:spcPts val="1850"/>
              </a:lnSpc>
              <a:spcBef>
                <a:spcPts val="500"/>
              </a:spcBef>
              <a:spcAft>
                <a:spcPts val="0"/>
              </a:spcAft>
            </a:pPr>
            <a:r>
              <a:rPr sz="1850" dirty="0">
                <a:solidFill>
                  <a:srgbClr val="000000"/>
                </a:solidFill>
                <a:latin typeface="宋体" panose="02010600030101010101" pitchFamily="2" charset="-122"/>
                <a:cs typeface="宋体" panose="02010600030101010101" pitchFamily="2" charset="-122"/>
              </a:rPr>
              <a:t>体参数都要通过纸质或电子的方式记录并保存，同时在仪器的运行日志里</a:t>
            </a:r>
          </a:p>
          <a:p>
            <a:pPr marL="255905" marR="0">
              <a:lnSpc>
                <a:spcPts val="1850"/>
              </a:lnSpc>
              <a:spcBef>
                <a:spcPts val="500"/>
              </a:spcBef>
              <a:spcAft>
                <a:spcPts val="0"/>
              </a:spcAft>
            </a:pPr>
            <a:r>
              <a:rPr sz="1850" dirty="0">
                <a:solidFill>
                  <a:srgbClr val="000000"/>
                </a:solidFill>
                <a:latin typeface="宋体" panose="02010600030101010101" pitchFamily="2" charset="-122"/>
                <a:cs typeface="宋体" panose="02010600030101010101" pitchFamily="2" charset="-122"/>
              </a:rPr>
              <a:t>做相应的不可更改的记录，应至少保存1 年。（HJ 355-2019</a:t>
            </a:r>
            <a:r>
              <a:rPr sz="1850" spc="925" dirty="0">
                <a:solidFill>
                  <a:srgbClr val="000000"/>
                </a:solidFill>
                <a:latin typeface="宋体" panose="02010600030101010101" pitchFamily="2" charset="-122"/>
                <a:cs typeface="宋体" panose="02010600030101010101" pitchFamily="2" charset="-122"/>
              </a:rPr>
              <a:t> </a:t>
            </a:r>
            <a:r>
              <a:rPr sz="1850" dirty="0">
                <a:solidFill>
                  <a:srgbClr val="000000"/>
                </a:solidFill>
                <a:latin typeface="宋体" panose="02010600030101010101" pitchFamily="2" charset="-122"/>
                <a:cs typeface="宋体" panose="02010600030101010101" pitchFamily="2" charset="-122"/>
              </a:rPr>
              <a:t>5.2.2）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629920" y="883116"/>
            <a:ext cx="9136889" cy="693420"/>
          </a:xfrm>
          <a:prstGeom prst="rect">
            <a:avLst/>
          </a:prstGeom>
        </p:spPr>
        <p:txBody>
          <a:bodyPr vert="horz" wrap="square" lIns="0" tIns="0" rIns="0" bIns="0" rtlCol="0">
            <a:spAutoFit/>
          </a:bodyPr>
          <a:lstStyle/>
          <a:p>
            <a:pPr marL="0" marR="0">
              <a:lnSpc>
                <a:spcPts val="2195"/>
              </a:lnSpc>
              <a:spcBef>
                <a:spcPts val="0"/>
              </a:spcBef>
              <a:spcAft>
                <a:spcPts val="0"/>
              </a:spcAft>
            </a:pPr>
            <a:r>
              <a:rPr sz="1500" dirty="0">
                <a:solidFill>
                  <a:srgbClr val="2DA2BF"/>
                </a:solidFill>
                <a:latin typeface="UVWQUJ+Wingdings3" panose="02000500000000000000"/>
                <a:cs typeface="UVWQUJ+Wingdings3" panose="02000500000000000000"/>
              </a:rPr>
              <a:t></a:t>
            </a:r>
            <a:r>
              <a:rPr sz="1500" spc="845" dirty="0">
                <a:solidFill>
                  <a:srgbClr val="2DA2BF"/>
                </a:solidFill>
                <a:latin typeface="Times New Roman" panose="02020603050405020304"/>
                <a:cs typeface="Times New Roman" panose="02020603050405020304"/>
              </a:rPr>
              <a:t> </a:t>
            </a:r>
            <a:r>
              <a:rPr sz="2200" spc="10" dirty="0">
                <a:solidFill>
                  <a:srgbClr val="000000"/>
                </a:solidFill>
                <a:latin typeface="ILCCTM+SimHei" panose="02000500000000000000"/>
                <a:cs typeface="ILCCTM+SimHei" panose="02000500000000000000"/>
              </a:rPr>
              <a:t>常见问题：</a:t>
            </a:r>
            <a:r>
              <a:rPr sz="2200" dirty="0">
                <a:solidFill>
                  <a:srgbClr val="000000"/>
                </a:solidFill>
                <a:latin typeface="宋体" panose="02010600030101010101" pitchFamily="2" charset="-122"/>
                <a:cs typeface="宋体" panose="02010600030101010101" pitchFamily="2" charset="-122"/>
              </a:rPr>
              <a:t>对TOC法，转换系数设置不正确。或水质变化时，未</a:t>
            </a:r>
          </a:p>
        </p:txBody>
      </p:sp>
      <p:sp>
        <p:nvSpPr>
          <p:cNvPr id="4" name="object 4"/>
          <p:cNvSpPr txBox="1"/>
          <p:nvPr/>
        </p:nvSpPr>
        <p:spPr>
          <a:xfrm>
            <a:off x="885825" y="1276816"/>
            <a:ext cx="2933065" cy="697865"/>
          </a:xfrm>
          <a:prstGeom prst="rect">
            <a:avLst/>
          </a:prstGeom>
        </p:spPr>
        <p:txBody>
          <a:bodyPr vert="horz" wrap="square" lIns="0" tIns="0" rIns="0" bIns="0" rtlCol="0">
            <a:spAutoFit/>
          </a:bodyPr>
          <a:lstStyle/>
          <a:p>
            <a:pPr marL="0" marR="0">
              <a:lnSpc>
                <a:spcPts val="2195"/>
              </a:lnSpc>
              <a:spcBef>
                <a:spcPts val="0"/>
              </a:spcBef>
              <a:spcAft>
                <a:spcPts val="0"/>
              </a:spcAft>
            </a:pPr>
            <a:r>
              <a:rPr sz="2200" dirty="0">
                <a:solidFill>
                  <a:srgbClr val="000000"/>
                </a:solidFill>
                <a:latin typeface="宋体" panose="02010600030101010101" pitchFamily="2" charset="-122"/>
                <a:cs typeface="宋体" panose="02010600030101010101" pitchFamily="2" charset="-122"/>
              </a:rPr>
              <a:t>重新设置转换系数。</a:t>
            </a:r>
          </a:p>
        </p:txBody>
      </p:sp>
      <p:sp>
        <p:nvSpPr>
          <p:cNvPr id="5" name="object 5"/>
          <p:cNvSpPr txBox="1"/>
          <p:nvPr/>
        </p:nvSpPr>
        <p:spPr>
          <a:xfrm>
            <a:off x="629920" y="1721316"/>
            <a:ext cx="4480814" cy="688339"/>
          </a:xfrm>
          <a:prstGeom prst="rect">
            <a:avLst/>
          </a:prstGeom>
        </p:spPr>
        <p:txBody>
          <a:bodyPr vert="horz" wrap="square" lIns="0" tIns="0" rIns="0" bIns="0" rtlCol="0">
            <a:spAutoFit/>
          </a:bodyPr>
          <a:lstStyle/>
          <a:p>
            <a:pPr marL="0" marR="0">
              <a:lnSpc>
                <a:spcPts val="2195"/>
              </a:lnSpc>
              <a:spcBef>
                <a:spcPts val="0"/>
              </a:spcBef>
              <a:spcAft>
                <a:spcPts val="0"/>
              </a:spcAft>
            </a:pPr>
            <a:r>
              <a:rPr sz="1500" dirty="0">
                <a:solidFill>
                  <a:srgbClr val="2DA2BF"/>
                </a:solidFill>
                <a:latin typeface="UVWQUJ+Wingdings3" panose="02000500000000000000"/>
                <a:cs typeface="UVWQUJ+Wingdings3" panose="02000500000000000000"/>
              </a:rPr>
              <a:t></a:t>
            </a:r>
            <a:r>
              <a:rPr sz="1500" spc="845" dirty="0">
                <a:solidFill>
                  <a:srgbClr val="2DA2BF"/>
                </a:solidFill>
                <a:latin typeface="Times New Roman" panose="02020603050405020304"/>
                <a:cs typeface="Times New Roman" panose="02020603050405020304"/>
              </a:rPr>
              <a:t> </a:t>
            </a:r>
            <a:r>
              <a:rPr sz="2200" spc="10" dirty="0">
                <a:solidFill>
                  <a:srgbClr val="000000"/>
                </a:solidFill>
                <a:latin typeface="ILCCTM+SimHei" panose="02000500000000000000"/>
                <a:cs typeface="ILCCTM+SimHei" panose="02000500000000000000"/>
              </a:rPr>
              <a:t>对数据的影响：</a:t>
            </a:r>
            <a:r>
              <a:rPr sz="2200" dirty="0">
                <a:solidFill>
                  <a:srgbClr val="000000"/>
                </a:solidFill>
                <a:latin typeface="宋体" panose="02010600030101010101" pitchFamily="2" charset="-122"/>
                <a:cs typeface="宋体" panose="02010600030101010101" pitchFamily="2" charset="-122"/>
              </a:rPr>
              <a:t>数据不正确。</a:t>
            </a:r>
          </a:p>
        </p:txBody>
      </p:sp>
      <p:sp>
        <p:nvSpPr>
          <p:cNvPr id="6" name="object 6"/>
          <p:cNvSpPr txBox="1"/>
          <p:nvPr/>
        </p:nvSpPr>
        <p:spPr>
          <a:xfrm>
            <a:off x="629920" y="2165816"/>
            <a:ext cx="9611551" cy="1483783"/>
          </a:xfrm>
          <a:prstGeom prst="rect">
            <a:avLst/>
          </a:prstGeom>
        </p:spPr>
        <p:txBody>
          <a:bodyPr vert="horz" wrap="square" lIns="0" tIns="0" rIns="0" bIns="0" rtlCol="0">
            <a:spAutoFit/>
          </a:bodyPr>
          <a:lstStyle/>
          <a:p>
            <a:pPr marL="0" marR="0">
              <a:lnSpc>
                <a:spcPts val="2195"/>
              </a:lnSpc>
              <a:spcBef>
                <a:spcPts val="0"/>
              </a:spcBef>
              <a:spcAft>
                <a:spcPts val="0"/>
              </a:spcAft>
            </a:pPr>
            <a:r>
              <a:rPr sz="1500" dirty="0">
                <a:solidFill>
                  <a:srgbClr val="2DA2BF"/>
                </a:solidFill>
                <a:latin typeface="UVWQUJ+Wingdings3" panose="02000500000000000000"/>
                <a:cs typeface="UVWQUJ+Wingdings3" panose="02000500000000000000"/>
              </a:rPr>
              <a:t></a:t>
            </a:r>
            <a:r>
              <a:rPr sz="1500" spc="845" dirty="0">
                <a:solidFill>
                  <a:srgbClr val="2DA2BF"/>
                </a:solidFill>
                <a:latin typeface="Times New Roman" panose="02020603050405020304"/>
                <a:cs typeface="Times New Roman" panose="02020603050405020304"/>
              </a:rPr>
              <a:t> </a:t>
            </a:r>
            <a:r>
              <a:rPr sz="2200" spc="10" dirty="0">
                <a:solidFill>
                  <a:srgbClr val="000000"/>
                </a:solidFill>
                <a:latin typeface="ILCCTM+SimHei" panose="02000500000000000000"/>
                <a:cs typeface="ILCCTM+SimHei" panose="02000500000000000000"/>
              </a:rPr>
              <a:t>核查方法：</a:t>
            </a:r>
            <a:r>
              <a:rPr sz="2200" dirty="0">
                <a:solidFill>
                  <a:srgbClr val="000000"/>
                </a:solidFill>
                <a:latin typeface="宋体" panose="02010600030101010101" pitchFamily="2" charset="-122"/>
                <a:cs typeface="宋体" panose="02010600030101010101" pitchFamily="2" charset="-122"/>
              </a:rPr>
              <a:t>1、检查运维记录，是否有进行转换系数的比对；2、</a:t>
            </a:r>
          </a:p>
          <a:p>
            <a:pPr marL="255905" marR="0">
              <a:lnSpc>
                <a:spcPts val="2195"/>
              </a:lnSpc>
              <a:spcBef>
                <a:spcPts val="905"/>
              </a:spcBef>
              <a:spcAft>
                <a:spcPts val="0"/>
              </a:spcAft>
            </a:pPr>
            <a:r>
              <a:rPr sz="2200" dirty="0">
                <a:solidFill>
                  <a:srgbClr val="000000"/>
                </a:solidFill>
                <a:latin typeface="宋体" panose="02010600030101010101" pitchFamily="2" charset="-122"/>
                <a:cs typeface="宋体" panose="02010600030101010101" pitchFamily="2" charset="-122"/>
              </a:rPr>
              <a:t>检查仪器转换系数是否与经有效性审核认可的转换系数记录相符。</a:t>
            </a:r>
          </a:p>
          <a:p>
            <a:pPr marL="255905" marR="0">
              <a:lnSpc>
                <a:spcPts val="2195"/>
              </a:lnSpc>
              <a:spcBef>
                <a:spcPts val="905"/>
              </a:spcBef>
              <a:spcAft>
                <a:spcPts val="0"/>
              </a:spcAft>
            </a:pPr>
            <a:r>
              <a:rPr sz="2200" dirty="0">
                <a:solidFill>
                  <a:srgbClr val="000000"/>
                </a:solidFill>
                <a:latin typeface="宋体" panose="02010600030101010101" pitchFamily="2" charset="-122"/>
                <a:cs typeface="宋体" panose="02010600030101010101" pitchFamily="2" charset="-122"/>
              </a:rPr>
              <a:t>3、进行实际水样比对试验，相对误差应满足规范要求。</a:t>
            </a:r>
          </a:p>
        </p:txBody>
      </p:sp>
      <p:sp>
        <p:nvSpPr>
          <p:cNvPr id="7" name="object 7"/>
          <p:cNvSpPr txBox="1"/>
          <p:nvPr/>
        </p:nvSpPr>
        <p:spPr>
          <a:xfrm>
            <a:off x="629920" y="3397716"/>
            <a:ext cx="9297543" cy="1877984"/>
          </a:xfrm>
          <a:prstGeom prst="rect">
            <a:avLst/>
          </a:prstGeom>
        </p:spPr>
        <p:txBody>
          <a:bodyPr vert="horz" wrap="square" lIns="0" tIns="0" rIns="0" bIns="0" rtlCol="0">
            <a:spAutoFit/>
          </a:bodyPr>
          <a:lstStyle/>
          <a:p>
            <a:pPr marL="0" marR="0">
              <a:lnSpc>
                <a:spcPts val="2195"/>
              </a:lnSpc>
              <a:spcBef>
                <a:spcPts val="0"/>
              </a:spcBef>
              <a:spcAft>
                <a:spcPts val="0"/>
              </a:spcAft>
            </a:pPr>
            <a:r>
              <a:rPr sz="1500" dirty="0">
                <a:solidFill>
                  <a:srgbClr val="2DA2BF"/>
                </a:solidFill>
                <a:latin typeface="UVWQUJ+Wingdings3" panose="02000500000000000000"/>
                <a:cs typeface="UVWQUJ+Wingdings3" panose="02000500000000000000"/>
              </a:rPr>
              <a:t></a:t>
            </a:r>
            <a:r>
              <a:rPr sz="1500" spc="845" dirty="0">
                <a:solidFill>
                  <a:srgbClr val="2DA2BF"/>
                </a:solidFill>
                <a:latin typeface="Times New Roman" panose="02020603050405020304"/>
                <a:cs typeface="Times New Roman" panose="02020603050405020304"/>
              </a:rPr>
              <a:t> </a:t>
            </a:r>
            <a:r>
              <a:rPr sz="2200" spc="10" dirty="0">
                <a:solidFill>
                  <a:srgbClr val="000000"/>
                </a:solidFill>
                <a:latin typeface="ILCCTM+SimHei" panose="02000500000000000000"/>
                <a:cs typeface="ILCCTM+SimHei" panose="02000500000000000000"/>
              </a:rPr>
              <a:t>规范要求：</a:t>
            </a:r>
            <a:r>
              <a:rPr sz="2200" dirty="0">
                <a:solidFill>
                  <a:srgbClr val="000000"/>
                </a:solidFill>
                <a:latin typeface="宋体" panose="02010600030101010101" pitchFamily="2" charset="-122"/>
                <a:cs typeface="宋体" panose="02010600030101010101" pitchFamily="2" charset="-122"/>
              </a:rPr>
              <a:t>TOC 水质自动分析仪：检查TOC-CODCr 转换系数是否</a:t>
            </a:r>
          </a:p>
          <a:p>
            <a:pPr marL="255905" marR="0">
              <a:lnSpc>
                <a:spcPts val="2195"/>
              </a:lnSpc>
              <a:spcBef>
                <a:spcPts val="905"/>
              </a:spcBef>
              <a:spcAft>
                <a:spcPts val="0"/>
              </a:spcAft>
            </a:pPr>
            <a:r>
              <a:rPr sz="2200" dirty="0">
                <a:solidFill>
                  <a:srgbClr val="000000"/>
                </a:solidFill>
                <a:latin typeface="宋体" panose="02010600030101010101" pitchFamily="2" charset="-122"/>
                <a:cs typeface="宋体" panose="02010600030101010101" pitchFamily="2" charset="-122"/>
              </a:rPr>
              <a:t>适用，必要时进行修正。对TOC 水质自动分析仪的泵、管、加热</a:t>
            </a:r>
          </a:p>
          <a:p>
            <a:pPr marL="255905" marR="0">
              <a:lnSpc>
                <a:spcPts val="2195"/>
              </a:lnSpc>
              <a:spcBef>
                <a:spcPts val="905"/>
              </a:spcBef>
              <a:spcAft>
                <a:spcPts val="0"/>
              </a:spcAft>
            </a:pPr>
            <a:r>
              <a:rPr sz="2200" dirty="0">
                <a:solidFill>
                  <a:srgbClr val="000000"/>
                </a:solidFill>
                <a:latin typeface="宋体" panose="02010600030101010101" pitchFamily="2" charset="-122"/>
                <a:cs typeface="宋体" panose="02010600030101010101" pitchFamily="2" charset="-122"/>
              </a:rPr>
              <a:t>炉温度进行一次检查，检查试剂余量（必要时添加或更换），检</a:t>
            </a:r>
          </a:p>
          <a:p>
            <a:pPr marL="255905" marR="0">
              <a:lnSpc>
                <a:spcPts val="2195"/>
              </a:lnSpc>
              <a:spcBef>
                <a:spcPts val="905"/>
              </a:spcBef>
              <a:spcAft>
                <a:spcPts val="0"/>
              </a:spcAft>
            </a:pPr>
            <a:r>
              <a:rPr sz="2200" dirty="0">
                <a:solidFill>
                  <a:srgbClr val="000000"/>
                </a:solidFill>
                <a:latin typeface="宋体" panose="02010600030101010101" pitchFamily="2" charset="-122"/>
                <a:cs typeface="宋体" panose="02010600030101010101" pitchFamily="2" charset="-122"/>
              </a:rPr>
              <a:t>查卤素洗涤器、冷凝器水封容器、增湿器，必要时加蒸馏水。</a:t>
            </a:r>
          </a:p>
        </p:txBody>
      </p:sp>
      <p:sp>
        <p:nvSpPr>
          <p:cNvPr id="8" name="object 8"/>
          <p:cNvSpPr txBox="1"/>
          <p:nvPr/>
        </p:nvSpPr>
        <p:spPr>
          <a:xfrm>
            <a:off x="629920" y="5023316"/>
            <a:ext cx="3533680" cy="697865"/>
          </a:xfrm>
          <a:prstGeom prst="rect">
            <a:avLst/>
          </a:prstGeom>
        </p:spPr>
        <p:txBody>
          <a:bodyPr vert="horz" wrap="square" lIns="0" tIns="0" rIns="0" bIns="0" rtlCol="0">
            <a:spAutoFit/>
          </a:bodyPr>
          <a:lstStyle/>
          <a:p>
            <a:pPr marL="0" marR="0">
              <a:lnSpc>
                <a:spcPts val="2195"/>
              </a:lnSpc>
              <a:spcBef>
                <a:spcPts val="0"/>
              </a:spcBef>
              <a:spcAft>
                <a:spcPts val="0"/>
              </a:spcAft>
            </a:pPr>
            <a:r>
              <a:rPr sz="2200" dirty="0">
                <a:solidFill>
                  <a:srgbClr val="000000"/>
                </a:solidFill>
                <a:latin typeface="宋体" panose="02010600030101010101" pitchFamily="2" charset="-122"/>
                <a:cs typeface="宋体" panose="02010600030101010101" pitchFamily="2" charset="-122"/>
              </a:rPr>
              <a:t>（HJ 355-2019</a:t>
            </a:r>
            <a:r>
              <a:rPr sz="2200" spc="1100" dirty="0">
                <a:solidFill>
                  <a:srgbClr val="000000"/>
                </a:solidFill>
                <a:latin typeface="宋体" panose="02010600030101010101" pitchFamily="2" charset="-122"/>
                <a:cs typeface="宋体" panose="02010600030101010101" pitchFamily="2" charset="-122"/>
              </a:rPr>
              <a:t> </a:t>
            </a:r>
            <a:r>
              <a:rPr sz="2200" dirty="0">
                <a:solidFill>
                  <a:srgbClr val="000000"/>
                </a:solidFill>
                <a:latin typeface="宋体" panose="02010600030101010101" pitchFamily="2" charset="-122"/>
                <a:cs typeface="宋体" panose="02010600030101010101" pitchFamily="2" charset="-122"/>
              </a:rPr>
              <a:t>7.3.4）</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451485" y="497601"/>
            <a:ext cx="9502744" cy="1357929"/>
          </a:xfrm>
          <a:prstGeom prst="rect">
            <a:avLst/>
          </a:prstGeom>
        </p:spPr>
        <p:txBody>
          <a:bodyPr vert="horz" wrap="square" lIns="0" tIns="0" rIns="0" bIns="0" rtlCol="0">
            <a:spAutoFit/>
          </a:bodyPr>
          <a:lstStyle/>
          <a:p>
            <a:pPr marL="0" marR="0">
              <a:lnSpc>
                <a:spcPts val="1800"/>
              </a:lnSpc>
              <a:spcBef>
                <a:spcPts val="0"/>
              </a:spcBef>
              <a:spcAft>
                <a:spcPts val="0"/>
              </a:spcAft>
            </a:pPr>
            <a:r>
              <a:rPr sz="1250" dirty="0">
                <a:solidFill>
                  <a:srgbClr val="2DA2BF"/>
                </a:solidFill>
                <a:latin typeface="UVWQUJ+Wingdings3" panose="02000500000000000000"/>
                <a:cs typeface="UVWQUJ+Wingdings3" panose="02000500000000000000"/>
              </a:rPr>
              <a:t></a:t>
            </a:r>
            <a:r>
              <a:rPr sz="1250" spc="1040" dirty="0">
                <a:solidFill>
                  <a:srgbClr val="2DA2BF"/>
                </a:solidFill>
                <a:latin typeface="Times New Roman" panose="02020603050405020304"/>
                <a:cs typeface="Times New Roman" panose="02020603050405020304"/>
              </a:rPr>
              <a:t> </a:t>
            </a:r>
            <a:r>
              <a:rPr sz="1800" spc="10" dirty="0">
                <a:solidFill>
                  <a:srgbClr val="000000"/>
                </a:solidFill>
                <a:latin typeface="ILCCTM+SimHei" panose="02000500000000000000"/>
                <a:cs typeface="ILCCTM+SimHei" panose="02000500000000000000"/>
              </a:rPr>
              <a:t>常见问题：</a:t>
            </a:r>
            <a:r>
              <a:rPr sz="1800" dirty="0">
                <a:solidFill>
                  <a:srgbClr val="000000"/>
                </a:solidFill>
                <a:latin typeface="宋体" panose="02010600030101010101" pitchFamily="2" charset="-122"/>
                <a:cs typeface="宋体" panose="02010600030101010101" pitchFamily="2" charset="-122"/>
              </a:rPr>
              <a:t>污染源监控站房内地面存在危险废弃物（在线废液）严重漏液腐蚀现</a:t>
            </a:r>
          </a:p>
          <a:p>
            <a:pPr marL="255905" marR="0">
              <a:lnSpc>
                <a:spcPts val="1800"/>
              </a:lnSpc>
              <a:spcBef>
                <a:spcPts val="1300"/>
              </a:spcBef>
              <a:spcAft>
                <a:spcPts val="0"/>
              </a:spcAft>
            </a:pPr>
            <a:r>
              <a:rPr sz="1800" dirty="0">
                <a:solidFill>
                  <a:srgbClr val="000000"/>
                </a:solidFill>
                <a:latin typeface="宋体" panose="02010600030101010101" pitchFamily="2" charset="-122"/>
                <a:cs typeface="宋体" panose="02010600030101010101" pitchFamily="2" charset="-122"/>
              </a:rPr>
              <a:t>象。危险废弃物（在线废液）未进行网上动态申报，危险废物转移联单未按要求</a:t>
            </a:r>
          </a:p>
          <a:p>
            <a:pPr marL="255905" marR="0">
              <a:lnSpc>
                <a:spcPts val="1800"/>
              </a:lnSpc>
              <a:spcBef>
                <a:spcPts val="1300"/>
              </a:spcBef>
              <a:spcAft>
                <a:spcPts val="0"/>
              </a:spcAft>
            </a:pPr>
            <a:r>
              <a:rPr sz="1800" dirty="0">
                <a:solidFill>
                  <a:srgbClr val="000000"/>
                </a:solidFill>
                <a:latin typeface="宋体" panose="02010600030101010101" pitchFamily="2" charset="-122"/>
                <a:cs typeface="宋体" panose="02010600030101010101" pitchFamily="2" charset="-122"/>
              </a:rPr>
              <a:t>填报；</a:t>
            </a:r>
          </a:p>
        </p:txBody>
      </p:sp>
      <p:sp>
        <p:nvSpPr>
          <p:cNvPr id="4" name="object 4"/>
          <p:cNvSpPr txBox="1"/>
          <p:nvPr/>
        </p:nvSpPr>
        <p:spPr>
          <a:xfrm>
            <a:off x="451485" y="1729501"/>
            <a:ext cx="7405465" cy="567758"/>
          </a:xfrm>
          <a:prstGeom prst="rect">
            <a:avLst/>
          </a:prstGeom>
        </p:spPr>
        <p:txBody>
          <a:bodyPr vert="horz" wrap="square" lIns="0" tIns="0" rIns="0" bIns="0" rtlCol="0">
            <a:spAutoFit/>
          </a:bodyPr>
          <a:lstStyle/>
          <a:p>
            <a:pPr marL="0" marR="0">
              <a:lnSpc>
                <a:spcPts val="1800"/>
              </a:lnSpc>
              <a:spcBef>
                <a:spcPts val="0"/>
              </a:spcBef>
              <a:spcAft>
                <a:spcPts val="0"/>
              </a:spcAft>
            </a:pPr>
            <a:r>
              <a:rPr sz="1250" dirty="0">
                <a:solidFill>
                  <a:srgbClr val="2DA2BF"/>
                </a:solidFill>
                <a:latin typeface="UVWQUJ+Wingdings3" panose="02000500000000000000"/>
                <a:cs typeface="UVWQUJ+Wingdings3" panose="02000500000000000000"/>
              </a:rPr>
              <a:t></a:t>
            </a:r>
            <a:r>
              <a:rPr sz="1250" spc="1040" dirty="0">
                <a:solidFill>
                  <a:srgbClr val="2DA2BF"/>
                </a:solidFill>
                <a:latin typeface="Times New Roman" panose="02020603050405020304"/>
                <a:cs typeface="Times New Roman" panose="02020603050405020304"/>
              </a:rPr>
              <a:t> </a:t>
            </a:r>
            <a:r>
              <a:rPr sz="1800" spc="10" dirty="0">
                <a:solidFill>
                  <a:srgbClr val="000000"/>
                </a:solidFill>
                <a:latin typeface="ILCCTM+SimHei" panose="02000500000000000000"/>
                <a:cs typeface="ILCCTM+SimHei" panose="02000500000000000000"/>
              </a:rPr>
              <a:t>对生态环境的影响：</a:t>
            </a:r>
            <a:r>
              <a:rPr sz="1800" dirty="0">
                <a:solidFill>
                  <a:srgbClr val="000000"/>
                </a:solidFill>
                <a:latin typeface="宋体" panose="02010600030101010101" pitchFamily="2" charset="-122"/>
                <a:cs typeface="宋体" panose="02010600030101010101" pitchFamily="2" charset="-122"/>
              </a:rPr>
              <a:t>极易导致生态环境污染和安全事故发生。</a:t>
            </a:r>
          </a:p>
        </p:txBody>
      </p:sp>
      <p:sp>
        <p:nvSpPr>
          <p:cNvPr id="5" name="object 5"/>
          <p:cNvSpPr txBox="1"/>
          <p:nvPr/>
        </p:nvSpPr>
        <p:spPr>
          <a:xfrm>
            <a:off x="451485" y="2174001"/>
            <a:ext cx="9758331" cy="2933284"/>
          </a:xfrm>
          <a:prstGeom prst="rect">
            <a:avLst/>
          </a:prstGeom>
        </p:spPr>
        <p:txBody>
          <a:bodyPr vert="horz" wrap="square" lIns="0" tIns="0" rIns="0" bIns="0" rtlCol="0">
            <a:spAutoFit/>
          </a:bodyPr>
          <a:lstStyle/>
          <a:p>
            <a:pPr marL="0" marR="0">
              <a:lnSpc>
                <a:spcPts val="1800"/>
              </a:lnSpc>
              <a:spcBef>
                <a:spcPts val="0"/>
              </a:spcBef>
              <a:spcAft>
                <a:spcPts val="0"/>
              </a:spcAft>
            </a:pPr>
            <a:r>
              <a:rPr sz="1250" dirty="0">
                <a:solidFill>
                  <a:srgbClr val="2DA2BF"/>
                </a:solidFill>
                <a:latin typeface="UVWQUJ+Wingdings3" panose="02000500000000000000"/>
                <a:cs typeface="UVWQUJ+Wingdings3" panose="02000500000000000000"/>
              </a:rPr>
              <a:t></a:t>
            </a:r>
            <a:r>
              <a:rPr sz="1250" spc="1040" dirty="0">
                <a:solidFill>
                  <a:srgbClr val="2DA2BF"/>
                </a:solidFill>
                <a:latin typeface="Times New Roman" panose="02020603050405020304"/>
                <a:cs typeface="Times New Roman" panose="02020603050405020304"/>
              </a:rPr>
              <a:t> </a:t>
            </a:r>
            <a:r>
              <a:rPr sz="1800" spc="10" dirty="0">
                <a:solidFill>
                  <a:srgbClr val="000000"/>
                </a:solidFill>
                <a:latin typeface="ILCCTM+SimHei" panose="02000500000000000000"/>
                <a:cs typeface="ILCCTM+SimHei" panose="02000500000000000000"/>
              </a:rPr>
              <a:t>核查方法：</a:t>
            </a:r>
            <a:r>
              <a:rPr sz="1800" dirty="0">
                <a:solidFill>
                  <a:srgbClr val="000000"/>
                </a:solidFill>
                <a:latin typeface="宋体" panose="02010600030101010101" pitchFamily="2" charset="-122"/>
                <a:cs typeface="宋体" panose="02010600030101010101" pitchFamily="2" charset="-122"/>
              </a:rPr>
              <a:t>1、观察污染源自动监控站房内是否存在危险废弃物（在线废液）渗</a:t>
            </a:r>
          </a:p>
          <a:p>
            <a:pPr marL="255905" marR="0">
              <a:lnSpc>
                <a:spcPts val="1800"/>
              </a:lnSpc>
              <a:spcBef>
                <a:spcPts val="1300"/>
              </a:spcBef>
              <a:spcAft>
                <a:spcPts val="0"/>
              </a:spcAft>
            </a:pPr>
            <a:r>
              <a:rPr sz="1800" dirty="0">
                <a:solidFill>
                  <a:srgbClr val="000000"/>
                </a:solidFill>
                <a:latin typeface="宋体" panose="02010600030101010101" pitchFamily="2" charset="-122"/>
                <a:cs typeface="宋体" panose="02010600030101010101" pitchFamily="2" charset="-122"/>
              </a:rPr>
              <a:t>漏现象、是否随意排放或回流入污水排放口；2、是否按照《中华人民共和国固</a:t>
            </a:r>
          </a:p>
          <a:p>
            <a:pPr marL="255905" marR="0">
              <a:lnSpc>
                <a:spcPts val="1800"/>
              </a:lnSpc>
              <a:spcBef>
                <a:spcPts val="1300"/>
              </a:spcBef>
              <a:spcAft>
                <a:spcPts val="0"/>
              </a:spcAft>
            </a:pPr>
            <a:r>
              <a:rPr sz="1800" dirty="0">
                <a:solidFill>
                  <a:srgbClr val="000000"/>
                </a:solidFill>
                <a:latin typeface="宋体" panose="02010600030101010101" pitchFamily="2" charset="-122"/>
                <a:cs typeface="宋体" panose="02010600030101010101" pitchFamily="2" charset="-122"/>
              </a:rPr>
              <a:t>体废物污染环境防治法》（2016年11月7日修正版）第五十九条“转移危险废物</a:t>
            </a:r>
          </a:p>
          <a:p>
            <a:pPr marL="255905" marR="0">
              <a:lnSpc>
                <a:spcPts val="1800"/>
              </a:lnSpc>
              <a:spcBef>
                <a:spcPts val="1300"/>
              </a:spcBef>
              <a:spcAft>
                <a:spcPts val="0"/>
              </a:spcAft>
            </a:pPr>
            <a:r>
              <a:rPr sz="1800" dirty="0">
                <a:solidFill>
                  <a:srgbClr val="000000"/>
                </a:solidFill>
                <a:latin typeface="宋体" panose="02010600030101010101" pitchFamily="2" charset="-122"/>
                <a:cs typeface="宋体" panose="02010600030101010101" pitchFamily="2" charset="-122"/>
              </a:rPr>
              <a:t>的，必须按照国家有关规定填写危险废物转移联单”规范填写危险废物转移联单。</a:t>
            </a:r>
          </a:p>
          <a:p>
            <a:pPr marL="255905" marR="0">
              <a:lnSpc>
                <a:spcPts val="1800"/>
              </a:lnSpc>
              <a:spcBef>
                <a:spcPts val="1300"/>
              </a:spcBef>
              <a:spcAft>
                <a:spcPts val="0"/>
              </a:spcAft>
            </a:pPr>
            <a:r>
              <a:rPr sz="1800" dirty="0">
                <a:solidFill>
                  <a:srgbClr val="000000"/>
                </a:solidFill>
                <a:latin typeface="宋体" panose="02010600030101010101" pitchFamily="2" charset="-122"/>
                <a:cs typeface="宋体" panose="02010600030101010101" pitchFamily="2" charset="-122"/>
              </a:rPr>
              <a:t>3、是否按照《中华人民共和国固体废物污染环境防治法》（2016年11月7日修正</a:t>
            </a:r>
          </a:p>
          <a:p>
            <a:pPr marL="255905" marR="0">
              <a:lnSpc>
                <a:spcPts val="1800"/>
              </a:lnSpc>
              <a:spcBef>
                <a:spcPts val="1300"/>
              </a:spcBef>
              <a:spcAft>
                <a:spcPts val="0"/>
              </a:spcAft>
            </a:pPr>
            <a:r>
              <a:rPr sz="1800" dirty="0">
                <a:solidFill>
                  <a:srgbClr val="000000"/>
                </a:solidFill>
                <a:latin typeface="宋体" panose="02010600030101010101" pitchFamily="2" charset="-122"/>
                <a:cs typeface="宋体" panose="02010600030101010101" pitchFamily="2" charset="-122"/>
              </a:rPr>
              <a:t>版）第五十二条“对危险废物的容器和包装物以及收集、贮存、运输、处置危险</a:t>
            </a:r>
          </a:p>
          <a:p>
            <a:pPr marL="255905" marR="0">
              <a:lnSpc>
                <a:spcPts val="1800"/>
              </a:lnSpc>
              <a:spcBef>
                <a:spcPts val="1300"/>
              </a:spcBef>
              <a:spcAft>
                <a:spcPts val="0"/>
              </a:spcAft>
            </a:pPr>
            <a:r>
              <a:rPr sz="1800" dirty="0">
                <a:solidFill>
                  <a:srgbClr val="000000"/>
                </a:solidFill>
                <a:latin typeface="宋体" panose="02010600030101010101" pitchFamily="2" charset="-122"/>
                <a:cs typeface="宋体" panose="02010600030101010101" pitchFamily="2" charset="-122"/>
              </a:rPr>
              <a:t>废物的设施、场所，必须设置危险废物识别标志”设置危险废物识别标志。</a:t>
            </a:r>
          </a:p>
        </p:txBody>
      </p:sp>
      <p:sp>
        <p:nvSpPr>
          <p:cNvPr id="6" name="object 6"/>
          <p:cNvSpPr txBox="1"/>
          <p:nvPr/>
        </p:nvSpPr>
        <p:spPr>
          <a:xfrm>
            <a:off x="451485" y="4980702"/>
            <a:ext cx="9502744" cy="1357929"/>
          </a:xfrm>
          <a:prstGeom prst="rect">
            <a:avLst/>
          </a:prstGeom>
        </p:spPr>
        <p:txBody>
          <a:bodyPr vert="horz" wrap="square" lIns="0" tIns="0" rIns="0" bIns="0" rtlCol="0">
            <a:spAutoFit/>
          </a:bodyPr>
          <a:lstStyle/>
          <a:p>
            <a:pPr marL="0" marR="0">
              <a:lnSpc>
                <a:spcPts val="1800"/>
              </a:lnSpc>
              <a:spcBef>
                <a:spcPts val="0"/>
              </a:spcBef>
              <a:spcAft>
                <a:spcPts val="0"/>
              </a:spcAft>
            </a:pPr>
            <a:r>
              <a:rPr sz="1250" dirty="0">
                <a:solidFill>
                  <a:srgbClr val="2DA2BF"/>
                </a:solidFill>
                <a:latin typeface="UVWQUJ+Wingdings3" panose="02000500000000000000"/>
                <a:cs typeface="UVWQUJ+Wingdings3" panose="02000500000000000000"/>
              </a:rPr>
              <a:t></a:t>
            </a:r>
            <a:r>
              <a:rPr sz="1250" spc="1040" dirty="0">
                <a:solidFill>
                  <a:srgbClr val="2DA2BF"/>
                </a:solidFill>
                <a:latin typeface="Times New Roman" panose="02020603050405020304"/>
                <a:cs typeface="Times New Roman" panose="02020603050405020304"/>
              </a:rPr>
              <a:t> </a:t>
            </a:r>
            <a:r>
              <a:rPr sz="1800" dirty="0">
                <a:solidFill>
                  <a:srgbClr val="000000"/>
                </a:solidFill>
                <a:latin typeface="宋体" panose="02010600030101010101" pitchFamily="2" charset="-122"/>
                <a:cs typeface="宋体" panose="02010600030101010101" pitchFamily="2" charset="-122"/>
              </a:rPr>
              <a:t>规范要求：对于水污染源在线监测仪器所产生的废液应以专用容器予以回收，并</a:t>
            </a:r>
          </a:p>
          <a:p>
            <a:pPr marL="255905" marR="0">
              <a:lnSpc>
                <a:spcPts val="1800"/>
              </a:lnSpc>
              <a:spcBef>
                <a:spcPts val="1300"/>
              </a:spcBef>
              <a:spcAft>
                <a:spcPts val="0"/>
              </a:spcAft>
            </a:pPr>
            <a:r>
              <a:rPr sz="1800" dirty="0">
                <a:solidFill>
                  <a:srgbClr val="000000"/>
                </a:solidFill>
                <a:latin typeface="宋体" panose="02010600030101010101" pitchFamily="2" charset="-122"/>
                <a:cs typeface="宋体" panose="02010600030101010101" pitchFamily="2" charset="-122"/>
              </a:rPr>
              <a:t>按照GB 18597的有关规定，交由有危险废物处理资质的单位处理，不得随意排放</a:t>
            </a:r>
          </a:p>
          <a:p>
            <a:pPr marL="255905" marR="0">
              <a:lnSpc>
                <a:spcPts val="1800"/>
              </a:lnSpc>
              <a:spcBef>
                <a:spcPts val="1300"/>
              </a:spcBef>
              <a:spcAft>
                <a:spcPts val="0"/>
              </a:spcAft>
            </a:pPr>
            <a:r>
              <a:rPr sz="1800" dirty="0">
                <a:solidFill>
                  <a:srgbClr val="000000"/>
                </a:solidFill>
                <a:latin typeface="宋体" panose="02010600030101010101" pitchFamily="2" charset="-122"/>
                <a:cs typeface="宋体" panose="02010600030101010101" pitchFamily="2" charset="-122"/>
              </a:rPr>
              <a:t>或回流入污水排放口。（HJ 355-2019</a:t>
            </a:r>
            <a:r>
              <a:rPr sz="1800" spc="900" dirty="0">
                <a:solidFill>
                  <a:srgbClr val="000000"/>
                </a:solidFill>
                <a:latin typeface="宋体" panose="02010600030101010101" pitchFamily="2" charset="-122"/>
                <a:cs typeface="宋体" panose="02010600030101010101" pitchFamily="2" charset="-122"/>
              </a:rPr>
              <a:t> </a:t>
            </a:r>
            <a:r>
              <a:rPr sz="1800" dirty="0">
                <a:solidFill>
                  <a:srgbClr val="000000"/>
                </a:solidFill>
                <a:latin typeface="宋体" panose="02010600030101010101" pitchFamily="2" charset="-122"/>
                <a:cs typeface="宋体" panose="02010600030101010101" pitchFamily="2" charset="-122"/>
              </a:rPr>
              <a:t>7.4.2）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80047" y="469979"/>
            <a:ext cx="8969661" cy="844279"/>
          </a:xfrm>
          <a:prstGeom prst="rect">
            <a:avLst/>
          </a:prstGeom>
        </p:spPr>
        <p:txBody>
          <a:bodyPr vert="horz" wrap="square" lIns="0" tIns="0" rIns="0" bIns="0" rtlCol="0">
            <a:spAutoFit/>
          </a:bodyPr>
          <a:lstStyle/>
          <a:p>
            <a:pPr marL="0" marR="0">
              <a:lnSpc>
                <a:spcPts val="1800"/>
              </a:lnSpc>
              <a:spcBef>
                <a:spcPts val="0"/>
              </a:spcBef>
              <a:spcAft>
                <a:spcPts val="0"/>
              </a:spcAft>
            </a:pPr>
            <a:r>
              <a:rPr sz="1250" dirty="0">
                <a:solidFill>
                  <a:srgbClr val="2DA2BF"/>
                </a:solidFill>
                <a:latin typeface="EGCTCM+ArialMT" panose="02000500000000000000"/>
                <a:cs typeface="EGCTCM+ArialMT" panose="02000500000000000000"/>
              </a:rPr>
              <a:t>•</a:t>
            </a:r>
            <a:r>
              <a:rPr sz="1250" spc="1230" dirty="0">
                <a:solidFill>
                  <a:srgbClr val="2DA2BF"/>
                </a:solidFill>
                <a:latin typeface="EGCTCM+ArialMT" panose="02000500000000000000"/>
                <a:cs typeface="EGCTCM+ArialMT" panose="02000500000000000000"/>
              </a:rPr>
              <a:t> </a:t>
            </a:r>
            <a:r>
              <a:rPr sz="1800" dirty="0">
                <a:solidFill>
                  <a:srgbClr val="000000"/>
                </a:solidFill>
                <a:latin typeface="宋体" panose="02010600030101010101" pitchFamily="2" charset="-122"/>
                <a:cs typeface="宋体" panose="02010600030101010101" pitchFamily="2" charset="-122"/>
              </a:rPr>
              <a:t>废水氨氮监测目前常用的仪器主要有两种：一种是氨气敏电极法，一种是纳</a:t>
            </a:r>
          </a:p>
          <a:p>
            <a:pPr marL="255905" marR="0">
              <a:lnSpc>
                <a:spcPts val="1800"/>
              </a:lnSpc>
              <a:spcBef>
                <a:spcPts val="360"/>
              </a:spcBef>
              <a:spcAft>
                <a:spcPts val="0"/>
              </a:spcAft>
            </a:pPr>
            <a:r>
              <a:rPr sz="1800" dirty="0">
                <a:solidFill>
                  <a:srgbClr val="000000"/>
                </a:solidFill>
                <a:latin typeface="宋体" panose="02010600030101010101" pitchFamily="2" charset="-122"/>
                <a:cs typeface="宋体" panose="02010600030101010101" pitchFamily="2" charset="-122"/>
              </a:rPr>
              <a:t>氏试剂比色法。其他的还有水杨酸法、哈希的逐出-比色法等。</a:t>
            </a:r>
          </a:p>
        </p:txBody>
      </p:sp>
      <p:sp>
        <p:nvSpPr>
          <p:cNvPr id="4" name="object 4"/>
          <p:cNvSpPr txBox="1"/>
          <p:nvPr/>
        </p:nvSpPr>
        <p:spPr>
          <a:xfrm>
            <a:off x="380047" y="1069419"/>
            <a:ext cx="9232551" cy="3314428"/>
          </a:xfrm>
          <a:prstGeom prst="rect">
            <a:avLst/>
          </a:prstGeom>
        </p:spPr>
        <p:txBody>
          <a:bodyPr vert="horz" wrap="square" lIns="0" tIns="0" rIns="0" bIns="0" rtlCol="0">
            <a:spAutoFit/>
          </a:bodyPr>
          <a:lstStyle/>
          <a:p>
            <a:pPr marL="0" marR="0">
              <a:lnSpc>
                <a:spcPts val="1800"/>
              </a:lnSpc>
              <a:spcBef>
                <a:spcPts val="0"/>
              </a:spcBef>
              <a:spcAft>
                <a:spcPts val="0"/>
              </a:spcAft>
            </a:pPr>
            <a:r>
              <a:rPr sz="1250" dirty="0">
                <a:solidFill>
                  <a:srgbClr val="2DA2BF"/>
                </a:solidFill>
                <a:latin typeface="EGCTCM+ArialMT" panose="02000500000000000000"/>
                <a:cs typeface="EGCTCM+ArialMT" panose="02000500000000000000"/>
              </a:rPr>
              <a:t>•</a:t>
            </a:r>
            <a:r>
              <a:rPr sz="1250" spc="1230" dirty="0">
                <a:solidFill>
                  <a:srgbClr val="2DA2BF"/>
                </a:solidFill>
                <a:latin typeface="EGCTCM+ArialMT" panose="02000500000000000000"/>
                <a:cs typeface="EGCTCM+ArialMT" panose="02000500000000000000"/>
              </a:rPr>
              <a:t> </a:t>
            </a:r>
            <a:r>
              <a:rPr sz="1800" dirty="0">
                <a:solidFill>
                  <a:srgbClr val="000000"/>
                </a:solidFill>
                <a:latin typeface="宋体" panose="02010600030101010101" pitchFamily="2" charset="-122"/>
                <a:cs typeface="宋体" panose="02010600030101010101" pitchFamily="2" charset="-122"/>
              </a:rPr>
              <a:t>氨氮水质在线自动监测仪的基本组成单元：1、进样/计量单元：包括试样、</a:t>
            </a:r>
          </a:p>
          <a:p>
            <a:pPr marL="255905" marR="0">
              <a:lnSpc>
                <a:spcPts val="1800"/>
              </a:lnSpc>
              <a:spcBef>
                <a:spcPts val="360"/>
              </a:spcBef>
              <a:spcAft>
                <a:spcPts val="0"/>
              </a:spcAft>
            </a:pPr>
            <a:r>
              <a:rPr sz="1800" dirty="0">
                <a:solidFill>
                  <a:srgbClr val="000000"/>
                </a:solidFill>
                <a:latin typeface="宋体" panose="02010600030101010101" pitchFamily="2" charset="-122"/>
                <a:cs typeface="宋体" panose="02010600030101010101" pitchFamily="2" charset="-122"/>
              </a:rPr>
              <a:t>标准溶液、试剂等导入部分（含试样通道和标准溶液通道）及计量部分。2、</a:t>
            </a:r>
          </a:p>
          <a:p>
            <a:pPr marL="255905" marR="0">
              <a:lnSpc>
                <a:spcPts val="1800"/>
              </a:lnSpc>
              <a:spcBef>
                <a:spcPts val="310"/>
              </a:spcBef>
              <a:spcAft>
                <a:spcPts val="0"/>
              </a:spcAft>
            </a:pPr>
            <a:r>
              <a:rPr sz="1800" dirty="0">
                <a:solidFill>
                  <a:srgbClr val="000000"/>
                </a:solidFill>
                <a:latin typeface="宋体" panose="02010600030101010101" pitchFamily="2" charset="-122"/>
                <a:cs typeface="宋体" panose="02010600030101010101" pitchFamily="2" charset="-122"/>
              </a:rPr>
              <a:t>试剂储存单元：存放各种标准溶液、试剂的功能单元，确保各种标准溶液和</a:t>
            </a:r>
          </a:p>
          <a:p>
            <a:pPr marL="255905" marR="0">
              <a:lnSpc>
                <a:spcPts val="1800"/>
              </a:lnSpc>
              <a:spcBef>
                <a:spcPts val="360"/>
              </a:spcBef>
              <a:spcAft>
                <a:spcPts val="0"/>
              </a:spcAft>
            </a:pPr>
            <a:r>
              <a:rPr sz="1800" dirty="0">
                <a:solidFill>
                  <a:srgbClr val="000000"/>
                </a:solidFill>
                <a:latin typeface="宋体" panose="02010600030101010101" pitchFamily="2" charset="-122"/>
                <a:cs typeface="宋体" panose="02010600030101010101" pitchFamily="2" charset="-122"/>
              </a:rPr>
              <a:t>试剂存放安全和质量。3、物理/化学前处理单元：通过物理、化学手段去除</a:t>
            </a:r>
          </a:p>
          <a:p>
            <a:pPr marL="255905" marR="0">
              <a:lnSpc>
                <a:spcPts val="1800"/>
              </a:lnSpc>
              <a:spcBef>
                <a:spcPts val="310"/>
              </a:spcBef>
              <a:spcAft>
                <a:spcPts val="0"/>
              </a:spcAft>
            </a:pPr>
            <a:r>
              <a:rPr sz="1800" dirty="0">
                <a:solidFill>
                  <a:srgbClr val="000000"/>
                </a:solidFill>
                <a:latin typeface="宋体" panose="02010600030101010101" pitchFamily="2" charset="-122"/>
                <a:cs typeface="宋体" panose="02010600030101010101" pitchFamily="2" charset="-122"/>
              </a:rPr>
              <a:t>水样基体的干扰或（和）完成待测物富集、稀释等。4、分析及检测单元：由</a:t>
            </a:r>
          </a:p>
          <a:p>
            <a:pPr marL="255905" marR="0">
              <a:lnSpc>
                <a:spcPts val="1800"/>
              </a:lnSpc>
              <a:spcBef>
                <a:spcPts val="360"/>
              </a:spcBef>
              <a:spcAft>
                <a:spcPts val="0"/>
              </a:spcAft>
            </a:pPr>
            <a:r>
              <a:rPr sz="1800" dirty="0">
                <a:solidFill>
                  <a:srgbClr val="000000"/>
                </a:solidFill>
                <a:latin typeface="宋体" panose="02010600030101010101" pitchFamily="2" charset="-122"/>
                <a:cs typeface="宋体" panose="02010600030101010101" pitchFamily="2" charset="-122"/>
              </a:rPr>
              <a:t>反应模块和检测模块组成，通过控制单元完成对待测物质的自动在线分析，</a:t>
            </a:r>
          </a:p>
          <a:p>
            <a:pPr marL="255905" marR="0">
              <a:lnSpc>
                <a:spcPts val="1800"/>
              </a:lnSpc>
              <a:spcBef>
                <a:spcPts val="360"/>
              </a:spcBef>
              <a:spcAft>
                <a:spcPts val="0"/>
              </a:spcAft>
            </a:pPr>
            <a:r>
              <a:rPr sz="1800" dirty="0">
                <a:solidFill>
                  <a:srgbClr val="000000"/>
                </a:solidFill>
                <a:latin typeface="宋体" panose="02010600030101010101" pitchFamily="2" charset="-122"/>
                <a:cs typeface="宋体" panose="02010600030101010101" pitchFamily="2" charset="-122"/>
              </a:rPr>
              <a:t>并将测定值转换成电信号输出的部分。5、控制单元：包括系统控制硬件和软</a:t>
            </a:r>
          </a:p>
          <a:p>
            <a:pPr marL="255905" marR="0">
              <a:lnSpc>
                <a:spcPts val="1800"/>
              </a:lnSpc>
              <a:spcBef>
                <a:spcPts val="310"/>
              </a:spcBef>
              <a:spcAft>
                <a:spcPts val="0"/>
              </a:spcAft>
            </a:pPr>
            <a:r>
              <a:rPr sz="1800" dirty="0">
                <a:solidFill>
                  <a:srgbClr val="000000"/>
                </a:solidFill>
                <a:latin typeface="宋体" panose="02010600030101010101" pitchFamily="2" charset="-122"/>
                <a:cs typeface="宋体" panose="02010600030101010101" pitchFamily="2" charset="-122"/>
              </a:rPr>
              <a:t>件，实现进样、消解和排液等操作的部分。具有数据采集、处理、显示存储、</a:t>
            </a:r>
          </a:p>
          <a:p>
            <a:pPr marL="255905" marR="0">
              <a:lnSpc>
                <a:spcPts val="1800"/>
              </a:lnSpc>
              <a:spcBef>
                <a:spcPts val="360"/>
              </a:spcBef>
              <a:spcAft>
                <a:spcPts val="0"/>
              </a:spcAft>
            </a:pPr>
            <a:r>
              <a:rPr sz="1800" dirty="0">
                <a:solidFill>
                  <a:srgbClr val="000000"/>
                </a:solidFill>
                <a:latin typeface="宋体" panose="02010600030101010101" pitchFamily="2" charset="-122"/>
                <a:cs typeface="宋体" panose="02010600030101010101" pitchFamily="2" charset="-122"/>
              </a:rPr>
              <a:t>安全管理、数据和运行日志查询输出等功能，同时具备输出留样、触发采样</a:t>
            </a:r>
          </a:p>
          <a:p>
            <a:pPr marL="255905" marR="0">
              <a:lnSpc>
                <a:spcPts val="1800"/>
              </a:lnSpc>
              <a:spcBef>
                <a:spcPts val="310"/>
              </a:spcBef>
              <a:spcAft>
                <a:spcPts val="0"/>
              </a:spcAft>
            </a:pPr>
            <a:r>
              <a:rPr sz="1800" dirty="0">
                <a:solidFill>
                  <a:srgbClr val="000000"/>
                </a:solidFill>
                <a:latin typeface="宋体" panose="02010600030101010101" pitchFamily="2" charset="-122"/>
                <a:cs typeface="宋体" panose="02010600030101010101" pitchFamily="2" charset="-122"/>
              </a:rPr>
              <a:t>等功能，控制单元实现以上功能时均能提供对应的通讯协议，且通信协议满</a:t>
            </a:r>
          </a:p>
          <a:p>
            <a:pPr marL="255905" marR="0">
              <a:lnSpc>
                <a:spcPts val="1800"/>
              </a:lnSpc>
              <a:spcBef>
                <a:spcPts val="360"/>
              </a:spcBef>
              <a:spcAft>
                <a:spcPts val="0"/>
              </a:spcAft>
            </a:pPr>
            <a:r>
              <a:rPr sz="1800" dirty="0">
                <a:solidFill>
                  <a:srgbClr val="000000"/>
                </a:solidFill>
                <a:latin typeface="宋体" panose="02010600030101010101" pitchFamily="2" charset="-122"/>
                <a:cs typeface="宋体" panose="02010600030101010101" pitchFamily="2" charset="-122"/>
              </a:rPr>
              <a:t>足HJ212 的要求。</a:t>
            </a:r>
          </a:p>
        </p:txBody>
      </p:sp>
      <p:sp>
        <p:nvSpPr>
          <p:cNvPr id="5" name="object 5"/>
          <p:cNvSpPr txBox="1"/>
          <p:nvPr/>
        </p:nvSpPr>
        <p:spPr>
          <a:xfrm>
            <a:off x="380047" y="4139565"/>
            <a:ext cx="9092343" cy="2243329"/>
          </a:xfrm>
          <a:prstGeom prst="rect">
            <a:avLst/>
          </a:prstGeom>
        </p:spPr>
        <p:txBody>
          <a:bodyPr vert="horz" wrap="square" lIns="0" tIns="0" rIns="0" bIns="0" rtlCol="0">
            <a:spAutoFit/>
          </a:bodyPr>
          <a:lstStyle/>
          <a:p>
            <a:pPr marL="0" marR="0">
              <a:lnSpc>
                <a:spcPts val="2500"/>
              </a:lnSpc>
              <a:spcBef>
                <a:spcPts val="0"/>
              </a:spcBef>
              <a:spcAft>
                <a:spcPts val="0"/>
              </a:spcAft>
            </a:pPr>
            <a:r>
              <a:rPr sz="1650" dirty="0">
                <a:solidFill>
                  <a:srgbClr val="2DA2BF"/>
                </a:solidFill>
                <a:latin typeface="EGCTCM+ArialMT" panose="02000500000000000000"/>
                <a:cs typeface="EGCTCM+ArialMT" panose="02000500000000000000"/>
              </a:rPr>
              <a:t>•</a:t>
            </a:r>
            <a:r>
              <a:rPr sz="1650" spc="979" dirty="0">
                <a:solidFill>
                  <a:srgbClr val="2DA2BF"/>
                </a:solidFill>
                <a:latin typeface="EGCTCM+ArialMT" panose="02000500000000000000"/>
                <a:cs typeface="EGCTCM+ArialMT" panose="02000500000000000000"/>
              </a:rPr>
              <a:t> </a:t>
            </a:r>
            <a:r>
              <a:rPr sz="2400" dirty="0">
                <a:solidFill>
                  <a:srgbClr val="000000"/>
                </a:solidFill>
                <a:latin typeface="DDTNEO+LucidaSansUnicode" panose="02000500000000000000"/>
                <a:cs typeface="DDTNEO+LucidaSansUnicode" panose="02000500000000000000"/>
              </a:rPr>
              <a:t>CODcr</a:t>
            </a:r>
            <a:r>
              <a:rPr sz="2400" spc="10" dirty="0">
                <a:solidFill>
                  <a:srgbClr val="000000"/>
                </a:solidFill>
                <a:latin typeface="ILCCTM+SimHei" panose="02000500000000000000"/>
                <a:cs typeface="ILCCTM+SimHei" panose="02000500000000000000"/>
              </a:rPr>
              <a:t>监测中的一些常见问题，如试剂单元的问题，分</a:t>
            </a:r>
          </a:p>
          <a:p>
            <a:pPr marL="255905" marR="0">
              <a:lnSpc>
                <a:spcPts val="2400"/>
              </a:lnSpc>
              <a:spcBef>
                <a:spcPts val="360"/>
              </a:spcBef>
              <a:spcAft>
                <a:spcPts val="0"/>
              </a:spcAft>
            </a:pPr>
            <a:r>
              <a:rPr sz="2400" spc="10" dirty="0">
                <a:solidFill>
                  <a:srgbClr val="000000"/>
                </a:solidFill>
                <a:latin typeface="ILCCTM+SimHei" panose="02000500000000000000"/>
                <a:cs typeface="ILCCTM+SimHei" panose="02000500000000000000"/>
              </a:rPr>
              <a:t>析及检测单元蠕动泵、计量管定期更换的问题，危险废弃</a:t>
            </a:r>
          </a:p>
          <a:p>
            <a:pPr marL="255905" marR="0">
              <a:lnSpc>
                <a:spcPts val="2400"/>
              </a:lnSpc>
              <a:spcBef>
                <a:spcPts val="430"/>
              </a:spcBef>
              <a:spcAft>
                <a:spcPts val="0"/>
              </a:spcAft>
            </a:pPr>
            <a:r>
              <a:rPr sz="2400" spc="10" dirty="0">
                <a:solidFill>
                  <a:srgbClr val="000000"/>
                </a:solidFill>
                <a:latin typeface="ILCCTM+SimHei" panose="02000500000000000000"/>
                <a:cs typeface="ILCCTM+SimHei" panose="02000500000000000000"/>
              </a:rPr>
              <a:t>物（在线废液）贮存、回收处理问题，控制单元量程、运</a:t>
            </a:r>
          </a:p>
          <a:p>
            <a:pPr marL="255905" marR="0">
              <a:lnSpc>
                <a:spcPts val="2400"/>
              </a:lnSpc>
              <a:spcBef>
                <a:spcPts val="480"/>
              </a:spcBef>
              <a:spcAft>
                <a:spcPts val="0"/>
              </a:spcAft>
            </a:pPr>
            <a:r>
              <a:rPr sz="2400" spc="10" dirty="0">
                <a:solidFill>
                  <a:srgbClr val="000000"/>
                </a:solidFill>
                <a:latin typeface="ILCCTM+SimHei" panose="02000500000000000000"/>
                <a:cs typeface="ILCCTM+SimHei" panose="02000500000000000000"/>
              </a:rPr>
              <a:t>行参数设置的问题，在氨氮监测中同样存在，在此不赘</a:t>
            </a:r>
          </a:p>
          <a:p>
            <a:pPr marL="255905" marR="0">
              <a:lnSpc>
                <a:spcPts val="2500"/>
              </a:lnSpc>
              <a:spcBef>
                <a:spcPts val="495"/>
              </a:spcBef>
              <a:spcAft>
                <a:spcPts val="0"/>
              </a:spcAft>
            </a:pPr>
            <a:r>
              <a:rPr sz="2400" dirty="0">
                <a:solidFill>
                  <a:srgbClr val="000000"/>
                </a:solidFill>
                <a:latin typeface="DDTNEO+LucidaSansUnicode" panose="02000500000000000000"/>
                <a:cs typeface="DDTNEO+LucidaSansUnicode" panose="02000500000000000000"/>
              </a:rPr>
              <a:t>[zhuì]</a:t>
            </a:r>
            <a:r>
              <a:rPr sz="2400" spc="10" dirty="0">
                <a:solidFill>
                  <a:srgbClr val="000000"/>
                </a:solidFill>
                <a:latin typeface="ILCCTM+SimHei" panose="02000500000000000000"/>
                <a:cs typeface="ILCCTM+SimHei" panose="02000500000000000000"/>
              </a:rPr>
              <a:t>述。</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498215" y="544601"/>
            <a:ext cx="3051810" cy="1016635"/>
          </a:xfrm>
          <a:prstGeom prst="rect">
            <a:avLst/>
          </a:prstGeom>
        </p:spPr>
        <p:txBody>
          <a:bodyPr vert="horz" wrap="square" lIns="0" tIns="0" rIns="0" bIns="0" rtlCol="0">
            <a:spAutoFit/>
          </a:bodyPr>
          <a:lstStyle/>
          <a:p>
            <a:pPr marL="0" marR="0">
              <a:lnSpc>
                <a:spcPts val="3205"/>
              </a:lnSpc>
              <a:spcBef>
                <a:spcPts val="0"/>
              </a:spcBef>
              <a:spcAft>
                <a:spcPts val="0"/>
              </a:spcAft>
            </a:pPr>
            <a:r>
              <a:rPr sz="3200" dirty="0">
                <a:solidFill>
                  <a:srgbClr val="000000"/>
                </a:solidFill>
                <a:latin typeface="宋体" panose="02010600030101010101" pitchFamily="2" charset="-122"/>
                <a:cs typeface="宋体" panose="02010600030101010101" pitchFamily="2" charset="-122"/>
              </a:rPr>
              <a:t>氨气敏电极法</a:t>
            </a:r>
          </a:p>
        </p:txBody>
      </p:sp>
      <p:sp>
        <p:nvSpPr>
          <p:cNvPr id="4" name="object 4"/>
          <p:cNvSpPr txBox="1"/>
          <p:nvPr/>
        </p:nvSpPr>
        <p:spPr>
          <a:xfrm>
            <a:off x="6217602" y="5437267"/>
            <a:ext cx="1943100" cy="571500"/>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00000"/>
                </a:solidFill>
                <a:latin typeface="宋体" panose="02010600030101010101" pitchFamily="2" charset="-122"/>
                <a:cs typeface="宋体" panose="02010600030101010101" pitchFamily="2" charset="-122"/>
              </a:rPr>
              <a:t>氨气敏电极结构</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557847" y="1608098"/>
            <a:ext cx="9011285" cy="3320679"/>
          </a:xfrm>
          <a:prstGeom prst="rect">
            <a:avLst/>
          </a:prstGeom>
        </p:spPr>
        <p:txBody>
          <a:bodyPr vert="horz" wrap="square" lIns="0" tIns="0" rIns="0" bIns="0" rtlCol="0">
            <a:spAutoFit/>
          </a:bodyPr>
          <a:lstStyle/>
          <a:p>
            <a:pPr marL="0" marR="0">
              <a:lnSpc>
                <a:spcPts val="2700"/>
              </a:lnSpc>
              <a:spcBef>
                <a:spcPts val="0"/>
              </a:spcBef>
              <a:spcAft>
                <a:spcPts val="0"/>
              </a:spcAft>
            </a:pPr>
            <a:r>
              <a:rPr sz="1850" dirty="0">
                <a:solidFill>
                  <a:srgbClr val="2DA2BF"/>
                </a:solidFill>
                <a:latin typeface="UVWQUJ+Wingdings3" panose="02000500000000000000"/>
                <a:cs typeface="UVWQUJ+Wingdings3" panose="02000500000000000000"/>
              </a:rPr>
              <a:t></a:t>
            </a:r>
            <a:r>
              <a:rPr sz="1850" spc="572" dirty="0">
                <a:solidFill>
                  <a:srgbClr val="2DA2BF"/>
                </a:solidFill>
                <a:latin typeface="Times New Roman" panose="02020603050405020304"/>
                <a:cs typeface="Times New Roman" panose="02020603050405020304"/>
              </a:rPr>
              <a:t> </a:t>
            </a:r>
            <a:r>
              <a:rPr sz="2700" spc="14" dirty="0">
                <a:solidFill>
                  <a:srgbClr val="000000"/>
                </a:solidFill>
                <a:latin typeface="ILCCTM+SimHei" panose="02000500000000000000"/>
                <a:cs typeface="ILCCTM+SimHei" panose="02000500000000000000"/>
              </a:rPr>
              <a:t>氨气敏电极法在线监测仪使用的试剂包括：逐出溶</a:t>
            </a:r>
          </a:p>
          <a:p>
            <a:pPr marL="255905" marR="0">
              <a:lnSpc>
                <a:spcPts val="2700"/>
              </a:lnSpc>
              <a:spcBef>
                <a:spcPts val="540"/>
              </a:spcBef>
              <a:spcAft>
                <a:spcPts val="0"/>
              </a:spcAft>
            </a:pPr>
            <a:r>
              <a:rPr sz="2700" dirty="0">
                <a:solidFill>
                  <a:srgbClr val="000000"/>
                </a:solidFill>
                <a:latin typeface="ILCCTM+SimHei" panose="02000500000000000000"/>
                <a:cs typeface="ILCCTM+SimHei" panose="02000500000000000000"/>
              </a:rPr>
              <a:t>液（即氢氧化钠溶液，无色，聚四氟乙烯瓶）、零</a:t>
            </a:r>
          </a:p>
          <a:p>
            <a:pPr marL="255905" marR="0">
              <a:lnSpc>
                <a:spcPts val="2700"/>
              </a:lnSpc>
              <a:spcBef>
                <a:spcPts val="590"/>
              </a:spcBef>
              <a:spcAft>
                <a:spcPts val="0"/>
              </a:spcAft>
            </a:pPr>
            <a:r>
              <a:rPr sz="2700" dirty="0">
                <a:solidFill>
                  <a:srgbClr val="000000"/>
                </a:solidFill>
                <a:latin typeface="ILCCTM+SimHei" panose="02000500000000000000"/>
                <a:cs typeface="ILCCTM+SimHei" panose="02000500000000000000"/>
              </a:rPr>
              <a:t>点校正液（通常使用蒸馏水或低浓度氯化铵溶液，</a:t>
            </a:r>
          </a:p>
          <a:p>
            <a:pPr marL="255905" marR="0">
              <a:lnSpc>
                <a:spcPts val="2700"/>
              </a:lnSpc>
              <a:spcBef>
                <a:spcPts val="540"/>
              </a:spcBef>
              <a:spcAft>
                <a:spcPts val="0"/>
              </a:spcAft>
            </a:pPr>
            <a:r>
              <a:rPr sz="2700" dirty="0">
                <a:solidFill>
                  <a:srgbClr val="000000"/>
                </a:solidFill>
                <a:latin typeface="ILCCTM+SimHei" panose="02000500000000000000"/>
                <a:cs typeface="ILCCTM+SimHei" panose="02000500000000000000"/>
              </a:rPr>
              <a:t>无色）、量程校正液（接近量程的氯化铵溶液，无</a:t>
            </a:r>
          </a:p>
          <a:p>
            <a:pPr marL="255905" marR="0">
              <a:lnSpc>
                <a:spcPts val="2815"/>
              </a:lnSpc>
              <a:spcBef>
                <a:spcPts val="505"/>
              </a:spcBef>
              <a:spcAft>
                <a:spcPts val="0"/>
              </a:spcAft>
            </a:pPr>
            <a:r>
              <a:rPr sz="2700" dirty="0">
                <a:solidFill>
                  <a:srgbClr val="000000"/>
                </a:solidFill>
                <a:latin typeface="ILCCTM+SimHei" panose="02000500000000000000"/>
                <a:cs typeface="ILCCTM+SimHei" panose="02000500000000000000"/>
              </a:rPr>
              <a:t>色）、清洗液（通常用蒸馏水，无色）即一般有</a:t>
            </a:r>
            <a:r>
              <a:rPr sz="2700" dirty="0">
                <a:solidFill>
                  <a:srgbClr val="000000"/>
                </a:solidFill>
                <a:latin typeface="DDTNEO+LucidaSansUnicode" panose="02000500000000000000"/>
                <a:cs typeface="DDTNEO+LucidaSansUnicode" panose="02000500000000000000"/>
              </a:rPr>
              <a:t>4</a:t>
            </a:r>
          </a:p>
          <a:p>
            <a:pPr marL="255905" marR="0">
              <a:lnSpc>
                <a:spcPts val="2700"/>
              </a:lnSpc>
              <a:spcBef>
                <a:spcPts val="405"/>
              </a:spcBef>
              <a:spcAft>
                <a:spcPts val="0"/>
              </a:spcAft>
            </a:pPr>
            <a:r>
              <a:rPr sz="2700" dirty="0">
                <a:solidFill>
                  <a:srgbClr val="000000"/>
                </a:solidFill>
                <a:latin typeface="ILCCTM+SimHei" panose="02000500000000000000"/>
                <a:cs typeface="ILCCTM+SimHei" panose="02000500000000000000"/>
              </a:rPr>
              <a:t>个试剂瓶。不同的仪器可能有区别，具体可参照说</a:t>
            </a:r>
          </a:p>
          <a:p>
            <a:pPr marL="255905" marR="0">
              <a:lnSpc>
                <a:spcPts val="2700"/>
              </a:lnSpc>
              <a:spcBef>
                <a:spcPts val="505"/>
              </a:spcBef>
              <a:spcAft>
                <a:spcPts val="0"/>
              </a:spcAft>
            </a:pPr>
            <a:r>
              <a:rPr sz="2700" dirty="0">
                <a:solidFill>
                  <a:srgbClr val="000000"/>
                </a:solidFill>
                <a:latin typeface="ILCCTM+SimHei" panose="02000500000000000000"/>
                <a:cs typeface="ILCCTM+SimHei" panose="02000500000000000000"/>
              </a:rPr>
              <a:t>明书。</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595947" y="765284"/>
            <a:ext cx="7968489" cy="786187"/>
          </a:xfrm>
          <a:prstGeom prst="rect">
            <a:avLst/>
          </a:prstGeom>
        </p:spPr>
        <p:txBody>
          <a:bodyPr vert="horz" wrap="square" lIns="0" tIns="0" rIns="0" bIns="0" rtlCol="0">
            <a:spAutoFit/>
          </a:bodyPr>
          <a:lstStyle/>
          <a:p>
            <a:pPr marL="0" marR="0">
              <a:lnSpc>
                <a:spcPts val="2495"/>
              </a:lnSpc>
              <a:spcBef>
                <a:spcPts val="0"/>
              </a:spcBef>
              <a:spcAft>
                <a:spcPts val="0"/>
              </a:spcAft>
            </a:pPr>
            <a:r>
              <a:rPr sz="1700" dirty="0">
                <a:solidFill>
                  <a:srgbClr val="2DA2BF"/>
                </a:solidFill>
                <a:latin typeface="UVWQUJ+Wingdings3" panose="02000500000000000000"/>
                <a:cs typeface="UVWQUJ+Wingdings3" panose="02000500000000000000"/>
              </a:rPr>
              <a:t></a:t>
            </a:r>
            <a:r>
              <a:rPr sz="1700" spc="689" dirty="0">
                <a:solidFill>
                  <a:srgbClr val="2DA2BF"/>
                </a:solidFill>
                <a:latin typeface="Times New Roman" panose="02020603050405020304"/>
                <a:cs typeface="Times New Roman" panose="02020603050405020304"/>
              </a:rPr>
              <a:t> </a:t>
            </a:r>
            <a:r>
              <a:rPr sz="2500" spc="10" dirty="0">
                <a:solidFill>
                  <a:srgbClr val="000000"/>
                </a:solidFill>
                <a:latin typeface="ILCCTM+SimHei" panose="02000500000000000000"/>
                <a:cs typeface="ILCCTM+SimHei" panose="02000500000000000000"/>
              </a:rPr>
              <a:t>常见问题：</a:t>
            </a:r>
            <a:r>
              <a:rPr sz="2500" dirty="0">
                <a:solidFill>
                  <a:srgbClr val="000000"/>
                </a:solidFill>
                <a:latin typeface="宋体" panose="02010600030101010101" pitchFamily="2" charset="-122"/>
                <a:cs typeface="宋体" panose="02010600030101010101" pitchFamily="2" charset="-122"/>
              </a:rPr>
              <a:t>电极未及时维护或更换，电极老化。</a:t>
            </a:r>
          </a:p>
        </p:txBody>
      </p:sp>
      <p:sp>
        <p:nvSpPr>
          <p:cNvPr id="4" name="object 4"/>
          <p:cNvSpPr txBox="1"/>
          <p:nvPr/>
        </p:nvSpPr>
        <p:spPr>
          <a:xfrm>
            <a:off x="595947" y="1197084"/>
            <a:ext cx="8881301" cy="1553082"/>
          </a:xfrm>
          <a:prstGeom prst="rect">
            <a:avLst/>
          </a:prstGeom>
        </p:spPr>
        <p:txBody>
          <a:bodyPr vert="horz" wrap="square" lIns="0" tIns="0" rIns="0" bIns="0" rtlCol="0">
            <a:spAutoFit/>
          </a:bodyPr>
          <a:lstStyle/>
          <a:p>
            <a:pPr marL="0" marR="0">
              <a:lnSpc>
                <a:spcPts val="2495"/>
              </a:lnSpc>
              <a:spcBef>
                <a:spcPts val="0"/>
              </a:spcBef>
              <a:spcAft>
                <a:spcPts val="0"/>
              </a:spcAft>
            </a:pPr>
            <a:r>
              <a:rPr sz="1700" dirty="0">
                <a:solidFill>
                  <a:srgbClr val="2DA2BF"/>
                </a:solidFill>
                <a:latin typeface="UVWQUJ+Wingdings3" panose="02000500000000000000"/>
                <a:cs typeface="UVWQUJ+Wingdings3" panose="02000500000000000000"/>
              </a:rPr>
              <a:t></a:t>
            </a:r>
            <a:r>
              <a:rPr sz="1700" spc="689" dirty="0">
                <a:solidFill>
                  <a:srgbClr val="2DA2BF"/>
                </a:solidFill>
                <a:latin typeface="Times New Roman" panose="02020603050405020304"/>
                <a:cs typeface="Times New Roman" panose="02020603050405020304"/>
              </a:rPr>
              <a:t> </a:t>
            </a:r>
            <a:r>
              <a:rPr sz="2500" spc="10" dirty="0">
                <a:solidFill>
                  <a:srgbClr val="000000"/>
                </a:solidFill>
                <a:latin typeface="ILCCTM+SimHei" panose="02000500000000000000"/>
                <a:cs typeface="ILCCTM+SimHei" panose="02000500000000000000"/>
              </a:rPr>
              <a:t>核查方法：</a:t>
            </a:r>
            <a:r>
              <a:rPr sz="2500" dirty="0">
                <a:solidFill>
                  <a:srgbClr val="000000"/>
                </a:solidFill>
                <a:latin typeface="宋体" panose="02010600030101010101" pitchFamily="2" charset="-122"/>
                <a:cs typeface="宋体" panose="02010600030101010101" pitchFamily="2" charset="-122"/>
              </a:rPr>
              <a:t>1、查看维护记录，检查是否按使用说明书</a:t>
            </a:r>
          </a:p>
          <a:p>
            <a:pPr marL="255905" marR="0">
              <a:lnSpc>
                <a:spcPts val="2495"/>
              </a:lnSpc>
              <a:spcBef>
                <a:spcPts val="505"/>
              </a:spcBef>
              <a:spcAft>
                <a:spcPts val="0"/>
              </a:spcAft>
            </a:pPr>
            <a:r>
              <a:rPr sz="2500" dirty="0">
                <a:solidFill>
                  <a:srgbClr val="000000"/>
                </a:solidFill>
                <a:latin typeface="宋体" panose="02010600030101010101" pitchFamily="2" charset="-122"/>
                <a:cs typeface="宋体" panose="02010600030101010101" pitchFamily="2" charset="-122"/>
              </a:rPr>
              <a:t>定期更换电极，一般电极使用寿命不超过1年，具体可</a:t>
            </a:r>
          </a:p>
          <a:p>
            <a:pPr marL="255905" marR="0">
              <a:lnSpc>
                <a:spcPts val="2495"/>
              </a:lnSpc>
              <a:spcBef>
                <a:spcPts val="505"/>
              </a:spcBef>
              <a:spcAft>
                <a:spcPts val="0"/>
              </a:spcAft>
            </a:pPr>
            <a:r>
              <a:rPr sz="2500" dirty="0">
                <a:solidFill>
                  <a:srgbClr val="000000"/>
                </a:solidFill>
                <a:latin typeface="宋体" panose="02010600030101010101" pitchFamily="2" charset="-122"/>
                <a:cs typeface="宋体" panose="02010600030101010101" pitchFamily="2" charset="-122"/>
              </a:rPr>
              <a:t>参照仪器说明书。2、进行实际水样比对试验。</a:t>
            </a:r>
          </a:p>
        </p:txBody>
      </p:sp>
      <p:sp>
        <p:nvSpPr>
          <p:cNvPr id="5" name="object 5"/>
          <p:cNvSpPr txBox="1"/>
          <p:nvPr/>
        </p:nvSpPr>
        <p:spPr>
          <a:xfrm>
            <a:off x="595947" y="2390884"/>
            <a:ext cx="5777738" cy="783590"/>
          </a:xfrm>
          <a:prstGeom prst="rect">
            <a:avLst/>
          </a:prstGeom>
        </p:spPr>
        <p:txBody>
          <a:bodyPr vert="horz" wrap="square" lIns="0" tIns="0" rIns="0" bIns="0" rtlCol="0">
            <a:spAutoFit/>
          </a:bodyPr>
          <a:lstStyle/>
          <a:p>
            <a:pPr marL="0" marR="0">
              <a:lnSpc>
                <a:spcPts val="2495"/>
              </a:lnSpc>
              <a:spcBef>
                <a:spcPts val="0"/>
              </a:spcBef>
              <a:spcAft>
                <a:spcPts val="0"/>
              </a:spcAft>
            </a:pPr>
            <a:r>
              <a:rPr sz="1700" dirty="0">
                <a:solidFill>
                  <a:srgbClr val="2DA2BF"/>
                </a:solidFill>
                <a:latin typeface="UVWQUJ+Wingdings3" panose="02000500000000000000"/>
                <a:cs typeface="UVWQUJ+Wingdings3" panose="02000500000000000000"/>
              </a:rPr>
              <a:t></a:t>
            </a:r>
            <a:r>
              <a:rPr sz="1700" spc="689" dirty="0">
                <a:solidFill>
                  <a:srgbClr val="2DA2BF"/>
                </a:solidFill>
                <a:latin typeface="Times New Roman" panose="02020603050405020304"/>
                <a:cs typeface="Times New Roman" panose="02020603050405020304"/>
              </a:rPr>
              <a:t> </a:t>
            </a:r>
            <a:r>
              <a:rPr sz="2500" spc="10" dirty="0">
                <a:solidFill>
                  <a:srgbClr val="000000"/>
                </a:solidFill>
                <a:latin typeface="ILCCTM+SimHei" panose="02000500000000000000"/>
                <a:cs typeface="ILCCTM+SimHei" panose="02000500000000000000"/>
              </a:rPr>
              <a:t>常见问题：</a:t>
            </a:r>
            <a:r>
              <a:rPr sz="2500" dirty="0">
                <a:solidFill>
                  <a:srgbClr val="000000"/>
                </a:solidFill>
                <a:latin typeface="宋体" panose="02010600030101010101" pitchFamily="2" charset="-122"/>
                <a:cs typeface="宋体" panose="02010600030101010101" pitchFamily="2" charset="-122"/>
              </a:rPr>
              <a:t>恒温装置温度不稳定。</a:t>
            </a:r>
          </a:p>
        </p:txBody>
      </p:sp>
      <p:sp>
        <p:nvSpPr>
          <p:cNvPr id="6" name="object 6"/>
          <p:cNvSpPr txBox="1"/>
          <p:nvPr/>
        </p:nvSpPr>
        <p:spPr>
          <a:xfrm>
            <a:off x="595947" y="2822684"/>
            <a:ext cx="3949192" cy="779260"/>
          </a:xfrm>
          <a:prstGeom prst="rect">
            <a:avLst/>
          </a:prstGeom>
        </p:spPr>
        <p:txBody>
          <a:bodyPr vert="horz" wrap="square" lIns="0" tIns="0" rIns="0" bIns="0" rtlCol="0">
            <a:spAutoFit/>
          </a:bodyPr>
          <a:lstStyle/>
          <a:p>
            <a:pPr marL="0" marR="0">
              <a:lnSpc>
                <a:spcPts val="2495"/>
              </a:lnSpc>
              <a:spcBef>
                <a:spcPts val="0"/>
              </a:spcBef>
              <a:spcAft>
                <a:spcPts val="0"/>
              </a:spcAft>
            </a:pPr>
            <a:r>
              <a:rPr sz="1700" dirty="0">
                <a:solidFill>
                  <a:srgbClr val="2DA2BF"/>
                </a:solidFill>
                <a:latin typeface="UVWQUJ+Wingdings3" panose="02000500000000000000"/>
                <a:cs typeface="UVWQUJ+Wingdings3" panose="02000500000000000000"/>
              </a:rPr>
              <a:t></a:t>
            </a:r>
            <a:r>
              <a:rPr sz="1700" spc="689" dirty="0">
                <a:solidFill>
                  <a:srgbClr val="2DA2BF"/>
                </a:solidFill>
                <a:latin typeface="Times New Roman" panose="02020603050405020304"/>
                <a:cs typeface="Times New Roman" panose="02020603050405020304"/>
              </a:rPr>
              <a:t> </a:t>
            </a:r>
            <a:r>
              <a:rPr sz="2500" spc="10" dirty="0">
                <a:solidFill>
                  <a:srgbClr val="000000"/>
                </a:solidFill>
                <a:latin typeface="ILCCTM+SimHei" panose="02000500000000000000"/>
                <a:cs typeface="ILCCTM+SimHei" panose="02000500000000000000"/>
              </a:rPr>
              <a:t>影响：</a:t>
            </a:r>
            <a:r>
              <a:rPr sz="2500" dirty="0">
                <a:solidFill>
                  <a:srgbClr val="000000"/>
                </a:solidFill>
                <a:latin typeface="宋体" panose="02010600030101010101" pitchFamily="2" charset="-122"/>
                <a:cs typeface="宋体" panose="02010600030101010101" pitchFamily="2" charset="-122"/>
              </a:rPr>
              <a:t>降低测量精度。</a:t>
            </a:r>
          </a:p>
        </p:txBody>
      </p:sp>
      <p:sp>
        <p:nvSpPr>
          <p:cNvPr id="7" name="object 7"/>
          <p:cNvSpPr txBox="1"/>
          <p:nvPr/>
        </p:nvSpPr>
        <p:spPr>
          <a:xfrm>
            <a:off x="595947" y="3250039"/>
            <a:ext cx="8929498" cy="1557528"/>
          </a:xfrm>
          <a:prstGeom prst="rect">
            <a:avLst/>
          </a:prstGeom>
        </p:spPr>
        <p:txBody>
          <a:bodyPr vert="horz" wrap="square" lIns="0" tIns="0" rIns="0" bIns="0" rtlCol="0">
            <a:spAutoFit/>
          </a:bodyPr>
          <a:lstStyle/>
          <a:p>
            <a:pPr marL="0" marR="0">
              <a:lnSpc>
                <a:spcPts val="2600"/>
              </a:lnSpc>
              <a:spcBef>
                <a:spcPts val="0"/>
              </a:spcBef>
              <a:spcAft>
                <a:spcPts val="0"/>
              </a:spcAft>
            </a:pPr>
            <a:r>
              <a:rPr sz="1700" dirty="0">
                <a:solidFill>
                  <a:srgbClr val="2DA2BF"/>
                </a:solidFill>
                <a:latin typeface="UVWQUJ+Wingdings3" panose="02000500000000000000"/>
                <a:cs typeface="UVWQUJ+Wingdings3" panose="02000500000000000000"/>
              </a:rPr>
              <a:t></a:t>
            </a:r>
            <a:r>
              <a:rPr sz="1700" spc="689" dirty="0">
                <a:solidFill>
                  <a:srgbClr val="2DA2BF"/>
                </a:solidFill>
                <a:latin typeface="Times New Roman" panose="02020603050405020304"/>
                <a:cs typeface="Times New Roman" panose="02020603050405020304"/>
              </a:rPr>
              <a:t> </a:t>
            </a:r>
            <a:r>
              <a:rPr sz="2500" spc="10" dirty="0">
                <a:solidFill>
                  <a:srgbClr val="000000"/>
                </a:solidFill>
                <a:latin typeface="ILCCTM+SimHei" panose="02000500000000000000"/>
                <a:cs typeface="ILCCTM+SimHei" panose="02000500000000000000"/>
              </a:rPr>
              <a:t>核查方法：</a:t>
            </a:r>
            <a:r>
              <a:rPr sz="2500" dirty="0">
                <a:solidFill>
                  <a:srgbClr val="000000"/>
                </a:solidFill>
                <a:latin typeface="DDTNEO+LucidaSansUnicode" panose="02000500000000000000"/>
                <a:cs typeface="DDTNEO+LucidaSansUnicode" panose="02000500000000000000"/>
              </a:rPr>
              <a:t>1</a:t>
            </a:r>
            <a:r>
              <a:rPr sz="2500" dirty="0">
                <a:solidFill>
                  <a:srgbClr val="000000"/>
                </a:solidFill>
                <a:latin typeface="宋体" panose="02010600030101010101" pitchFamily="2" charset="-122"/>
                <a:cs typeface="宋体" panose="02010600030101010101" pitchFamily="2" charset="-122"/>
              </a:rPr>
              <a:t>、对照仪器使用说明书，查看恒温模块温</a:t>
            </a:r>
          </a:p>
          <a:p>
            <a:pPr marL="255905" marR="0">
              <a:lnSpc>
                <a:spcPts val="2495"/>
              </a:lnSpc>
              <a:spcBef>
                <a:spcPts val="380"/>
              </a:spcBef>
              <a:spcAft>
                <a:spcPts val="0"/>
              </a:spcAft>
            </a:pPr>
            <a:r>
              <a:rPr sz="2500" dirty="0">
                <a:solidFill>
                  <a:srgbClr val="000000"/>
                </a:solidFill>
                <a:latin typeface="宋体" panose="02010600030101010101" pitchFamily="2" charset="-122"/>
                <a:cs typeface="宋体" panose="02010600030101010101" pitchFamily="2" charset="-122"/>
              </a:rPr>
              <a:t>度设置是否正确（一般设置温度30-40℃）。 2、用手</a:t>
            </a:r>
          </a:p>
          <a:p>
            <a:pPr marL="255905" marR="0">
              <a:lnSpc>
                <a:spcPts val="2495"/>
              </a:lnSpc>
              <a:spcBef>
                <a:spcPts val="505"/>
              </a:spcBef>
              <a:spcAft>
                <a:spcPts val="0"/>
              </a:spcAft>
            </a:pPr>
            <a:r>
              <a:rPr sz="2500" dirty="0">
                <a:solidFill>
                  <a:srgbClr val="000000"/>
                </a:solidFill>
                <a:latin typeface="宋体" panose="02010600030101010101" pitchFamily="2" charset="-122"/>
                <a:cs typeface="宋体" panose="02010600030101010101" pitchFamily="2" charset="-122"/>
              </a:rPr>
              <a:t>触摸加热模块表面，感受加热模块是否工作。</a:t>
            </a:r>
          </a:p>
        </p:txBody>
      </p:sp>
      <p:sp>
        <p:nvSpPr>
          <p:cNvPr id="8" name="object 8"/>
          <p:cNvSpPr txBox="1"/>
          <p:nvPr/>
        </p:nvSpPr>
        <p:spPr>
          <a:xfrm>
            <a:off x="595947" y="4448284"/>
            <a:ext cx="9063864" cy="1934591"/>
          </a:xfrm>
          <a:prstGeom prst="rect">
            <a:avLst/>
          </a:prstGeom>
        </p:spPr>
        <p:txBody>
          <a:bodyPr vert="horz" wrap="square" lIns="0" tIns="0" rIns="0" bIns="0" rtlCol="0">
            <a:spAutoFit/>
          </a:bodyPr>
          <a:lstStyle/>
          <a:p>
            <a:pPr marL="0" marR="0">
              <a:lnSpc>
                <a:spcPts val="2495"/>
              </a:lnSpc>
              <a:spcBef>
                <a:spcPts val="0"/>
              </a:spcBef>
              <a:spcAft>
                <a:spcPts val="0"/>
              </a:spcAft>
            </a:pPr>
            <a:r>
              <a:rPr sz="1700" dirty="0">
                <a:solidFill>
                  <a:srgbClr val="2DA2BF"/>
                </a:solidFill>
                <a:latin typeface="UVWQUJ+Wingdings3" panose="02000500000000000000"/>
                <a:cs typeface="UVWQUJ+Wingdings3" panose="02000500000000000000"/>
              </a:rPr>
              <a:t></a:t>
            </a:r>
            <a:r>
              <a:rPr sz="1700" spc="689" dirty="0">
                <a:solidFill>
                  <a:srgbClr val="2DA2BF"/>
                </a:solidFill>
                <a:latin typeface="Times New Roman" panose="02020603050405020304"/>
                <a:cs typeface="Times New Roman" panose="02020603050405020304"/>
              </a:rPr>
              <a:t> </a:t>
            </a:r>
            <a:r>
              <a:rPr sz="2500" spc="10" dirty="0">
                <a:solidFill>
                  <a:srgbClr val="000000"/>
                </a:solidFill>
                <a:latin typeface="ILCCTM+SimHei" panose="02000500000000000000"/>
                <a:cs typeface="ILCCTM+SimHei" panose="02000500000000000000"/>
              </a:rPr>
              <a:t>规范要求：</a:t>
            </a:r>
            <a:r>
              <a:rPr sz="2500" dirty="0">
                <a:solidFill>
                  <a:srgbClr val="000000"/>
                </a:solidFill>
                <a:latin typeface="宋体" panose="02010600030101010101" pitchFamily="2" charset="-122"/>
                <a:cs typeface="宋体" panose="02010600030101010101" pitchFamily="2" charset="-122"/>
              </a:rPr>
              <a:t>对于用电极法测量的仪器，检查电极填充液</a:t>
            </a:r>
          </a:p>
          <a:p>
            <a:pPr marL="255905" marR="0">
              <a:lnSpc>
                <a:spcPts val="2495"/>
              </a:lnSpc>
              <a:spcBef>
                <a:spcPts val="505"/>
              </a:spcBef>
              <a:spcAft>
                <a:spcPts val="0"/>
              </a:spcAft>
            </a:pPr>
            <a:r>
              <a:rPr sz="2500" dirty="0">
                <a:solidFill>
                  <a:srgbClr val="000000"/>
                </a:solidFill>
                <a:latin typeface="宋体" panose="02010600030101010101" pitchFamily="2" charset="-122"/>
                <a:cs typeface="宋体" panose="02010600030101010101" pitchFamily="2" charset="-122"/>
              </a:rPr>
              <a:t>是否正常，必要时对电极探头进行清洗。温度对气敏电</a:t>
            </a:r>
          </a:p>
          <a:p>
            <a:pPr marL="255905" marR="0">
              <a:lnSpc>
                <a:spcPts val="2495"/>
              </a:lnSpc>
              <a:spcBef>
                <a:spcPts val="505"/>
              </a:spcBef>
              <a:spcAft>
                <a:spcPts val="0"/>
              </a:spcAft>
            </a:pPr>
            <a:r>
              <a:rPr sz="2500" dirty="0">
                <a:solidFill>
                  <a:srgbClr val="000000"/>
                </a:solidFill>
                <a:latin typeface="宋体" panose="02010600030101010101" pitchFamily="2" charset="-122"/>
                <a:cs typeface="宋体" panose="02010600030101010101" pitchFamily="2" charset="-122"/>
              </a:rPr>
              <a:t>极法测量精度有较大影响，因此测量时应保证恒温模块</a:t>
            </a:r>
          </a:p>
          <a:p>
            <a:pPr marL="255905" marR="0">
              <a:lnSpc>
                <a:spcPts val="2495"/>
              </a:lnSpc>
              <a:spcBef>
                <a:spcPts val="505"/>
              </a:spcBef>
              <a:spcAft>
                <a:spcPts val="0"/>
              </a:spcAft>
            </a:pPr>
            <a:r>
              <a:rPr sz="2500" dirty="0">
                <a:solidFill>
                  <a:srgbClr val="000000"/>
                </a:solidFill>
                <a:latin typeface="宋体" panose="02010600030101010101" pitchFamily="2" charset="-122"/>
                <a:cs typeface="宋体" panose="02010600030101010101" pitchFamily="2" charset="-122"/>
              </a:rPr>
              <a:t>正常工作。（HJ355-2019</a:t>
            </a:r>
            <a:r>
              <a:rPr sz="2500" spc="2500" dirty="0">
                <a:solidFill>
                  <a:srgbClr val="000000"/>
                </a:solidFill>
                <a:latin typeface="宋体" panose="02010600030101010101" pitchFamily="2" charset="-122"/>
                <a:cs typeface="宋体" panose="02010600030101010101" pitchFamily="2" charset="-122"/>
              </a:rPr>
              <a:t> </a:t>
            </a:r>
            <a:r>
              <a:rPr sz="2500" dirty="0">
                <a:solidFill>
                  <a:srgbClr val="000000"/>
                </a:solidFill>
                <a:latin typeface="宋体" panose="02010600030101010101" pitchFamily="2" charset="-122"/>
                <a:cs typeface="宋体" panose="02010600030101010101" pitchFamily="2" charset="-122"/>
              </a:rPr>
              <a:t>7.2.4、7.2.7）</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2934652" y="574764"/>
            <a:ext cx="3458845" cy="1016635"/>
          </a:xfrm>
          <a:prstGeom prst="rect">
            <a:avLst/>
          </a:prstGeom>
        </p:spPr>
        <p:txBody>
          <a:bodyPr vert="horz" wrap="square" lIns="0" tIns="0" rIns="0" bIns="0" rtlCol="0">
            <a:spAutoFit/>
          </a:bodyPr>
          <a:lstStyle/>
          <a:p>
            <a:pPr marL="0" marR="0">
              <a:lnSpc>
                <a:spcPts val="3205"/>
              </a:lnSpc>
              <a:spcBef>
                <a:spcPts val="0"/>
              </a:spcBef>
              <a:spcAft>
                <a:spcPts val="0"/>
              </a:spcAft>
            </a:pPr>
            <a:r>
              <a:rPr sz="3200" dirty="0">
                <a:solidFill>
                  <a:srgbClr val="000000"/>
                </a:solidFill>
                <a:latin typeface="宋体" panose="02010600030101010101" pitchFamily="2" charset="-122"/>
                <a:cs typeface="宋体" panose="02010600030101010101" pitchFamily="2" charset="-122"/>
              </a:rPr>
              <a:t>纳氏试剂比色法</a:t>
            </a:r>
          </a:p>
        </p:txBody>
      </p:sp>
      <p:sp>
        <p:nvSpPr>
          <p:cNvPr id="4" name="object 4"/>
          <p:cNvSpPr txBox="1"/>
          <p:nvPr/>
        </p:nvSpPr>
        <p:spPr>
          <a:xfrm>
            <a:off x="451485" y="1352798"/>
            <a:ext cx="4683824" cy="627896"/>
          </a:xfrm>
          <a:prstGeom prst="rect">
            <a:avLst/>
          </a:prstGeom>
        </p:spPr>
        <p:txBody>
          <a:bodyPr vert="horz" wrap="square" lIns="0" tIns="0" rIns="0" bIns="0" rtlCol="0">
            <a:spAutoFit/>
          </a:bodyPr>
          <a:lstStyle/>
          <a:p>
            <a:pPr marL="0" marR="0">
              <a:lnSpc>
                <a:spcPts val="2005"/>
              </a:lnSpc>
              <a:spcBef>
                <a:spcPts val="0"/>
              </a:spcBef>
              <a:spcAft>
                <a:spcPts val="0"/>
              </a:spcAft>
            </a:pPr>
            <a:r>
              <a:rPr sz="1350" dirty="0">
                <a:solidFill>
                  <a:srgbClr val="2DA2BF"/>
                </a:solidFill>
                <a:latin typeface="EGCTCM+ArialMT" panose="02000500000000000000"/>
                <a:cs typeface="EGCTCM+ArialMT" panose="02000500000000000000"/>
              </a:rPr>
              <a:t>•</a:t>
            </a:r>
            <a:r>
              <a:rPr sz="1350" spc="1167" dirty="0">
                <a:solidFill>
                  <a:srgbClr val="2DA2BF"/>
                </a:solidFill>
                <a:latin typeface="EGCTCM+ArialMT" panose="02000500000000000000"/>
                <a:cs typeface="EGCTCM+ArialMT" panose="02000500000000000000"/>
              </a:rPr>
              <a:t> </a:t>
            </a:r>
            <a:r>
              <a:rPr sz="2000" spc="10" dirty="0">
                <a:solidFill>
                  <a:srgbClr val="000000"/>
                </a:solidFill>
                <a:latin typeface="ILCCTM+SimHei" panose="02000500000000000000"/>
                <a:cs typeface="ILCCTM+SimHei" panose="02000500000000000000"/>
              </a:rPr>
              <a:t>常见问题：</a:t>
            </a:r>
            <a:r>
              <a:rPr sz="2000" dirty="0">
                <a:solidFill>
                  <a:srgbClr val="000000"/>
                </a:solidFill>
                <a:latin typeface="宋体" panose="02010600030101010101" pitchFamily="2" charset="-122"/>
                <a:cs typeface="宋体" panose="02010600030101010101" pitchFamily="2" charset="-122"/>
              </a:rPr>
              <a:t>比色池内有漏液现象、</a:t>
            </a:r>
          </a:p>
        </p:txBody>
      </p:sp>
      <p:sp>
        <p:nvSpPr>
          <p:cNvPr id="5" name="object 5"/>
          <p:cNvSpPr txBox="1"/>
          <p:nvPr/>
        </p:nvSpPr>
        <p:spPr>
          <a:xfrm>
            <a:off x="707390" y="1657598"/>
            <a:ext cx="4392453" cy="940435"/>
          </a:xfrm>
          <a:prstGeom prst="rect">
            <a:avLst/>
          </a:prstGeom>
        </p:spPr>
        <p:txBody>
          <a:bodyPr vert="horz" wrap="square" lIns="0" tIns="0" rIns="0" bIns="0" rtlCol="0">
            <a:spAutoFit/>
          </a:bodyPr>
          <a:lstStyle/>
          <a:p>
            <a:pPr marL="0" marR="0">
              <a:lnSpc>
                <a:spcPts val="2005"/>
              </a:lnSpc>
              <a:spcBef>
                <a:spcPts val="0"/>
              </a:spcBef>
              <a:spcAft>
                <a:spcPts val="0"/>
              </a:spcAft>
            </a:pPr>
            <a:r>
              <a:rPr sz="2000" dirty="0">
                <a:solidFill>
                  <a:srgbClr val="000000"/>
                </a:solidFill>
                <a:latin typeface="宋体" panose="02010600030101010101" pitchFamily="2" charset="-122"/>
                <a:cs typeface="宋体" panose="02010600030101010101" pitchFamily="2" charset="-122"/>
              </a:rPr>
              <a:t>结晶、污染（正常测定必定导致污</a:t>
            </a:r>
          </a:p>
          <a:p>
            <a:pPr marL="0" marR="0">
              <a:lnSpc>
                <a:spcPts val="2005"/>
              </a:lnSpc>
              <a:spcBef>
                <a:spcPts val="395"/>
              </a:spcBef>
              <a:spcAft>
                <a:spcPts val="0"/>
              </a:spcAft>
            </a:pPr>
            <a:r>
              <a:rPr sz="2000" dirty="0">
                <a:solidFill>
                  <a:srgbClr val="000000"/>
                </a:solidFill>
                <a:latin typeface="宋体" panose="02010600030101010101" pitchFamily="2" charset="-122"/>
                <a:cs typeface="宋体" panose="02010600030101010101" pitchFamily="2" charset="-122"/>
              </a:rPr>
              <a:t>染，一般1个月需清洗一次）。</a:t>
            </a:r>
          </a:p>
        </p:txBody>
      </p:sp>
      <p:sp>
        <p:nvSpPr>
          <p:cNvPr id="6" name="object 6"/>
          <p:cNvSpPr txBox="1"/>
          <p:nvPr/>
        </p:nvSpPr>
        <p:spPr>
          <a:xfrm>
            <a:off x="451485" y="2317998"/>
            <a:ext cx="4543615" cy="627896"/>
          </a:xfrm>
          <a:prstGeom prst="rect">
            <a:avLst/>
          </a:prstGeom>
        </p:spPr>
        <p:txBody>
          <a:bodyPr vert="horz" wrap="square" lIns="0" tIns="0" rIns="0" bIns="0" rtlCol="0">
            <a:spAutoFit/>
          </a:bodyPr>
          <a:lstStyle/>
          <a:p>
            <a:pPr marL="0" marR="0">
              <a:lnSpc>
                <a:spcPts val="2005"/>
              </a:lnSpc>
              <a:spcBef>
                <a:spcPts val="0"/>
              </a:spcBef>
              <a:spcAft>
                <a:spcPts val="0"/>
              </a:spcAft>
            </a:pPr>
            <a:r>
              <a:rPr sz="1350" dirty="0">
                <a:solidFill>
                  <a:srgbClr val="2DA2BF"/>
                </a:solidFill>
                <a:latin typeface="EGCTCM+ArialMT" panose="02000500000000000000"/>
                <a:cs typeface="EGCTCM+ArialMT" panose="02000500000000000000"/>
              </a:rPr>
              <a:t>•</a:t>
            </a:r>
            <a:r>
              <a:rPr sz="1350" spc="1167" dirty="0">
                <a:solidFill>
                  <a:srgbClr val="2DA2BF"/>
                </a:solidFill>
                <a:latin typeface="EGCTCM+ArialMT" panose="02000500000000000000"/>
                <a:cs typeface="EGCTCM+ArialMT" panose="02000500000000000000"/>
              </a:rPr>
              <a:t> </a:t>
            </a:r>
            <a:r>
              <a:rPr sz="2000" spc="10" dirty="0">
                <a:solidFill>
                  <a:srgbClr val="000000"/>
                </a:solidFill>
                <a:latin typeface="ILCCTM+SimHei" panose="02000500000000000000"/>
                <a:cs typeface="ILCCTM+SimHei" panose="02000500000000000000"/>
              </a:rPr>
              <a:t>对系统和数据影响：</a:t>
            </a:r>
            <a:r>
              <a:rPr sz="2000" dirty="0">
                <a:solidFill>
                  <a:srgbClr val="000000"/>
                </a:solidFill>
                <a:latin typeface="宋体" panose="02010600030101010101" pitchFamily="2" charset="-122"/>
                <a:cs typeface="宋体" panose="02010600030101010101" pitchFamily="2" charset="-122"/>
              </a:rPr>
              <a:t>1、比色池堵</a:t>
            </a:r>
          </a:p>
        </p:txBody>
      </p:sp>
      <p:sp>
        <p:nvSpPr>
          <p:cNvPr id="7" name="object 7"/>
          <p:cNvSpPr txBox="1"/>
          <p:nvPr/>
        </p:nvSpPr>
        <p:spPr>
          <a:xfrm>
            <a:off x="707390" y="2622798"/>
            <a:ext cx="4538868" cy="635635"/>
          </a:xfrm>
          <a:prstGeom prst="rect">
            <a:avLst/>
          </a:prstGeom>
        </p:spPr>
        <p:txBody>
          <a:bodyPr vert="horz" wrap="square" lIns="0" tIns="0" rIns="0" bIns="0" rtlCol="0">
            <a:spAutoFit/>
          </a:bodyPr>
          <a:lstStyle/>
          <a:p>
            <a:pPr marL="0" marR="0">
              <a:lnSpc>
                <a:spcPts val="2005"/>
              </a:lnSpc>
              <a:spcBef>
                <a:spcPts val="0"/>
              </a:spcBef>
              <a:spcAft>
                <a:spcPts val="0"/>
              </a:spcAft>
            </a:pPr>
            <a:r>
              <a:rPr sz="2000" dirty="0">
                <a:solidFill>
                  <a:srgbClr val="000000"/>
                </a:solidFill>
                <a:latin typeface="宋体" panose="02010600030101010101" pitchFamily="2" charset="-122"/>
                <a:cs typeface="宋体" panose="02010600030101010101" pitchFamily="2" charset="-122"/>
              </a:rPr>
              <a:t>塞，损坏仪器；2、测量数据异常。</a:t>
            </a:r>
          </a:p>
        </p:txBody>
      </p:sp>
      <p:sp>
        <p:nvSpPr>
          <p:cNvPr id="8" name="object 8"/>
          <p:cNvSpPr txBox="1"/>
          <p:nvPr/>
        </p:nvSpPr>
        <p:spPr>
          <a:xfrm>
            <a:off x="451485" y="2978398"/>
            <a:ext cx="4683824" cy="627896"/>
          </a:xfrm>
          <a:prstGeom prst="rect">
            <a:avLst/>
          </a:prstGeom>
        </p:spPr>
        <p:txBody>
          <a:bodyPr vert="horz" wrap="square" lIns="0" tIns="0" rIns="0" bIns="0" rtlCol="0">
            <a:spAutoFit/>
          </a:bodyPr>
          <a:lstStyle/>
          <a:p>
            <a:pPr marL="0" marR="0">
              <a:lnSpc>
                <a:spcPts val="2005"/>
              </a:lnSpc>
              <a:spcBef>
                <a:spcPts val="0"/>
              </a:spcBef>
              <a:spcAft>
                <a:spcPts val="0"/>
              </a:spcAft>
            </a:pPr>
            <a:r>
              <a:rPr sz="1350" dirty="0">
                <a:solidFill>
                  <a:srgbClr val="2DA2BF"/>
                </a:solidFill>
                <a:latin typeface="EGCTCM+ArialMT" panose="02000500000000000000"/>
                <a:cs typeface="EGCTCM+ArialMT" panose="02000500000000000000"/>
              </a:rPr>
              <a:t>•</a:t>
            </a:r>
            <a:r>
              <a:rPr sz="1350" spc="1167" dirty="0">
                <a:solidFill>
                  <a:srgbClr val="2DA2BF"/>
                </a:solidFill>
                <a:latin typeface="EGCTCM+ArialMT" panose="02000500000000000000"/>
                <a:cs typeface="EGCTCM+ArialMT" panose="02000500000000000000"/>
              </a:rPr>
              <a:t> </a:t>
            </a:r>
            <a:r>
              <a:rPr sz="2000" spc="10" dirty="0">
                <a:solidFill>
                  <a:srgbClr val="000000"/>
                </a:solidFill>
                <a:latin typeface="ILCCTM+SimHei" panose="02000500000000000000"/>
                <a:cs typeface="ILCCTM+SimHei" panose="02000500000000000000"/>
              </a:rPr>
              <a:t>核查方法：</a:t>
            </a:r>
            <a:r>
              <a:rPr sz="2000" dirty="0">
                <a:solidFill>
                  <a:srgbClr val="000000"/>
                </a:solidFill>
                <a:latin typeface="宋体" panose="02010600030101010101" pitchFamily="2" charset="-122"/>
                <a:cs typeface="宋体" panose="02010600030101010101" pitchFamily="2" charset="-122"/>
              </a:rPr>
              <a:t>现场观察比色池有无漏</a:t>
            </a:r>
          </a:p>
        </p:txBody>
      </p:sp>
      <p:sp>
        <p:nvSpPr>
          <p:cNvPr id="9" name="object 9"/>
          <p:cNvSpPr txBox="1"/>
          <p:nvPr/>
        </p:nvSpPr>
        <p:spPr>
          <a:xfrm>
            <a:off x="707390" y="3283198"/>
            <a:ext cx="3513963" cy="635635"/>
          </a:xfrm>
          <a:prstGeom prst="rect">
            <a:avLst/>
          </a:prstGeom>
        </p:spPr>
        <p:txBody>
          <a:bodyPr vert="horz" wrap="square" lIns="0" tIns="0" rIns="0" bIns="0" rtlCol="0">
            <a:spAutoFit/>
          </a:bodyPr>
          <a:lstStyle/>
          <a:p>
            <a:pPr marL="0" marR="0">
              <a:lnSpc>
                <a:spcPts val="2005"/>
              </a:lnSpc>
              <a:spcBef>
                <a:spcPts val="0"/>
              </a:spcBef>
              <a:spcAft>
                <a:spcPts val="0"/>
              </a:spcAft>
            </a:pPr>
            <a:r>
              <a:rPr sz="2000" dirty="0">
                <a:solidFill>
                  <a:srgbClr val="000000"/>
                </a:solidFill>
                <a:latin typeface="宋体" panose="02010600030101010101" pitchFamily="2" charset="-122"/>
                <a:cs typeface="宋体" panose="02010600030101010101" pitchFamily="2" charset="-122"/>
              </a:rPr>
              <a:t>液痕迹、比色池是否清洁。</a:t>
            </a:r>
          </a:p>
        </p:txBody>
      </p:sp>
      <p:sp>
        <p:nvSpPr>
          <p:cNvPr id="10" name="object 10"/>
          <p:cNvSpPr txBox="1"/>
          <p:nvPr/>
        </p:nvSpPr>
        <p:spPr>
          <a:xfrm>
            <a:off x="451485" y="3638798"/>
            <a:ext cx="4968621" cy="2158345"/>
          </a:xfrm>
          <a:prstGeom prst="rect">
            <a:avLst/>
          </a:prstGeom>
        </p:spPr>
        <p:txBody>
          <a:bodyPr vert="horz" wrap="square" lIns="0" tIns="0" rIns="0" bIns="0" rtlCol="0">
            <a:spAutoFit/>
          </a:bodyPr>
          <a:lstStyle/>
          <a:p>
            <a:pPr marL="0" marR="0">
              <a:lnSpc>
                <a:spcPts val="2005"/>
              </a:lnSpc>
              <a:spcBef>
                <a:spcPts val="0"/>
              </a:spcBef>
              <a:spcAft>
                <a:spcPts val="0"/>
              </a:spcAft>
            </a:pPr>
            <a:r>
              <a:rPr sz="1350" dirty="0">
                <a:solidFill>
                  <a:srgbClr val="2DA2BF"/>
                </a:solidFill>
                <a:latin typeface="EGCTCM+ArialMT" panose="02000500000000000000"/>
                <a:cs typeface="EGCTCM+ArialMT" panose="02000500000000000000"/>
              </a:rPr>
              <a:t>•</a:t>
            </a:r>
            <a:r>
              <a:rPr sz="1350" spc="1167" dirty="0">
                <a:solidFill>
                  <a:srgbClr val="2DA2BF"/>
                </a:solidFill>
                <a:latin typeface="EGCTCM+ArialMT" panose="02000500000000000000"/>
                <a:cs typeface="EGCTCM+ArialMT" panose="02000500000000000000"/>
              </a:rPr>
              <a:t> </a:t>
            </a:r>
            <a:r>
              <a:rPr sz="2000" spc="10" dirty="0">
                <a:solidFill>
                  <a:srgbClr val="000000"/>
                </a:solidFill>
                <a:latin typeface="ILCCTM+SimHei" panose="02000500000000000000"/>
                <a:cs typeface="ILCCTM+SimHei" panose="02000500000000000000"/>
              </a:rPr>
              <a:t>规范要求：</a:t>
            </a:r>
            <a:r>
              <a:rPr sz="2000" dirty="0">
                <a:solidFill>
                  <a:srgbClr val="000000"/>
                </a:solidFill>
                <a:latin typeface="宋体" panose="02010600030101010101" pitchFamily="2" charset="-122"/>
                <a:cs typeface="宋体" panose="02010600030101010101" pitchFamily="2" charset="-122"/>
              </a:rPr>
              <a:t>每月应检查水污染源在</a:t>
            </a:r>
          </a:p>
          <a:p>
            <a:pPr marL="255905" marR="0">
              <a:lnSpc>
                <a:spcPts val="2005"/>
              </a:lnSpc>
              <a:spcBef>
                <a:spcPts val="395"/>
              </a:spcBef>
              <a:spcAft>
                <a:spcPts val="0"/>
              </a:spcAft>
            </a:pPr>
            <a:r>
              <a:rPr sz="2000" dirty="0">
                <a:solidFill>
                  <a:srgbClr val="000000"/>
                </a:solidFill>
                <a:latin typeface="宋体" panose="02010600030101010101" pitchFamily="2" charset="-122"/>
                <a:cs typeface="宋体" panose="02010600030101010101" pitchFamily="2" charset="-122"/>
              </a:rPr>
              <a:t>线监测仪器：根据相应仪器操作维</a:t>
            </a:r>
          </a:p>
          <a:p>
            <a:pPr marL="255905" marR="0">
              <a:lnSpc>
                <a:spcPts val="2005"/>
              </a:lnSpc>
              <a:spcBef>
                <a:spcPts val="395"/>
              </a:spcBef>
              <a:spcAft>
                <a:spcPts val="0"/>
              </a:spcAft>
            </a:pPr>
            <a:r>
              <a:rPr sz="2000" dirty="0">
                <a:solidFill>
                  <a:srgbClr val="000000"/>
                </a:solidFill>
                <a:latin typeface="宋体" panose="02010600030101010101" pitchFamily="2" charset="-122"/>
                <a:cs typeface="宋体" panose="02010600030101010101" pitchFamily="2" charset="-122"/>
              </a:rPr>
              <a:t>护说明，检查和保养易损耗件，必</a:t>
            </a:r>
          </a:p>
          <a:p>
            <a:pPr marL="255905" marR="0">
              <a:lnSpc>
                <a:spcPts val="2005"/>
              </a:lnSpc>
              <a:spcBef>
                <a:spcPts val="395"/>
              </a:spcBef>
              <a:spcAft>
                <a:spcPts val="0"/>
              </a:spcAft>
            </a:pPr>
            <a:r>
              <a:rPr sz="2000" dirty="0">
                <a:solidFill>
                  <a:srgbClr val="000000"/>
                </a:solidFill>
                <a:latin typeface="宋体" panose="02010600030101010101" pitchFamily="2" charset="-122"/>
                <a:cs typeface="宋体" panose="02010600030101010101" pitchFamily="2" charset="-122"/>
              </a:rPr>
              <a:t>要时更换；检查及清洗取样单元、</a:t>
            </a:r>
          </a:p>
          <a:p>
            <a:pPr marL="255905" marR="0">
              <a:lnSpc>
                <a:spcPts val="2005"/>
              </a:lnSpc>
              <a:spcBef>
                <a:spcPts val="395"/>
              </a:spcBef>
              <a:spcAft>
                <a:spcPts val="0"/>
              </a:spcAft>
            </a:pPr>
            <a:r>
              <a:rPr sz="2000" dirty="0">
                <a:solidFill>
                  <a:srgbClr val="000000"/>
                </a:solidFill>
                <a:latin typeface="宋体" panose="02010600030101010101" pitchFamily="2" charset="-122"/>
                <a:cs typeface="宋体" panose="02010600030101010101" pitchFamily="2" charset="-122"/>
              </a:rPr>
              <a:t>消解单元、检测单元、计量单元等。</a:t>
            </a:r>
          </a:p>
          <a:p>
            <a:pPr marL="255905" marR="0">
              <a:lnSpc>
                <a:spcPts val="2005"/>
              </a:lnSpc>
              <a:spcBef>
                <a:spcPts val="395"/>
              </a:spcBef>
              <a:spcAft>
                <a:spcPts val="0"/>
              </a:spcAft>
            </a:pPr>
            <a:r>
              <a:rPr sz="2000" dirty="0">
                <a:solidFill>
                  <a:srgbClr val="000000"/>
                </a:solidFill>
                <a:latin typeface="宋体" panose="02010600030101010101" pitchFamily="2" charset="-122"/>
                <a:cs typeface="宋体" panose="02010600030101010101" pitchFamily="2" charset="-122"/>
              </a:rPr>
              <a:t>（HJ 355-2019</a:t>
            </a:r>
            <a:r>
              <a:rPr sz="2000" spc="1000" dirty="0">
                <a:solidFill>
                  <a:srgbClr val="000000"/>
                </a:solidFill>
                <a:latin typeface="宋体" panose="02010600030101010101" pitchFamily="2" charset="-122"/>
                <a:cs typeface="宋体" panose="02010600030101010101" pitchFamily="2" charset="-122"/>
              </a:rPr>
              <a:t> </a:t>
            </a:r>
            <a:r>
              <a:rPr sz="2000" dirty="0">
                <a:solidFill>
                  <a:srgbClr val="000000"/>
                </a:solidFill>
                <a:latin typeface="宋体" panose="02010600030101010101" pitchFamily="2" charset="-122"/>
                <a:cs typeface="宋体" panose="02010600030101010101" pitchFamily="2" charset="-122"/>
              </a:rPr>
              <a:t>7.3.2）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505777" y="753745"/>
            <a:ext cx="4907280" cy="762000"/>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ILCCTM+SimHei" panose="02000500000000000000"/>
                <a:cs typeface="ILCCTM+SimHei" panose="02000500000000000000"/>
              </a:rPr>
              <a:t>主要环境违法行为的证据与事实</a:t>
            </a:r>
          </a:p>
        </p:txBody>
      </p:sp>
      <p:sp>
        <p:nvSpPr>
          <p:cNvPr id="4" name="object 4"/>
          <p:cNvSpPr txBox="1"/>
          <p:nvPr/>
        </p:nvSpPr>
        <p:spPr>
          <a:xfrm>
            <a:off x="972502" y="1260385"/>
            <a:ext cx="3289777" cy="507364"/>
          </a:xfrm>
          <a:prstGeom prst="rect">
            <a:avLst/>
          </a:prstGeom>
        </p:spPr>
        <p:txBody>
          <a:bodyPr vert="horz" wrap="square" lIns="0" tIns="0" rIns="0" bIns="0" rtlCol="0">
            <a:spAutoFit/>
          </a:bodyPr>
          <a:lstStyle/>
          <a:p>
            <a:pPr marL="0" marR="0">
              <a:lnSpc>
                <a:spcPts val="1595"/>
              </a:lnSpc>
              <a:spcBef>
                <a:spcPts val="0"/>
              </a:spcBef>
              <a:spcAft>
                <a:spcPts val="0"/>
              </a:spcAft>
            </a:pPr>
            <a:r>
              <a:rPr sz="1600" spc="10" dirty="0">
                <a:solidFill>
                  <a:srgbClr val="000000"/>
                </a:solidFill>
                <a:latin typeface="仿宋" panose="02010609060101010101" charset="-122"/>
                <a:cs typeface="仿宋" panose="02010609060101010101" charset="-122"/>
              </a:rPr>
              <a:t>一、企业监测数据违法行为证据</a:t>
            </a:r>
          </a:p>
        </p:txBody>
      </p:sp>
      <p:sp>
        <p:nvSpPr>
          <p:cNvPr id="5" name="object 5"/>
          <p:cNvSpPr txBox="1"/>
          <p:nvPr/>
        </p:nvSpPr>
        <p:spPr>
          <a:xfrm>
            <a:off x="442594" y="1588748"/>
            <a:ext cx="710564" cy="568337"/>
          </a:xfrm>
          <a:prstGeom prst="rect">
            <a:avLst/>
          </a:prstGeom>
        </p:spPr>
        <p:txBody>
          <a:bodyPr vert="horz" wrap="square" lIns="0" tIns="0" rIns="0" bIns="0" rtlCol="0">
            <a:spAutoFit/>
          </a:bodyPr>
          <a:lstStyle/>
          <a:p>
            <a:pPr marL="0" marR="0">
              <a:lnSpc>
                <a:spcPts val="2075"/>
              </a:lnSpc>
              <a:spcBef>
                <a:spcPts val="0"/>
              </a:spcBef>
              <a:spcAft>
                <a:spcPts val="0"/>
              </a:spcAft>
            </a:pPr>
            <a:r>
              <a:rPr sz="1600" dirty="0">
                <a:solidFill>
                  <a:srgbClr val="000000"/>
                </a:solidFill>
                <a:latin typeface="华文楷体" panose="02010600040101010101" charset="-122"/>
                <a:cs typeface="华文楷体" panose="02010600040101010101" charset="-122"/>
              </a:rPr>
              <a:t>序号</a:t>
            </a:r>
          </a:p>
        </p:txBody>
      </p:sp>
      <p:sp>
        <p:nvSpPr>
          <p:cNvPr id="6" name="object 6"/>
          <p:cNvSpPr txBox="1"/>
          <p:nvPr/>
        </p:nvSpPr>
        <p:spPr>
          <a:xfrm>
            <a:off x="4451985" y="1588748"/>
            <a:ext cx="1116965" cy="568337"/>
          </a:xfrm>
          <a:prstGeom prst="rect">
            <a:avLst/>
          </a:prstGeom>
        </p:spPr>
        <p:txBody>
          <a:bodyPr vert="horz" wrap="square" lIns="0" tIns="0" rIns="0" bIns="0" rtlCol="0">
            <a:spAutoFit/>
          </a:bodyPr>
          <a:lstStyle/>
          <a:p>
            <a:pPr marL="0" marR="0">
              <a:lnSpc>
                <a:spcPts val="2075"/>
              </a:lnSpc>
              <a:spcBef>
                <a:spcPts val="0"/>
              </a:spcBef>
              <a:spcAft>
                <a:spcPts val="0"/>
              </a:spcAft>
            </a:pPr>
            <a:r>
              <a:rPr sz="1600" dirty="0">
                <a:solidFill>
                  <a:srgbClr val="000000"/>
                </a:solidFill>
                <a:latin typeface="华文楷体" panose="02010600040101010101" charset="-122"/>
                <a:cs typeface="华文楷体" panose="02010600040101010101" charset="-122"/>
              </a:rPr>
              <a:t>违法证据</a:t>
            </a:r>
          </a:p>
        </p:txBody>
      </p:sp>
      <p:sp>
        <p:nvSpPr>
          <p:cNvPr id="7" name="object 7"/>
          <p:cNvSpPr txBox="1"/>
          <p:nvPr/>
        </p:nvSpPr>
        <p:spPr>
          <a:xfrm>
            <a:off x="1403985" y="1935391"/>
            <a:ext cx="8237221" cy="426872"/>
          </a:xfrm>
          <a:prstGeom prst="rect">
            <a:avLst/>
          </a:prstGeom>
        </p:spPr>
        <p:txBody>
          <a:bodyPr vert="horz" wrap="square" lIns="0" tIns="0" rIns="0" bIns="0" rtlCol="0">
            <a:spAutoFit/>
          </a:bodyPr>
          <a:lstStyle/>
          <a:p>
            <a:pPr marL="0" marR="0">
              <a:lnSpc>
                <a:spcPts val="1560"/>
              </a:lnSpc>
              <a:spcBef>
                <a:spcPts val="0"/>
              </a:spcBef>
              <a:spcAft>
                <a:spcPts val="0"/>
              </a:spcAft>
            </a:pPr>
            <a:r>
              <a:rPr sz="1200" dirty="0">
                <a:solidFill>
                  <a:srgbClr val="000000"/>
                </a:solidFill>
                <a:latin typeface="华文楷体" panose="02010600040101010101" charset="-122"/>
                <a:cs typeface="华文楷体" panose="02010600040101010101" charset="-122"/>
              </a:rPr>
              <a:t>对原始数据进行不合理修约、取舍，或者有选择性评价监测数据、出具监测报告或者发布结果，以至评价结</a:t>
            </a:r>
          </a:p>
        </p:txBody>
      </p:sp>
      <p:sp>
        <p:nvSpPr>
          <p:cNvPr id="8" name="object 8"/>
          <p:cNvSpPr txBox="1"/>
          <p:nvPr/>
        </p:nvSpPr>
        <p:spPr>
          <a:xfrm>
            <a:off x="340995" y="1957963"/>
            <a:ext cx="1296967" cy="547737"/>
          </a:xfrm>
          <a:prstGeom prst="rect">
            <a:avLst/>
          </a:prstGeom>
        </p:spPr>
        <p:txBody>
          <a:bodyPr vert="horz" wrap="square" lIns="0" tIns="0" rIns="0" bIns="0" rtlCol="0">
            <a:spAutoFit/>
          </a:bodyPr>
          <a:lstStyle/>
          <a:p>
            <a:pPr marL="0" marR="0">
              <a:lnSpc>
                <a:spcPts val="2075"/>
              </a:lnSpc>
              <a:spcBef>
                <a:spcPts val="0"/>
              </a:spcBef>
              <a:spcAft>
                <a:spcPts val="0"/>
              </a:spcAft>
            </a:pPr>
            <a:r>
              <a:rPr sz="1600" dirty="0">
                <a:solidFill>
                  <a:srgbClr val="000000"/>
                </a:solidFill>
                <a:latin typeface="华文楷体" panose="02010600040101010101" charset="-122"/>
                <a:cs typeface="华文楷体" panose="02010600040101010101" charset="-122"/>
              </a:rPr>
              <a:t>（一）</a:t>
            </a:r>
            <a:r>
              <a:rPr sz="1600" spc="1635" dirty="0">
                <a:solidFill>
                  <a:srgbClr val="000000"/>
                </a:solidFill>
                <a:latin typeface="Times New Roman" panose="02020603050405020304"/>
                <a:cs typeface="Times New Roman" panose="02020603050405020304"/>
              </a:rPr>
              <a:t> </a:t>
            </a:r>
            <a:r>
              <a:rPr sz="1200" dirty="0">
                <a:solidFill>
                  <a:srgbClr val="000000"/>
                </a:solidFill>
                <a:latin typeface="Candara" panose="020E0502030303020204"/>
                <a:cs typeface="Candara" panose="020E0502030303020204"/>
              </a:rPr>
              <a:t>12.</a:t>
            </a:r>
          </a:p>
        </p:txBody>
      </p:sp>
      <p:sp>
        <p:nvSpPr>
          <p:cNvPr id="9" name="object 9"/>
          <p:cNvSpPr txBox="1"/>
          <p:nvPr/>
        </p:nvSpPr>
        <p:spPr>
          <a:xfrm>
            <a:off x="1133475" y="2111286"/>
            <a:ext cx="990600" cy="426872"/>
          </a:xfrm>
          <a:prstGeom prst="rect">
            <a:avLst/>
          </a:prstGeom>
        </p:spPr>
        <p:txBody>
          <a:bodyPr vert="horz" wrap="square" lIns="0" tIns="0" rIns="0" bIns="0" rtlCol="0">
            <a:spAutoFit/>
          </a:bodyPr>
          <a:lstStyle/>
          <a:p>
            <a:pPr marL="0" marR="0">
              <a:lnSpc>
                <a:spcPts val="1560"/>
              </a:lnSpc>
              <a:spcBef>
                <a:spcPts val="0"/>
              </a:spcBef>
              <a:spcAft>
                <a:spcPts val="0"/>
              </a:spcAft>
            </a:pPr>
            <a:r>
              <a:rPr sz="1200" dirty="0">
                <a:solidFill>
                  <a:srgbClr val="000000"/>
                </a:solidFill>
                <a:latin typeface="华文楷体" panose="02010600040101010101" charset="-122"/>
                <a:cs typeface="华文楷体" panose="02010600040101010101" charset="-122"/>
              </a:rPr>
              <a:t>论失真的；</a:t>
            </a:r>
          </a:p>
        </p:txBody>
      </p:sp>
      <p:sp>
        <p:nvSpPr>
          <p:cNvPr id="10" name="object 10"/>
          <p:cNvSpPr txBox="1"/>
          <p:nvPr/>
        </p:nvSpPr>
        <p:spPr>
          <a:xfrm>
            <a:off x="442594" y="2219303"/>
            <a:ext cx="710564" cy="1056016"/>
          </a:xfrm>
          <a:prstGeom prst="rect">
            <a:avLst/>
          </a:prstGeom>
        </p:spPr>
        <p:txBody>
          <a:bodyPr vert="horz" wrap="square" lIns="0" tIns="0" rIns="0" bIns="0" rtlCol="0">
            <a:spAutoFit/>
          </a:bodyPr>
          <a:lstStyle/>
          <a:p>
            <a:pPr marL="0" marR="0">
              <a:lnSpc>
                <a:spcPts val="2075"/>
              </a:lnSpc>
              <a:spcBef>
                <a:spcPts val="0"/>
              </a:spcBef>
              <a:spcAft>
                <a:spcPts val="0"/>
              </a:spcAft>
            </a:pPr>
            <a:r>
              <a:rPr sz="1600" dirty="0">
                <a:solidFill>
                  <a:srgbClr val="000000"/>
                </a:solidFill>
                <a:latin typeface="华文楷体" panose="02010600040101010101" charset="-122"/>
                <a:cs typeface="华文楷体" panose="02010600040101010101" charset="-122"/>
              </a:rPr>
              <a:t>篡改</a:t>
            </a:r>
          </a:p>
          <a:p>
            <a:pPr marL="0" marR="0">
              <a:lnSpc>
                <a:spcPts val="1920"/>
              </a:lnSpc>
              <a:spcBef>
                <a:spcPts val="0"/>
              </a:spcBef>
              <a:spcAft>
                <a:spcPts val="0"/>
              </a:spcAft>
            </a:pPr>
            <a:r>
              <a:rPr sz="1600" dirty="0">
                <a:solidFill>
                  <a:srgbClr val="000000"/>
                </a:solidFill>
                <a:latin typeface="华文楷体" panose="02010600040101010101" charset="-122"/>
                <a:cs typeface="华文楷体" panose="02010600040101010101" charset="-122"/>
              </a:rPr>
              <a:t>监测</a:t>
            </a:r>
          </a:p>
          <a:p>
            <a:pPr marL="0" marR="0">
              <a:lnSpc>
                <a:spcPts val="1920"/>
              </a:lnSpc>
              <a:spcBef>
                <a:spcPts val="0"/>
              </a:spcBef>
              <a:spcAft>
                <a:spcPts val="0"/>
              </a:spcAft>
            </a:pPr>
            <a:r>
              <a:rPr sz="1600" dirty="0">
                <a:solidFill>
                  <a:srgbClr val="000000"/>
                </a:solidFill>
                <a:latin typeface="华文楷体" panose="02010600040101010101" charset="-122"/>
                <a:cs typeface="华文楷体" panose="02010600040101010101" charset="-122"/>
              </a:rPr>
              <a:t>数据</a:t>
            </a:r>
          </a:p>
        </p:txBody>
      </p:sp>
      <p:sp>
        <p:nvSpPr>
          <p:cNvPr id="11" name="object 11"/>
          <p:cNvSpPr txBox="1"/>
          <p:nvPr/>
        </p:nvSpPr>
        <p:spPr>
          <a:xfrm>
            <a:off x="1209040" y="2407831"/>
            <a:ext cx="1646555" cy="426872"/>
          </a:xfrm>
          <a:prstGeom prst="rect">
            <a:avLst/>
          </a:prstGeom>
        </p:spPr>
        <p:txBody>
          <a:bodyPr vert="horz" wrap="square" lIns="0" tIns="0" rIns="0" bIns="0" rtlCol="0">
            <a:spAutoFit/>
          </a:bodyPr>
          <a:lstStyle/>
          <a:p>
            <a:pPr marL="0" marR="0">
              <a:lnSpc>
                <a:spcPts val="1560"/>
              </a:lnSpc>
              <a:spcBef>
                <a:spcPts val="0"/>
              </a:spcBef>
              <a:spcAft>
                <a:spcPts val="0"/>
              </a:spcAft>
            </a:pPr>
            <a:r>
              <a:rPr sz="1200" dirty="0">
                <a:solidFill>
                  <a:srgbClr val="000000"/>
                </a:solidFill>
                <a:latin typeface="Candara" panose="020E0502030303020204"/>
                <a:cs typeface="Candara" panose="020E0502030303020204"/>
              </a:rPr>
              <a:t>13. </a:t>
            </a:r>
            <a:r>
              <a:rPr sz="1200" dirty="0">
                <a:solidFill>
                  <a:srgbClr val="000000"/>
                </a:solidFill>
                <a:latin typeface="华文楷体" panose="02010600040101010101" charset="-122"/>
                <a:cs typeface="华文楷体" panose="02010600040101010101" charset="-122"/>
              </a:rPr>
              <a:t>擅自修改数据的；</a:t>
            </a:r>
          </a:p>
        </p:txBody>
      </p:sp>
      <p:sp>
        <p:nvSpPr>
          <p:cNvPr id="12" name="object 12"/>
          <p:cNvSpPr txBox="1"/>
          <p:nvPr/>
        </p:nvSpPr>
        <p:spPr>
          <a:xfrm>
            <a:off x="1209040" y="2745016"/>
            <a:ext cx="2690241" cy="426872"/>
          </a:xfrm>
          <a:prstGeom prst="rect">
            <a:avLst/>
          </a:prstGeom>
        </p:spPr>
        <p:txBody>
          <a:bodyPr vert="horz" wrap="square" lIns="0" tIns="0" rIns="0" bIns="0" rtlCol="0">
            <a:spAutoFit/>
          </a:bodyPr>
          <a:lstStyle/>
          <a:p>
            <a:pPr marL="0" marR="0">
              <a:lnSpc>
                <a:spcPts val="1560"/>
              </a:lnSpc>
              <a:spcBef>
                <a:spcPts val="0"/>
              </a:spcBef>
              <a:spcAft>
                <a:spcPts val="0"/>
              </a:spcAft>
            </a:pPr>
            <a:r>
              <a:rPr sz="1200" dirty="0">
                <a:solidFill>
                  <a:srgbClr val="000000"/>
                </a:solidFill>
                <a:latin typeface="Candara" panose="020E0502030303020204"/>
                <a:cs typeface="Candara" panose="020E0502030303020204"/>
              </a:rPr>
              <a:t>14. </a:t>
            </a:r>
            <a:r>
              <a:rPr sz="1200" dirty="0">
                <a:solidFill>
                  <a:srgbClr val="000000"/>
                </a:solidFill>
                <a:latin typeface="华文楷体" panose="02010600040101010101" charset="-122"/>
                <a:cs typeface="华文楷体" panose="02010600040101010101" charset="-122"/>
              </a:rPr>
              <a:t>其他涉嫌篡改监测数据的情形。</a:t>
            </a:r>
          </a:p>
        </p:txBody>
      </p:sp>
      <p:sp>
        <p:nvSpPr>
          <p:cNvPr id="13" name="object 13"/>
          <p:cNvSpPr txBox="1"/>
          <p:nvPr/>
        </p:nvSpPr>
        <p:spPr>
          <a:xfrm>
            <a:off x="1209040" y="3098076"/>
            <a:ext cx="6134100" cy="426872"/>
          </a:xfrm>
          <a:prstGeom prst="rect">
            <a:avLst/>
          </a:prstGeom>
        </p:spPr>
        <p:txBody>
          <a:bodyPr vert="horz" wrap="square" lIns="0" tIns="0" rIns="0" bIns="0" rtlCol="0">
            <a:spAutoFit/>
          </a:bodyPr>
          <a:lstStyle/>
          <a:p>
            <a:pPr marL="0" marR="0">
              <a:lnSpc>
                <a:spcPts val="1560"/>
              </a:lnSpc>
              <a:spcBef>
                <a:spcPts val="0"/>
              </a:spcBef>
              <a:spcAft>
                <a:spcPts val="0"/>
              </a:spcAft>
            </a:pPr>
            <a:r>
              <a:rPr sz="1200" dirty="0">
                <a:solidFill>
                  <a:srgbClr val="000000"/>
                </a:solidFill>
                <a:latin typeface="华文楷体" panose="02010600040101010101" charset="-122"/>
                <a:cs typeface="华文楷体" panose="02010600040101010101" charset="-122"/>
              </a:rPr>
              <a:t>该项指没有实施实质性的环境监测活劢，凭空编造虚假监测数据的行为，包括：</a:t>
            </a:r>
          </a:p>
        </p:txBody>
      </p:sp>
      <p:sp>
        <p:nvSpPr>
          <p:cNvPr id="14" name="object 14"/>
          <p:cNvSpPr txBox="1"/>
          <p:nvPr/>
        </p:nvSpPr>
        <p:spPr>
          <a:xfrm>
            <a:off x="1133475" y="3393351"/>
            <a:ext cx="8467249" cy="602767"/>
          </a:xfrm>
          <a:prstGeom prst="rect">
            <a:avLst/>
          </a:prstGeom>
        </p:spPr>
        <p:txBody>
          <a:bodyPr vert="horz" wrap="square" lIns="0" tIns="0" rIns="0" bIns="0" rtlCol="0">
            <a:spAutoFit/>
          </a:bodyPr>
          <a:lstStyle/>
          <a:p>
            <a:pPr marL="75565" marR="0">
              <a:lnSpc>
                <a:spcPts val="1560"/>
              </a:lnSpc>
              <a:spcBef>
                <a:spcPts val="0"/>
              </a:spcBef>
              <a:spcAft>
                <a:spcPts val="0"/>
              </a:spcAft>
            </a:pPr>
            <a:r>
              <a:rPr sz="1200" dirty="0">
                <a:solidFill>
                  <a:srgbClr val="000000"/>
                </a:solidFill>
                <a:latin typeface="Candara" panose="020E0502030303020204"/>
                <a:cs typeface="Candara" panose="020E0502030303020204"/>
              </a:rPr>
              <a:t>1. </a:t>
            </a:r>
            <a:r>
              <a:rPr sz="1200" dirty="0">
                <a:solidFill>
                  <a:srgbClr val="000000"/>
                </a:solidFill>
                <a:latin typeface="华文楷体" panose="02010600040101010101" charset="-122"/>
                <a:cs typeface="华文楷体" panose="02010600040101010101" charset="-122"/>
              </a:rPr>
              <a:t>纸质原始记录与电子存储记录不一致，或者谱图不分析结果不对应，或者用其他样品的分析结果和图谱替代</a:t>
            </a:r>
          </a:p>
          <a:p>
            <a:pPr marL="0" marR="0">
              <a:lnSpc>
                <a:spcPts val="1385"/>
              </a:lnSpc>
              <a:spcBef>
                <a:spcPts val="0"/>
              </a:spcBef>
              <a:spcAft>
                <a:spcPts val="0"/>
              </a:spcAft>
            </a:pPr>
            <a:r>
              <a:rPr sz="1200" dirty="0">
                <a:solidFill>
                  <a:srgbClr val="000000"/>
                </a:solidFill>
                <a:latin typeface="华文楷体" panose="02010600040101010101" charset="-122"/>
                <a:cs typeface="华文楷体" panose="02010600040101010101" charset="-122"/>
              </a:rPr>
              <a:t>的；</a:t>
            </a:r>
          </a:p>
        </p:txBody>
      </p:sp>
      <p:sp>
        <p:nvSpPr>
          <p:cNvPr id="15" name="object 15"/>
          <p:cNvSpPr txBox="1"/>
          <p:nvPr/>
        </p:nvSpPr>
        <p:spPr>
          <a:xfrm>
            <a:off x="1209040" y="3865791"/>
            <a:ext cx="4894866" cy="426872"/>
          </a:xfrm>
          <a:prstGeom prst="rect">
            <a:avLst/>
          </a:prstGeom>
        </p:spPr>
        <p:txBody>
          <a:bodyPr vert="horz" wrap="square" lIns="0" tIns="0" rIns="0" bIns="0" rtlCol="0">
            <a:spAutoFit/>
          </a:bodyPr>
          <a:lstStyle/>
          <a:p>
            <a:pPr marL="0" marR="0">
              <a:lnSpc>
                <a:spcPts val="1560"/>
              </a:lnSpc>
              <a:spcBef>
                <a:spcPts val="0"/>
              </a:spcBef>
              <a:spcAft>
                <a:spcPts val="0"/>
              </a:spcAft>
            </a:pPr>
            <a:r>
              <a:rPr sz="1200" dirty="0">
                <a:solidFill>
                  <a:srgbClr val="000000"/>
                </a:solidFill>
                <a:latin typeface="Candara" panose="020E0502030303020204"/>
                <a:cs typeface="Candara" panose="020E0502030303020204"/>
              </a:rPr>
              <a:t>2. </a:t>
            </a:r>
            <a:r>
              <a:rPr sz="1200" dirty="0">
                <a:solidFill>
                  <a:srgbClr val="000000"/>
                </a:solidFill>
                <a:latin typeface="华文楷体" panose="02010600040101010101" charset="-122"/>
                <a:cs typeface="华文楷体" panose="02010600040101010101" charset="-122"/>
              </a:rPr>
              <a:t>监测报告与原始记录信息不一致，或者没有相应原始数据的；</a:t>
            </a:r>
          </a:p>
        </p:txBody>
      </p:sp>
      <p:sp>
        <p:nvSpPr>
          <p:cNvPr id="16" name="object 16"/>
          <p:cNvSpPr txBox="1"/>
          <p:nvPr/>
        </p:nvSpPr>
        <p:spPr>
          <a:xfrm>
            <a:off x="340995" y="3926818"/>
            <a:ext cx="913764" cy="812177"/>
          </a:xfrm>
          <a:prstGeom prst="rect">
            <a:avLst/>
          </a:prstGeom>
        </p:spPr>
        <p:txBody>
          <a:bodyPr vert="horz" wrap="square" lIns="0" tIns="0" rIns="0" bIns="0" rtlCol="0">
            <a:spAutoFit/>
          </a:bodyPr>
          <a:lstStyle/>
          <a:p>
            <a:pPr marL="0" marR="0">
              <a:lnSpc>
                <a:spcPts val="2075"/>
              </a:lnSpc>
              <a:spcBef>
                <a:spcPts val="0"/>
              </a:spcBef>
              <a:spcAft>
                <a:spcPts val="0"/>
              </a:spcAft>
            </a:pPr>
            <a:r>
              <a:rPr sz="1600" dirty="0">
                <a:solidFill>
                  <a:srgbClr val="000000"/>
                </a:solidFill>
                <a:latin typeface="华文楷体" panose="02010600040101010101" charset="-122"/>
                <a:cs typeface="华文楷体" panose="02010600040101010101" charset="-122"/>
              </a:rPr>
              <a:t>（二）</a:t>
            </a:r>
          </a:p>
          <a:p>
            <a:pPr marL="101600" marR="0">
              <a:lnSpc>
                <a:spcPts val="1920"/>
              </a:lnSpc>
              <a:spcBef>
                <a:spcPts val="0"/>
              </a:spcBef>
              <a:spcAft>
                <a:spcPts val="0"/>
              </a:spcAft>
            </a:pPr>
            <a:r>
              <a:rPr sz="1600" dirty="0">
                <a:solidFill>
                  <a:srgbClr val="000000"/>
                </a:solidFill>
                <a:latin typeface="华文楷体" panose="02010600040101010101" charset="-122"/>
                <a:cs typeface="华文楷体" panose="02010600040101010101" charset="-122"/>
              </a:rPr>
              <a:t>伪造</a:t>
            </a:r>
          </a:p>
        </p:txBody>
      </p:sp>
      <p:sp>
        <p:nvSpPr>
          <p:cNvPr id="17" name="object 17"/>
          <p:cNvSpPr txBox="1"/>
          <p:nvPr/>
        </p:nvSpPr>
        <p:spPr>
          <a:xfrm>
            <a:off x="1209040" y="4170302"/>
            <a:ext cx="348277" cy="669339"/>
          </a:xfrm>
          <a:prstGeom prst="rect">
            <a:avLst/>
          </a:prstGeom>
        </p:spPr>
        <p:txBody>
          <a:bodyPr vert="horz" wrap="square" lIns="0" tIns="0" rIns="0" bIns="0" rtlCol="0">
            <a:spAutoFit/>
          </a:bodyPr>
          <a:lstStyle/>
          <a:p>
            <a:pPr marL="0" marR="0">
              <a:lnSpc>
                <a:spcPts val="1250"/>
              </a:lnSpc>
              <a:spcBef>
                <a:spcPts val="0"/>
              </a:spcBef>
              <a:spcAft>
                <a:spcPts val="0"/>
              </a:spcAft>
            </a:pPr>
            <a:r>
              <a:rPr sz="1200" dirty="0">
                <a:solidFill>
                  <a:srgbClr val="000000"/>
                </a:solidFill>
                <a:latin typeface="Candara" panose="020E0502030303020204"/>
                <a:cs typeface="Candara" panose="020E0502030303020204"/>
              </a:rPr>
              <a:t>3.</a:t>
            </a:r>
          </a:p>
          <a:p>
            <a:pPr marL="0" marR="0">
              <a:lnSpc>
                <a:spcPts val="1250"/>
              </a:lnSpc>
              <a:spcBef>
                <a:spcPts val="920"/>
              </a:spcBef>
              <a:spcAft>
                <a:spcPts val="0"/>
              </a:spcAft>
            </a:pPr>
            <a:r>
              <a:rPr sz="1200" dirty="0">
                <a:solidFill>
                  <a:srgbClr val="000000"/>
                </a:solidFill>
                <a:latin typeface="Candara" panose="020E0502030303020204"/>
                <a:cs typeface="Candara" panose="020E0502030303020204"/>
              </a:rPr>
              <a:t>4.</a:t>
            </a:r>
          </a:p>
        </p:txBody>
      </p:sp>
      <p:sp>
        <p:nvSpPr>
          <p:cNvPr id="18" name="object 18"/>
          <p:cNvSpPr txBox="1"/>
          <p:nvPr/>
        </p:nvSpPr>
        <p:spPr>
          <a:xfrm>
            <a:off x="1354455" y="4147731"/>
            <a:ext cx="2628900" cy="426872"/>
          </a:xfrm>
          <a:prstGeom prst="rect">
            <a:avLst/>
          </a:prstGeom>
        </p:spPr>
        <p:txBody>
          <a:bodyPr vert="horz" wrap="square" lIns="0" tIns="0" rIns="0" bIns="0" rtlCol="0">
            <a:spAutoFit/>
          </a:bodyPr>
          <a:lstStyle/>
          <a:p>
            <a:pPr marL="0" marR="0">
              <a:lnSpc>
                <a:spcPts val="1560"/>
              </a:lnSpc>
              <a:spcBef>
                <a:spcPts val="0"/>
              </a:spcBef>
              <a:spcAft>
                <a:spcPts val="0"/>
              </a:spcAft>
            </a:pPr>
            <a:r>
              <a:rPr sz="1200" dirty="0">
                <a:solidFill>
                  <a:srgbClr val="000000"/>
                </a:solidFill>
                <a:latin typeface="华文楷体" panose="02010600040101010101" charset="-122"/>
                <a:cs typeface="华文楷体" panose="02010600040101010101" charset="-122"/>
              </a:rPr>
              <a:t>监测报告的副本与正本不一致的；</a:t>
            </a:r>
          </a:p>
        </p:txBody>
      </p:sp>
      <p:sp>
        <p:nvSpPr>
          <p:cNvPr id="19" name="object 19"/>
          <p:cNvSpPr txBox="1"/>
          <p:nvPr/>
        </p:nvSpPr>
        <p:spPr>
          <a:xfrm>
            <a:off x="442594" y="4414499"/>
            <a:ext cx="710564" cy="568337"/>
          </a:xfrm>
          <a:prstGeom prst="rect">
            <a:avLst/>
          </a:prstGeom>
        </p:spPr>
        <p:txBody>
          <a:bodyPr vert="horz" wrap="square" lIns="0" tIns="0" rIns="0" bIns="0" rtlCol="0">
            <a:spAutoFit/>
          </a:bodyPr>
          <a:lstStyle/>
          <a:p>
            <a:pPr marL="0" marR="0">
              <a:lnSpc>
                <a:spcPts val="2075"/>
              </a:lnSpc>
              <a:spcBef>
                <a:spcPts val="0"/>
              </a:spcBef>
              <a:spcAft>
                <a:spcPts val="0"/>
              </a:spcAft>
            </a:pPr>
            <a:r>
              <a:rPr sz="1600" dirty="0">
                <a:solidFill>
                  <a:srgbClr val="000000"/>
                </a:solidFill>
                <a:latin typeface="华文楷体" panose="02010600040101010101" charset="-122"/>
                <a:cs typeface="华文楷体" panose="02010600040101010101" charset="-122"/>
              </a:rPr>
              <a:t>监测</a:t>
            </a:r>
          </a:p>
        </p:txBody>
      </p:sp>
      <p:sp>
        <p:nvSpPr>
          <p:cNvPr id="20" name="object 20"/>
          <p:cNvSpPr txBox="1"/>
          <p:nvPr/>
        </p:nvSpPr>
        <p:spPr>
          <a:xfrm>
            <a:off x="1361440" y="4429671"/>
            <a:ext cx="2103120" cy="426872"/>
          </a:xfrm>
          <a:prstGeom prst="rect">
            <a:avLst/>
          </a:prstGeom>
        </p:spPr>
        <p:txBody>
          <a:bodyPr vert="horz" wrap="square" lIns="0" tIns="0" rIns="0" bIns="0" rtlCol="0">
            <a:spAutoFit/>
          </a:bodyPr>
          <a:lstStyle/>
          <a:p>
            <a:pPr marL="0" marR="0">
              <a:lnSpc>
                <a:spcPts val="1560"/>
              </a:lnSpc>
              <a:spcBef>
                <a:spcPts val="0"/>
              </a:spcBef>
              <a:spcAft>
                <a:spcPts val="0"/>
              </a:spcAft>
            </a:pPr>
            <a:r>
              <a:rPr sz="1200" dirty="0">
                <a:solidFill>
                  <a:srgbClr val="000000"/>
                </a:solidFill>
                <a:latin typeface="华文楷体" panose="02010600040101010101" charset="-122"/>
                <a:cs typeface="华文楷体" panose="02010600040101010101" charset="-122"/>
              </a:rPr>
              <a:t>伪造监测时间或者签名的；</a:t>
            </a:r>
          </a:p>
        </p:txBody>
      </p:sp>
      <p:sp>
        <p:nvSpPr>
          <p:cNvPr id="21" name="object 21"/>
          <p:cNvSpPr txBox="1"/>
          <p:nvPr/>
        </p:nvSpPr>
        <p:spPr>
          <a:xfrm>
            <a:off x="442594" y="4658338"/>
            <a:ext cx="710564" cy="568337"/>
          </a:xfrm>
          <a:prstGeom prst="rect">
            <a:avLst/>
          </a:prstGeom>
        </p:spPr>
        <p:txBody>
          <a:bodyPr vert="horz" wrap="square" lIns="0" tIns="0" rIns="0" bIns="0" rtlCol="0">
            <a:spAutoFit/>
          </a:bodyPr>
          <a:lstStyle/>
          <a:p>
            <a:pPr marL="0" marR="0">
              <a:lnSpc>
                <a:spcPts val="2075"/>
              </a:lnSpc>
              <a:spcBef>
                <a:spcPts val="0"/>
              </a:spcBef>
              <a:spcAft>
                <a:spcPts val="0"/>
              </a:spcAft>
            </a:pPr>
            <a:r>
              <a:rPr sz="1600" dirty="0">
                <a:solidFill>
                  <a:srgbClr val="000000"/>
                </a:solidFill>
                <a:latin typeface="华文楷体" panose="02010600040101010101" charset="-122"/>
                <a:cs typeface="华文楷体" panose="02010600040101010101" charset="-122"/>
              </a:rPr>
              <a:t>数据</a:t>
            </a:r>
          </a:p>
        </p:txBody>
      </p:sp>
      <p:sp>
        <p:nvSpPr>
          <p:cNvPr id="22" name="object 22"/>
          <p:cNvSpPr txBox="1"/>
          <p:nvPr/>
        </p:nvSpPr>
        <p:spPr>
          <a:xfrm>
            <a:off x="1209040" y="4711611"/>
            <a:ext cx="7714361" cy="1272057"/>
          </a:xfrm>
          <a:prstGeom prst="rect">
            <a:avLst/>
          </a:prstGeom>
        </p:spPr>
        <p:txBody>
          <a:bodyPr vert="horz" wrap="square" lIns="0" tIns="0" rIns="0" bIns="0" rtlCol="0">
            <a:spAutoFit/>
          </a:bodyPr>
          <a:lstStyle/>
          <a:p>
            <a:pPr marL="0" marR="0">
              <a:lnSpc>
                <a:spcPts val="1560"/>
              </a:lnSpc>
              <a:spcBef>
                <a:spcPts val="0"/>
              </a:spcBef>
              <a:spcAft>
                <a:spcPts val="0"/>
              </a:spcAft>
            </a:pPr>
            <a:r>
              <a:rPr sz="1200" dirty="0">
                <a:solidFill>
                  <a:srgbClr val="000000"/>
                </a:solidFill>
                <a:latin typeface="Candara" panose="020E0502030303020204"/>
                <a:cs typeface="Candara" panose="020E0502030303020204"/>
              </a:rPr>
              <a:t>5. </a:t>
            </a:r>
            <a:r>
              <a:rPr sz="1200" dirty="0">
                <a:solidFill>
                  <a:srgbClr val="000000"/>
                </a:solidFill>
                <a:latin typeface="华文楷体" panose="02010600040101010101" charset="-122"/>
                <a:cs typeface="华文楷体" panose="02010600040101010101" charset="-122"/>
              </a:rPr>
              <a:t>通过仪器数据模拟功能，或者植入模拟软件，凭空生成监测数据的；</a:t>
            </a:r>
          </a:p>
          <a:p>
            <a:pPr marL="0" marR="0">
              <a:lnSpc>
                <a:spcPts val="1560"/>
              </a:lnSpc>
              <a:spcBef>
                <a:spcPts val="605"/>
              </a:spcBef>
              <a:spcAft>
                <a:spcPts val="0"/>
              </a:spcAft>
            </a:pPr>
            <a:r>
              <a:rPr sz="1200" dirty="0">
                <a:solidFill>
                  <a:srgbClr val="000000"/>
                </a:solidFill>
                <a:latin typeface="Candara" panose="020E0502030303020204"/>
                <a:cs typeface="Candara" panose="020E0502030303020204"/>
              </a:rPr>
              <a:t>6. </a:t>
            </a:r>
            <a:r>
              <a:rPr sz="1200" dirty="0">
                <a:solidFill>
                  <a:srgbClr val="000000"/>
                </a:solidFill>
                <a:latin typeface="华文楷体" panose="02010600040101010101" charset="-122"/>
                <a:cs typeface="华文楷体" panose="02010600040101010101" charset="-122"/>
              </a:rPr>
              <a:t>未开展采样、分析，直接出具监测数据或者到现场采样、但未开设烟道采样口，出具监测报告的；</a:t>
            </a:r>
          </a:p>
          <a:p>
            <a:pPr marL="0" marR="0">
              <a:lnSpc>
                <a:spcPts val="1560"/>
              </a:lnSpc>
              <a:spcBef>
                <a:spcPts val="610"/>
              </a:spcBef>
              <a:spcAft>
                <a:spcPts val="0"/>
              </a:spcAft>
            </a:pPr>
            <a:r>
              <a:rPr sz="1200" dirty="0">
                <a:solidFill>
                  <a:srgbClr val="000000"/>
                </a:solidFill>
                <a:latin typeface="Candara" panose="020E0502030303020204"/>
                <a:cs typeface="Candara" panose="020E0502030303020204"/>
              </a:rPr>
              <a:t>7. </a:t>
            </a:r>
            <a:r>
              <a:rPr sz="1200" dirty="0">
                <a:solidFill>
                  <a:srgbClr val="000000"/>
                </a:solidFill>
                <a:latin typeface="华文楷体" panose="02010600040101010101" charset="-122"/>
                <a:cs typeface="华文楷体" panose="02010600040101010101" charset="-122"/>
              </a:rPr>
              <a:t>未按规定对样品留样或保存</a:t>
            </a:r>
            <a:r>
              <a:rPr sz="1200" dirty="0">
                <a:solidFill>
                  <a:srgbClr val="000000"/>
                </a:solidFill>
                <a:latin typeface="Candara" panose="020E0502030303020204"/>
                <a:cs typeface="Candara" panose="020E0502030303020204"/>
              </a:rPr>
              <a:t>,</a:t>
            </a:r>
            <a:r>
              <a:rPr sz="1200" dirty="0">
                <a:solidFill>
                  <a:srgbClr val="000000"/>
                </a:solidFill>
                <a:latin typeface="华文楷体" panose="02010600040101010101" charset="-122"/>
                <a:cs typeface="华文楷体" panose="02010600040101010101" charset="-122"/>
              </a:rPr>
              <a:t>导致无法对监测结果进行复核的</a:t>
            </a:r>
            <a:r>
              <a:rPr sz="1200" dirty="0">
                <a:solidFill>
                  <a:srgbClr val="000000"/>
                </a:solidFill>
                <a:latin typeface="Candara" panose="020E0502030303020204"/>
                <a:cs typeface="Candara" panose="020E0502030303020204"/>
              </a:rPr>
              <a:t>;</a:t>
            </a:r>
          </a:p>
          <a:p>
            <a:pPr marL="0" marR="0">
              <a:lnSpc>
                <a:spcPts val="1560"/>
              </a:lnSpc>
              <a:spcBef>
                <a:spcPts val="610"/>
              </a:spcBef>
              <a:spcAft>
                <a:spcPts val="0"/>
              </a:spcAft>
            </a:pPr>
            <a:r>
              <a:rPr sz="1200" dirty="0">
                <a:solidFill>
                  <a:srgbClr val="000000"/>
                </a:solidFill>
                <a:latin typeface="Candara" panose="020E0502030303020204"/>
                <a:cs typeface="Candara" panose="020E0502030303020204"/>
              </a:rPr>
              <a:t>8. </a:t>
            </a:r>
            <a:r>
              <a:rPr sz="1200" dirty="0">
                <a:solidFill>
                  <a:srgbClr val="000000"/>
                </a:solidFill>
                <a:latin typeface="华文楷体" panose="02010600040101010101" charset="-122"/>
                <a:cs typeface="华文楷体" panose="02010600040101010101" charset="-122"/>
              </a:rPr>
              <a:t>其他涉嫌伪造监测数据的情形。</a:t>
            </a:r>
          </a:p>
        </p:txBody>
      </p:sp>
      <p:sp>
        <p:nvSpPr>
          <p:cNvPr id="23" name="object 23"/>
          <p:cNvSpPr txBox="1"/>
          <p:nvPr/>
        </p:nvSpPr>
        <p:spPr>
          <a:xfrm>
            <a:off x="4536440" y="6371437"/>
            <a:ext cx="260778" cy="322171"/>
          </a:xfrm>
          <a:prstGeom prst="rect">
            <a:avLst/>
          </a:prstGeom>
        </p:spPr>
        <p:txBody>
          <a:bodyPr vert="horz" wrap="square" lIns="0" tIns="0" rIns="0" bIns="0" rtlCol="0">
            <a:spAutoFit/>
          </a:bodyPr>
          <a:lstStyle/>
          <a:p>
            <a:pPr marL="0" marR="0">
              <a:lnSpc>
                <a:spcPts val="1035"/>
              </a:lnSpc>
              <a:spcBef>
                <a:spcPts val="0"/>
              </a:spcBef>
              <a:spcAft>
                <a:spcPts val="0"/>
              </a:spcAft>
            </a:pPr>
            <a:r>
              <a:rPr sz="1000" dirty="0">
                <a:solidFill>
                  <a:srgbClr val="073E87"/>
                </a:solidFill>
                <a:latin typeface="EGCTCM+ArialMT" panose="02000500000000000000"/>
                <a:cs typeface="EGCTCM+ArialMT" panose="02000500000000000000"/>
              </a:rPr>
              <a:t>4</a:t>
            </a:r>
          </a:p>
        </p:txBody>
      </p:sp>
      <p:sp>
        <p:nvSpPr>
          <p:cNvPr id="24" name="object 24"/>
          <p:cNvSpPr txBox="1"/>
          <p:nvPr/>
        </p:nvSpPr>
        <p:spPr>
          <a:xfrm>
            <a:off x="7518718" y="6368722"/>
            <a:ext cx="1540097" cy="324886"/>
          </a:xfrm>
          <a:prstGeom prst="rect">
            <a:avLst/>
          </a:prstGeom>
        </p:spPr>
        <p:txBody>
          <a:bodyPr vert="horz" wrap="square" lIns="0" tIns="0" rIns="0" bIns="0" rtlCol="0">
            <a:spAutoFit/>
          </a:bodyPr>
          <a:lstStyle/>
          <a:p>
            <a:pPr marL="0" marR="0">
              <a:lnSpc>
                <a:spcPts val="1035"/>
              </a:lnSpc>
              <a:spcBef>
                <a:spcPts val="0"/>
              </a:spcBef>
              <a:spcAft>
                <a:spcPts val="0"/>
              </a:spcAft>
            </a:pPr>
            <a:r>
              <a:rPr sz="1000" dirty="0">
                <a:solidFill>
                  <a:srgbClr val="073E87"/>
                </a:solidFill>
                <a:latin typeface="EGCTCM+ArialMT" panose="02000500000000000000"/>
                <a:cs typeface="EGCTCM+ArialMT" panose="02000500000000000000"/>
              </a:rPr>
              <a:t>2020</a:t>
            </a:r>
            <a:r>
              <a:rPr sz="1000" dirty="0">
                <a:solidFill>
                  <a:srgbClr val="073E87"/>
                </a:solidFill>
                <a:latin typeface="宋体" panose="02010600030101010101" pitchFamily="2" charset="-122"/>
                <a:cs typeface="宋体" panose="02010600030101010101" pitchFamily="2" charset="-122"/>
              </a:rPr>
              <a:t>年</a:t>
            </a:r>
            <a:r>
              <a:rPr sz="1000" dirty="0">
                <a:solidFill>
                  <a:srgbClr val="073E87"/>
                </a:solidFill>
                <a:latin typeface="EGCTCM+ArialMT" panose="02000500000000000000"/>
                <a:cs typeface="EGCTCM+ArialMT" panose="02000500000000000000"/>
              </a:rPr>
              <a:t>4</a:t>
            </a:r>
            <a:r>
              <a:rPr sz="1000" dirty="0">
                <a:solidFill>
                  <a:srgbClr val="073E87"/>
                </a:solidFill>
                <a:latin typeface="宋体" panose="02010600030101010101" pitchFamily="2" charset="-122"/>
                <a:cs typeface="宋体" panose="02010600030101010101" pitchFamily="2" charset="-122"/>
              </a:rPr>
              <a:t>月</a:t>
            </a:r>
            <a:r>
              <a:rPr sz="1000" dirty="0">
                <a:solidFill>
                  <a:srgbClr val="073E87"/>
                </a:solidFill>
                <a:latin typeface="EGCTCM+ArialMT" panose="02000500000000000000"/>
                <a:cs typeface="EGCTCM+ArialMT" panose="02000500000000000000"/>
              </a:rPr>
              <a:t>1</a:t>
            </a:r>
            <a:r>
              <a:rPr sz="1000" dirty="0">
                <a:solidFill>
                  <a:srgbClr val="073E87"/>
                </a:solidFill>
                <a:latin typeface="宋体" panose="02010600030101010101" pitchFamily="2" charset="-122"/>
                <a:cs typeface="宋体" panose="02010600030101010101" pitchFamily="2" charset="-122"/>
              </a:rPr>
              <a:t>日</a:t>
            </a:r>
            <a:r>
              <a:rPr sz="1000" dirty="0">
                <a:solidFill>
                  <a:srgbClr val="073E87"/>
                </a:solidFill>
                <a:latin typeface="EGCTCM+ArialMT" panose="02000500000000000000"/>
                <a:cs typeface="EGCTCM+ArialMT" panose="02000500000000000000"/>
              </a:rPr>
              <a:t>22</a:t>
            </a:r>
            <a:r>
              <a:rPr sz="1000" dirty="0">
                <a:solidFill>
                  <a:srgbClr val="073E87"/>
                </a:solidFill>
                <a:latin typeface="宋体" panose="02010600030101010101" pitchFamily="2" charset="-122"/>
                <a:cs typeface="宋体" panose="02010600030101010101" pitchFamily="2" charset="-122"/>
              </a:rPr>
              <a:t>时</a:t>
            </a:r>
            <a:r>
              <a:rPr sz="1000" dirty="0">
                <a:solidFill>
                  <a:srgbClr val="073E87"/>
                </a:solidFill>
                <a:latin typeface="EGCTCM+ArialMT" panose="02000500000000000000"/>
                <a:cs typeface="EGCTCM+ArialMT" panose="02000500000000000000"/>
              </a:rPr>
              <a:t>16</a:t>
            </a:r>
            <a:r>
              <a:rPr sz="1000" dirty="0">
                <a:solidFill>
                  <a:srgbClr val="073E87"/>
                </a:solidFill>
                <a:latin typeface="宋体" panose="02010600030101010101" pitchFamily="2" charset="-122"/>
                <a:cs typeface="宋体" panose="02010600030101010101" pitchFamily="2" charset="-122"/>
              </a:rPr>
              <a:t>分</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408311" y="4279979"/>
            <a:ext cx="2628900" cy="571500"/>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00000"/>
                </a:solidFill>
                <a:latin typeface="宋体" panose="02010600030101010101" pitchFamily="2" charset="-122"/>
                <a:cs typeface="宋体" panose="02010600030101010101" pitchFamily="2" charset="-122"/>
              </a:rPr>
              <a:t>采样探头正确安装位置</a:t>
            </a:r>
          </a:p>
        </p:txBody>
      </p:sp>
      <p:sp>
        <p:nvSpPr>
          <p:cNvPr id="4" name="object 4"/>
          <p:cNvSpPr txBox="1"/>
          <p:nvPr/>
        </p:nvSpPr>
        <p:spPr>
          <a:xfrm>
            <a:off x="4778057" y="5941387"/>
            <a:ext cx="1515745" cy="445135"/>
          </a:xfrm>
          <a:prstGeom prst="rect">
            <a:avLst/>
          </a:prstGeom>
        </p:spPr>
        <p:txBody>
          <a:bodyPr vert="horz" wrap="square" lIns="0" tIns="0" rIns="0" bIns="0" rtlCol="0">
            <a:spAutoFit/>
          </a:bodyPr>
          <a:lstStyle/>
          <a:p>
            <a:pPr marL="0" marR="0">
              <a:lnSpc>
                <a:spcPts val="1405"/>
              </a:lnSpc>
              <a:spcBef>
                <a:spcPts val="0"/>
              </a:spcBef>
              <a:spcAft>
                <a:spcPts val="0"/>
              </a:spcAft>
            </a:pPr>
            <a:r>
              <a:rPr sz="1400" dirty="0">
                <a:solidFill>
                  <a:srgbClr val="000000"/>
                </a:solidFill>
                <a:latin typeface="ILCCTM+SimHei" panose="02000500000000000000"/>
                <a:cs typeface="ILCCTM+SimHei" panose="02000500000000000000"/>
              </a:rPr>
              <a:t>流量计安装位置</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525145" y="614441"/>
            <a:ext cx="4770723" cy="842909"/>
          </a:xfrm>
          <a:prstGeom prst="rect">
            <a:avLst/>
          </a:prstGeom>
        </p:spPr>
        <p:txBody>
          <a:bodyPr vert="horz" wrap="square" lIns="0" tIns="0" rIns="0" bIns="0" rtlCol="0">
            <a:spAutoFit/>
          </a:bodyPr>
          <a:lstStyle/>
          <a:p>
            <a:pPr marL="0" marR="0">
              <a:lnSpc>
                <a:spcPts val="1800"/>
              </a:lnSpc>
              <a:spcBef>
                <a:spcPts val="0"/>
              </a:spcBef>
              <a:spcAft>
                <a:spcPts val="0"/>
              </a:spcAft>
            </a:pPr>
            <a:r>
              <a:rPr sz="1250" dirty="0">
                <a:solidFill>
                  <a:srgbClr val="2DA2BF"/>
                </a:solidFill>
                <a:latin typeface="EGCTCM+ArialMT" panose="02000500000000000000"/>
                <a:cs typeface="EGCTCM+ArialMT" panose="02000500000000000000"/>
              </a:rPr>
              <a:t>•</a:t>
            </a:r>
            <a:r>
              <a:rPr sz="1250" spc="1230" dirty="0">
                <a:solidFill>
                  <a:srgbClr val="2DA2BF"/>
                </a:solidFill>
                <a:latin typeface="EGCTCM+ArialMT" panose="02000500000000000000"/>
                <a:cs typeface="EGCTCM+ArialMT" panose="02000500000000000000"/>
              </a:rPr>
              <a:t> </a:t>
            </a:r>
            <a:r>
              <a:rPr sz="1800" spc="10" dirty="0">
                <a:solidFill>
                  <a:srgbClr val="000000"/>
                </a:solidFill>
                <a:latin typeface="ILCCTM+SimHei" panose="02000500000000000000"/>
                <a:cs typeface="ILCCTM+SimHei" panose="02000500000000000000"/>
              </a:rPr>
              <a:t>常见问题：</a:t>
            </a:r>
            <a:r>
              <a:rPr sz="1800" dirty="0">
                <a:solidFill>
                  <a:srgbClr val="000000"/>
                </a:solidFill>
                <a:latin typeface="宋体" panose="02010600030101010101" pitchFamily="2" charset="-122"/>
                <a:cs typeface="宋体" panose="02010600030101010101" pitchFamily="2" charset="-122"/>
              </a:rPr>
              <a:t>使用超声波明渠流量计时，</a:t>
            </a:r>
          </a:p>
          <a:p>
            <a:pPr marL="255905" marR="0">
              <a:lnSpc>
                <a:spcPts val="1800"/>
              </a:lnSpc>
              <a:spcBef>
                <a:spcPts val="360"/>
              </a:spcBef>
              <a:spcAft>
                <a:spcPts val="0"/>
              </a:spcAft>
            </a:pPr>
            <a:r>
              <a:rPr sz="1800" dirty="0">
                <a:solidFill>
                  <a:srgbClr val="000000"/>
                </a:solidFill>
                <a:latin typeface="宋体" panose="02010600030101010101" pitchFamily="2" charset="-122"/>
                <a:cs typeface="宋体" panose="02010600030101010101" pitchFamily="2" charset="-122"/>
              </a:rPr>
              <a:t>堰槽不规范。</a:t>
            </a:r>
          </a:p>
        </p:txBody>
      </p:sp>
      <p:sp>
        <p:nvSpPr>
          <p:cNvPr id="4" name="object 4"/>
          <p:cNvSpPr txBox="1"/>
          <p:nvPr/>
        </p:nvSpPr>
        <p:spPr>
          <a:xfrm>
            <a:off x="525145" y="1213881"/>
            <a:ext cx="4776565" cy="565679"/>
          </a:xfrm>
          <a:prstGeom prst="rect">
            <a:avLst/>
          </a:prstGeom>
        </p:spPr>
        <p:txBody>
          <a:bodyPr vert="horz" wrap="square" lIns="0" tIns="0" rIns="0" bIns="0" rtlCol="0">
            <a:spAutoFit/>
          </a:bodyPr>
          <a:lstStyle/>
          <a:p>
            <a:pPr marL="0" marR="0">
              <a:lnSpc>
                <a:spcPts val="1800"/>
              </a:lnSpc>
              <a:spcBef>
                <a:spcPts val="0"/>
              </a:spcBef>
              <a:spcAft>
                <a:spcPts val="0"/>
              </a:spcAft>
            </a:pPr>
            <a:r>
              <a:rPr sz="1250" dirty="0">
                <a:solidFill>
                  <a:srgbClr val="2DA2BF"/>
                </a:solidFill>
                <a:latin typeface="EGCTCM+ArialMT" panose="02000500000000000000"/>
                <a:cs typeface="EGCTCM+ArialMT" panose="02000500000000000000"/>
              </a:rPr>
              <a:t>•</a:t>
            </a:r>
            <a:r>
              <a:rPr sz="1250" spc="1230" dirty="0">
                <a:solidFill>
                  <a:srgbClr val="2DA2BF"/>
                </a:solidFill>
                <a:latin typeface="EGCTCM+ArialMT" panose="02000500000000000000"/>
                <a:cs typeface="EGCTCM+ArialMT" panose="02000500000000000000"/>
              </a:rPr>
              <a:t> </a:t>
            </a:r>
            <a:r>
              <a:rPr sz="1800" spc="10" dirty="0">
                <a:solidFill>
                  <a:srgbClr val="000000"/>
                </a:solidFill>
                <a:latin typeface="ILCCTM+SimHei" panose="02000500000000000000"/>
                <a:cs typeface="ILCCTM+SimHei" panose="02000500000000000000"/>
              </a:rPr>
              <a:t>对系统和数据影响：</a:t>
            </a:r>
            <a:r>
              <a:rPr sz="1800" dirty="0">
                <a:solidFill>
                  <a:srgbClr val="000000"/>
                </a:solidFill>
                <a:latin typeface="宋体" panose="02010600030101010101" pitchFamily="2" charset="-122"/>
                <a:cs typeface="宋体" panose="02010600030101010101" pitchFamily="2" charset="-122"/>
              </a:rPr>
              <a:t>流量测定不准确。</a:t>
            </a:r>
          </a:p>
        </p:txBody>
      </p:sp>
      <p:sp>
        <p:nvSpPr>
          <p:cNvPr id="5" name="object 5"/>
          <p:cNvSpPr txBox="1"/>
          <p:nvPr/>
        </p:nvSpPr>
        <p:spPr>
          <a:xfrm>
            <a:off x="525145" y="1539001"/>
            <a:ext cx="4507833" cy="842738"/>
          </a:xfrm>
          <a:prstGeom prst="rect">
            <a:avLst/>
          </a:prstGeom>
        </p:spPr>
        <p:txBody>
          <a:bodyPr vert="horz" wrap="square" lIns="0" tIns="0" rIns="0" bIns="0" rtlCol="0">
            <a:spAutoFit/>
          </a:bodyPr>
          <a:lstStyle/>
          <a:p>
            <a:pPr marL="0" marR="0">
              <a:lnSpc>
                <a:spcPts val="1800"/>
              </a:lnSpc>
              <a:spcBef>
                <a:spcPts val="0"/>
              </a:spcBef>
              <a:spcAft>
                <a:spcPts val="0"/>
              </a:spcAft>
            </a:pPr>
            <a:r>
              <a:rPr sz="1250" dirty="0">
                <a:solidFill>
                  <a:srgbClr val="2DA2BF"/>
                </a:solidFill>
                <a:latin typeface="EGCTCM+ArialMT" panose="02000500000000000000"/>
                <a:cs typeface="EGCTCM+ArialMT" panose="02000500000000000000"/>
              </a:rPr>
              <a:t>•</a:t>
            </a:r>
            <a:r>
              <a:rPr sz="1250" spc="1230" dirty="0">
                <a:solidFill>
                  <a:srgbClr val="2DA2BF"/>
                </a:solidFill>
                <a:latin typeface="EGCTCM+ArialMT" panose="02000500000000000000"/>
                <a:cs typeface="EGCTCM+ArialMT" panose="02000500000000000000"/>
              </a:rPr>
              <a:t> </a:t>
            </a:r>
            <a:r>
              <a:rPr sz="1800" dirty="0">
                <a:solidFill>
                  <a:srgbClr val="000000"/>
                </a:solidFill>
                <a:latin typeface="宋体" panose="02010600030101010101" pitchFamily="2" charset="-122"/>
                <a:cs typeface="宋体" panose="02010600030101010101" pitchFamily="2" charset="-122"/>
              </a:rPr>
              <a:t>核查方法：对照堰槽规格表，用尺子</a:t>
            </a:r>
          </a:p>
          <a:p>
            <a:pPr marL="255905" marR="0">
              <a:lnSpc>
                <a:spcPts val="1800"/>
              </a:lnSpc>
              <a:spcBef>
                <a:spcPts val="360"/>
              </a:spcBef>
              <a:spcAft>
                <a:spcPts val="0"/>
              </a:spcAft>
            </a:pPr>
            <a:r>
              <a:rPr sz="1800" dirty="0">
                <a:solidFill>
                  <a:srgbClr val="000000"/>
                </a:solidFill>
                <a:latin typeface="宋体" panose="02010600030101010101" pitchFamily="2" charset="-122"/>
                <a:cs typeface="宋体" panose="02010600030101010101" pitchFamily="2" charset="-122"/>
              </a:rPr>
              <a:t>进现场测量，核实是否一致。</a:t>
            </a:r>
          </a:p>
        </p:txBody>
      </p:sp>
      <p:sp>
        <p:nvSpPr>
          <p:cNvPr id="6" name="object 6"/>
          <p:cNvSpPr txBox="1"/>
          <p:nvPr/>
        </p:nvSpPr>
        <p:spPr>
          <a:xfrm>
            <a:off x="525145" y="2138442"/>
            <a:ext cx="4642199" cy="3039797"/>
          </a:xfrm>
          <a:prstGeom prst="rect">
            <a:avLst/>
          </a:prstGeom>
        </p:spPr>
        <p:txBody>
          <a:bodyPr vert="horz" wrap="square" lIns="0" tIns="0" rIns="0" bIns="0" rtlCol="0">
            <a:spAutoFit/>
          </a:bodyPr>
          <a:lstStyle/>
          <a:p>
            <a:pPr marL="0" marR="0">
              <a:lnSpc>
                <a:spcPts val="1800"/>
              </a:lnSpc>
              <a:spcBef>
                <a:spcPts val="0"/>
              </a:spcBef>
              <a:spcAft>
                <a:spcPts val="0"/>
              </a:spcAft>
            </a:pPr>
            <a:r>
              <a:rPr sz="1250" dirty="0">
                <a:solidFill>
                  <a:srgbClr val="2DA2BF"/>
                </a:solidFill>
                <a:latin typeface="EGCTCM+ArialMT" panose="02000500000000000000"/>
                <a:cs typeface="EGCTCM+ArialMT" panose="02000500000000000000"/>
              </a:rPr>
              <a:t>•</a:t>
            </a:r>
            <a:r>
              <a:rPr sz="1250" spc="1230" dirty="0">
                <a:solidFill>
                  <a:srgbClr val="2DA2BF"/>
                </a:solidFill>
                <a:latin typeface="EGCTCM+ArialMT" panose="02000500000000000000"/>
                <a:cs typeface="EGCTCM+ArialMT" panose="02000500000000000000"/>
              </a:rPr>
              <a:t> </a:t>
            </a:r>
            <a:r>
              <a:rPr sz="1800" spc="10" dirty="0">
                <a:solidFill>
                  <a:srgbClr val="000000"/>
                </a:solidFill>
                <a:latin typeface="ILCCTM+SimHei" panose="02000500000000000000"/>
                <a:cs typeface="ILCCTM+SimHei" panose="02000500000000000000"/>
              </a:rPr>
              <a:t>规范要求：</a:t>
            </a:r>
            <a:r>
              <a:rPr sz="1800" dirty="0">
                <a:solidFill>
                  <a:srgbClr val="000000"/>
                </a:solidFill>
                <a:latin typeface="宋体" panose="02010600030101010101" pitchFamily="2" charset="-122"/>
                <a:cs typeface="宋体" panose="02010600030101010101" pitchFamily="2" charset="-122"/>
              </a:rPr>
              <a:t>1、采用明渠流量计测定流</a:t>
            </a:r>
          </a:p>
          <a:p>
            <a:pPr marL="255905" marR="0">
              <a:lnSpc>
                <a:spcPts val="1800"/>
              </a:lnSpc>
              <a:spcBef>
                <a:spcPts val="360"/>
              </a:spcBef>
              <a:spcAft>
                <a:spcPts val="0"/>
              </a:spcAft>
            </a:pPr>
            <a:r>
              <a:rPr sz="1800" dirty="0">
                <a:solidFill>
                  <a:srgbClr val="000000"/>
                </a:solidFill>
                <a:latin typeface="宋体" panose="02010600030101010101" pitchFamily="2" charset="-122"/>
                <a:cs typeface="宋体" panose="02010600030101010101" pitchFamily="2" charset="-122"/>
              </a:rPr>
              <a:t>量，应按照JJG 711、CJ/T 3008.1、</a:t>
            </a:r>
          </a:p>
          <a:p>
            <a:pPr marL="255905" marR="0">
              <a:lnSpc>
                <a:spcPts val="1800"/>
              </a:lnSpc>
              <a:spcBef>
                <a:spcPts val="310"/>
              </a:spcBef>
              <a:spcAft>
                <a:spcPts val="0"/>
              </a:spcAft>
            </a:pPr>
            <a:r>
              <a:rPr sz="1800" dirty="0">
                <a:solidFill>
                  <a:srgbClr val="000000"/>
                </a:solidFill>
                <a:latin typeface="宋体" panose="02010600030101010101" pitchFamily="2" charset="-122"/>
                <a:cs typeface="宋体" panose="02010600030101010101" pitchFamily="2" charset="-122"/>
              </a:rPr>
              <a:t>CJ/T 3008.2 、CJ/T 3008.3等技术要</a:t>
            </a:r>
          </a:p>
          <a:p>
            <a:pPr marL="255905" marR="0">
              <a:lnSpc>
                <a:spcPts val="1800"/>
              </a:lnSpc>
              <a:spcBef>
                <a:spcPts val="360"/>
              </a:spcBef>
              <a:spcAft>
                <a:spcPts val="0"/>
              </a:spcAft>
            </a:pPr>
            <a:r>
              <a:rPr sz="1800" dirty="0">
                <a:solidFill>
                  <a:srgbClr val="000000"/>
                </a:solidFill>
                <a:latin typeface="宋体" panose="02010600030101010101" pitchFamily="2" charset="-122"/>
                <a:cs typeface="宋体" panose="02010600030101010101" pitchFamily="2" charset="-122"/>
              </a:rPr>
              <a:t>求修建或安装标准化计量堰（槽），</a:t>
            </a:r>
          </a:p>
          <a:p>
            <a:pPr marL="255905" marR="0">
              <a:lnSpc>
                <a:spcPts val="1800"/>
              </a:lnSpc>
              <a:spcBef>
                <a:spcPts val="310"/>
              </a:spcBef>
              <a:spcAft>
                <a:spcPts val="0"/>
              </a:spcAft>
            </a:pPr>
            <a:r>
              <a:rPr sz="1800" dirty="0">
                <a:solidFill>
                  <a:srgbClr val="000000"/>
                </a:solidFill>
                <a:latin typeface="宋体" panose="02010600030101010101" pitchFamily="2" charset="-122"/>
                <a:cs typeface="宋体" panose="02010600030101010101" pitchFamily="2" charset="-122"/>
              </a:rPr>
              <a:t>并通过计量部门检定，巴歇尔槽中心</a:t>
            </a:r>
          </a:p>
          <a:p>
            <a:pPr marL="255905" marR="0">
              <a:lnSpc>
                <a:spcPts val="1800"/>
              </a:lnSpc>
              <a:spcBef>
                <a:spcPts val="360"/>
              </a:spcBef>
              <a:spcAft>
                <a:spcPts val="0"/>
              </a:spcAft>
            </a:pPr>
            <a:r>
              <a:rPr sz="1800" dirty="0">
                <a:solidFill>
                  <a:srgbClr val="000000"/>
                </a:solidFill>
                <a:latin typeface="宋体" panose="02010600030101010101" pitchFamily="2" charset="-122"/>
                <a:cs typeface="宋体" panose="02010600030101010101" pitchFamily="2" charset="-122"/>
              </a:rPr>
              <a:t>线应与行近渠槽中心线重合。2、顺直</a:t>
            </a:r>
          </a:p>
          <a:p>
            <a:pPr marL="255905" marR="0">
              <a:lnSpc>
                <a:spcPts val="1800"/>
              </a:lnSpc>
              <a:spcBef>
                <a:spcPts val="360"/>
              </a:spcBef>
              <a:spcAft>
                <a:spcPts val="0"/>
              </a:spcAft>
            </a:pPr>
            <a:r>
              <a:rPr sz="1800" dirty="0">
                <a:solidFill>
                  <a:srgbClr val="000000"/>
                </a:solidFill>
                <a:latin typeface="宋体" panose="02010600030101010101" pitchFamily="2" charset="-122"/>
                <a:cs typeface="宋体" panose="02010600030101010101" pitchFamily="2" charset="-122"/>
              </a:rPr>
              <a:t>的行近渠槽长度应不小于5倍的行近渠</a:t>
            </a:r>
          </a:p>
          <a:p>
            <a:pPr marL="255905" marR="0">
              <a:lnSpc>
                <a:spcPts val="1800"/>
              </a:lnSpc>
              <a:spcBef>
                <a:spcPts val="310"/>
              </a:spcBef>
              <a:spcAft>
                <a:spcPts val="0"/>
              </a:spcAft>
            </a:pPr>
            <a:r>
              <a:rPr sz="1800" dirty="0">
                <a:solidFill>
                  <a:srgbClr val="000000"/>
                </a:solidFill>
                <a:latin typeface="宋体" panose="02010600030101010101" pitchFamily="2" charset="-122"/>
                <a:cs typeface="宋体" panose="02010600030101010101" pitchFamily="2" charset="-122"/>
              </a:rPr>
              <a:t>槽宽度。3、堰槽下游出口无淹没流。</a:t>
            </a:r>
          </a:p>
          <a:p>
            <a:pPr marL="255905" marR="0">
              <a:lnSpc>
                <a:spcPts val="1800"/>
              </a:lnSpc>
              <a:spcBef>
                <a:spcPts val="360"/>
              </a:spcBef>
              <a:spcAft>
                <a:spcPts val="0"/>
              </a:spcAft>
            </a:pPr>
            <a:r>
              <a:rPr sz="1800" dirty="0">
                <a:solidFill>
                  <a:srgbClr val="000000"/>
                </a:solidFill>
                <a:latin typeface="宋体" panose="02010600030101010101" pitchFamily="2" charset="-122"/>
                <a:cs typeface="宋体" panose="02010600030101010101" pitchFamily="2" charset="-122"/>
              </a:rPr>
              <a:t>4、计量堰槽符合明渠堰槽流量计规程</a:t>
            </a:r>
          </a:p>
          <a:p>
            <a:pPr marL="255905" marR="0">
              <a:lnSpc>
                <a:spcPts val="1800"/>
              </a:lnSpc>
              <a:spcBef>
                <a:spcPts val="310"/>
              </a:spcBef>
              <a:spcAft>
                <a:spcPts val="0"/>
              </a:spcAft>
            </a:pPr>
            <a:r>
              <a:rPr sz="1800" dirty="0">
                <a:solidFill>
                  <a:srgbClr val="000000"/>
                </a:solidFill>
                <a:latin typeface="宋体" panose="02010600030101010101" pitchFamily="2" charset="-122"/>
                <a:cs typeface="宋体" panose="02010600030101010101" pitchFamily="2" charset="-122"/>
              </a:rPr>
              <a:t>JJG 711中标明的技术要求。</a:t>
            </a:r>
          </a:p>
        </p:txBody>
      </p:sp>
      <p:sp>
        <p:nvSpPr>
          <p:cNvPr id="7" name="object 7"/>
          <p:cNvSpPr txBox="1"/>
          <p:nvPr/>
        </p:nvSpPr>
        <p:spPr>
          <a:xfrm>
            <a:off x="525145" y="4932442"/>
            <a:ext cx="4206240" cy="874802"/>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00000"/>
                </a:solidFill>
                <a:latin typeface="宋体" panose="02010600030101010101" pitchFamily="2" charset="-122"/>
                <a:cs typeface="宋体" panose="02010600030101010101" pitchFamily="2" charset="-122"/>
              </a:rPr>
              <a:t>（HJ 353-2019</a:t>
            </a:r>
            <a:r>
              <a:rPr sz="1800" spc="900" dirty="0">
                <a:solidFill>
                  <a:srgbClr val="000000"/>
                </a:solidFill>
                <a:latin typeface="宋体" panose="02010600030101010101" pitchFamily="2" charset="-122"/>
                <a:cs typeface="宋体" panose="02010600030101010101" pitchFamily="2" charset="-122"/>
              </a:rPr>
              <a:t> </a:t>
            </a:r>
            <a:r>
              <a:rPr sz="1800" dirty="0">
                <a:solidFill>
                  <a:srgbClr val="000000"/>
                </a:solidFill>
                <a:latin typeface="宋体" panose="02010600030101010101" pitchFamily="2" charset="-122"/>
                <a:cs typeface="宋体" panose="02010600030101010101" pitchFamily="2" charset="-122"/>
              </a:rPr>
              <a:t>6.3.1）（JJG 711-</a:t>
            </a:r>
          </a:p>
          <a:p>
            <a:pPr marL="0" marR="0">
              <a:lnSpc>
                <a:spcPts val="2005"/>
              </a:lnSpc>
              <a:spcBef>
                <a:spcPts val="375"/>
              </a:spcBef>
              <a:spcAft>
                <a:spcPts val="0"/>
              </a:spcAft>
            </a:pPr>
            <a:r>
              <a:rPr sz="1800" dirty="0">
                <a:solidFill>
                  <a:srgbClr val="000000"/>
                </a:solidFill>
                <a:latin typeface="宋体" panose="02010600030101010101" pitchFamily="2" charset="-122"/>
                <a:cs typeface="宋体" panose="02010600030101010101" pitchFamily="2" charset="-122"/>
              </a:rPr>
              <a:t>1990</a:t>
            </a:r>
            <a:r>
              <a:rPr sz="1800" spc="900" dirty="0">
                <a:solidFill>
                  <a:srgbClr val="000000"/>
                </a:solidFill>
                <a:latin typeface="宋体" panose="02010600030101010101" pitchFamily="2" charset="-122"/>
                <a:cs typeface="宋体" panose="02010600030101010101" pitchFamily="2" charset="-122"/>
              </a:rPr>
              <a:t> </a:t>
            </a:r>
            <a:r>
              <a:rPr sz="1800" dirty="0">
                <a:solidFill>
                  <a:srgbClr val="000000"/>
                </a:solidFill>
                <a:latin typeface="宋体" panose="02010600030101010101" pitchFamily="2" charset="-122"/>
                <a:cs typeface="宋体" panose="02010600030101010101" pitchFamily="2" charset="-122"/>
              </a:rPr>
              <a:t>7.3.1、7.3.2</a:t>
            </a:r>
            <a:r>
              <a:rPr sz="2000" dirty="0">
                <a:solidFill>
                  <a:srgbClr val="000000"/>
                </a:solidFill>
                <a:latin typeface="宋体" panose="02010600030101010101" pitchFamily="2" charset="-122"/>
                <a:cs typeface="宋体" panose="02010600030101010101" pitchFamily="2" charset="-122"/>
              </a:rPr>
              <a:t>）</a:t>
            </a:r>
          </a:p>
        </p:txBody>
      </p:sp>
      <p:sp>
        <p:nvSpPr>
          <p:cNvPr id="8" name="object 8"/>
          <p:cNvSpPr txBox="1"/>
          <p:nvPr/>
        </p:nvSpPr>
        <p:spPr>
          <a:xfrm>
            <a:off x="6019800" y="4981585"/>
            <a:ext cx="1515745" cy="445135"/>
          </a:xfrm>
          <a:prstGeom prst="rect">
            <a:avLst/>
          </a:prstGeom>
        </p:spPr>
        <p:txBody>
          <a:bodyPr vert="horz" wrap="square" lIns="0" tIns="0" rIns="0" bIns="0" rtlCol="0">
            <a:spAutoFit/>
          </a:bodyPr>
          <a:lstStyle/>
          <a:p>
            <a:pPr marL="0" marR="0">
              <a:lnSpc>
                <a:spcPts val="1405"/>
              </a:lnSpc>
              <a:spcBef>
                <a:spcPts val="0"/>
              </a:spcBef>
              <a:spcAft>
                <a:spcPts val="0"/>
              </a:spcAft>
            </a:pPr>
            <a:r>
              <a:rPr sz="1400" dirty="0">
                <a:solidFill>
                  <a:srgbClr val="000000"/>
                </a:solidFill>
                <a:latin typeface="ILCCTM+SimHei" panose="02000500000000000000"/>
                <a:cs typeface="ILCCTM+SimHei" panose="02000500000000000000"/>
              </a:rPr>
              <a:t>上游直管段不足</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558482" y="836900"/>
            <a:ext cx="4771453" cy="1529731"/>
          </a:xfrm>
          <a:prstGeom prst="rect">
            <a:avLst/>
          </a:prstGeom>
        </p:spPr>
        <p:txBody>
          <a:bodyPr vert="horz" wrap="square" lIns="0" tIns="0" rIns="0" bIns="0" rtlCol="0">
            <a:spAutoFit/>
          </a:bodyPr>
          <a:lstStyle/>
          <a:p>
            <a:pPr marL="0" marR="0">
              <a:lnSpc>
                <a:spcPts val="1705"/>
              </a:lnSpc>
              <a:spcBef>
                <a:spcPts val="0"/>
              </a:spcBef>
              <a:spcAft>
                <a:spcPts val="0"/>
              </a:spcAft>
            </a:pPr>
            <a:r>
              <a:rPr sz="1200" dirty="0">
                <a:solidFill>
                  <a:srgbClr val="2DA2BF"/>
                </a:solidFill>
                <a:latin typeface="UVWQUJ+Wingdings3" panose="02000500000000000000"/>
                <a:cs typeface="UVWQUJ+Wingdings3" panose="02000500000000000000"/>
              </a:rPr>
              <a:t></a:t>
            </a:r>
            <a:r>
              <a:rPr sz="1200" spc="1079" dirty="0">
                <a:solidFill>
                  <a:srgbClr val="2DA2BF"/>
                </a:solidFill>
                <a:latin typeface="Times New Roman" panose="02020603050405020304"/>
                <a:cs typeface="Times New Roman" panose="02020603050405020304"/>
              </a:rPr>
              <a:t> </a:t>
            </a:r>
            <a:r>
              <a:rPr sz="1700" spc="10" dirty="0">
                <a:solidFill>
                  <a:srgbClr val="000000"/>
                </a:solidFill>
                <a:latin typeface="ILCCTM+SimHei" panose="02000500000000000000"/>
                <a:cs typeface="ILCCTM+SimHei" panose="02000500000000000000"/>
              </a:rPr>
              <a:t>常见问题：</a:t>
            </a:r>
            <a:r>
              <a:rPr sz="1700" dirty="0">
                <a:solidFill>
                  <a:srgbClr val="000000"/>
                </a:solidFill>
                <a:latin typeface="宋体" panose="02010600030101010101" pitchFamily="2" charset="-122"/>
                <a:cs typeface="宋体" panose="02010600030101010101" pitchFamily="2" charset="-122"/>
              </a:rPr>
              <a:t>使用超声波明渠流量计时，流</a:t>
            </a:r>
          </a:p>
          <a:p>
            <a:pPr marL="255905" marR="0">
              <a:lnSpc>
                <a:spcPts val="1705"/>
              </a:lnSpc>
              <a:spcBef>
                <a:spcPts val="890"/>
              </a:spcBef>
              <a:spcAft>
                <a:spcPts val="0"/>
              </a:spcAft>
            </a:pPr>
            <a:r>
              <a:rPr sz="1700" dirty="0">
                <a:solidFill>
                  <a:srgbClr val="000000"/>
                </a:solidFill>
                <a:latin typeface="宋体" panose="02010600030101010101" pitchFamily="2" charset="-122"/>
                <a:cs typeface="宋体" panose="02010600030101010101" pitchFamily="2" charset="-122"/>
              </a:rPr>
              <a:t>量计安装不规范（如流量计探头未固定，</a:t>
            </a:r>
          </a:p>
          <a:p>
            <a:pPr marL="255905" marR="0">
              <a:lnSpc>
                <a:spcPts val="1705"/>
              </a:lnSpc>
              <a:spcBef>
                <a:spcPts val="895"/>
              </a:spcBef>
              <a:spcAft>
                <a:spcPts val="0"/>
              </a:spcAft>
            </a:pPr>
            <a:r>
              <a:rPr sz="1700" dirty="0">
                <a:solidFill>
                  <a:srgbClr val="000000"/>
                </a:solidFill>
                <a:latin typeface="宋体" panose="02010600030101010101" pitchFamily="2" charset="-122"/>
                <a:cs typeface="宋体" panose="02010600030101010101" pitchFamily="2" charset="-122"/>
              </a:rPr>
              <a:t>可移动；探头和校正棒与液面不垂直；安</a:t>
            </a:r>
          </a:p>
          <a:p>
            <a:pPr marL="255905" marR="0">
              <a:lnSpc>
                <a:spcPts val="1705"/>
              </a:lnSpc>
              <a:spcBef>
                <a:spcPts val="895"/>
              </a:spcBef>
              <a:spcAft>
                <a:spcPts val="0"/>
              </a:spcAft>
            </a:pPr>
            <a:r>
              <a:rPr sz="1700" dirty="0">
                <a:solidFill>
                  <a:srgbClr val="000000"/>
                </a:solidFill>
                <a:latin typeface="宋体" panose="02010600030101010101" pitchFamily="2" charset="-122"/>
                <a:cs typeface="宋体" panose="02010600030101010101" pitchFamily="2" charset="-122"/>
              </a:rPr>
              <a:t>装位置过高或过低。）</a:t>
            </a:r>
          </a:p>
        </p:txBody>
      </p:sp>
      <p:sp>
        <p:nvSpPr>
          <p:cNvPr id="4" name="object 4"/>
          <p:cNvSpPr txBox="1"/>
          <p:nvPr/>
        </p:nvSpPr>
        <p:spPr>
          <a:xfrm>
            <a:off x="558482" y="2208500"/>
            <a:ext cx="3030537" cy="533102"/>
          </a:xfrm>
          <a:prstGeom prst="rect">
            <a:avLst/>
          </a:prstGeom>
        </p:spPr>
        <p:txBody>
          <a:bodyPr vert="horz" wrap="square" lIns="0" tIns="0" rIns="0" bIns="0" rtlCol="0">
            <a:spAutoFit/>
          </a:bodyPr>
          <a:lstStyle/>
          <a:p>
            <a:pPr marL="0" marR="0">
              <a:lnSpc>
                <a:spcPts val="1705"/>
              </a:lnSpc>
              <a:spcBef>
                <a:spcPts val="0"/>
              </a:spcBef>
              <a:spcAft>
                <a:spcPts val="0"/>
              </a:spcAft>
            </a:pPr>
            <a:r>
              <a:rPr sz="1200" dirty="0">
                <a:solidFill>
                  <a:srgbClr val="2DA2BF"/>
                </a:solidFill>
                <a:latin typeface="UVWQUJ+Wingdings3" panose="02000500000000000000"/>
                <a:cs typeface="UVWQUJ+Wingdings3" panose="02000500000000000000"/>
              </a:rPr>
              <a:t></a:t>
            </a:r>
            <a:r>
              <a:rPr sz="1200" spc="1079" dirty="0">
                <a:solidFill>
                  <a:srgbClr val="2DA2BF"/>
                </a:solidFill>
                <a:latin typeface="Times New Roman" panose="02020603050405020304"/>
                <a:cs typeface="Times New Roman" panose="02020603050405020304"/>
              </a:rPr>
              <a:t> </a:t>
            </a:r>
            <a:r>
              <a:rPr sz="1700" spc="10" dirty="0">
                <a:solidFill>
                  <a:srgbClr val="000000"/>
                </a:solidFill>
                <a:latin typeface="ILCCTM+SimHei" panose="02000500000000000000"/>
                <a:cs typeface="ILCCTM+SimHei" panose="02000500000000000000"/>
              </a:rPr>
              <a:t>影响：</a:t>
            </a:r>
            <a:r>
              <a:rPr sz="1700" dirty="0">
                <a:solidFill>
                  <a:srgbClr val="000000"/>
                </a:solidFill>
                <a:latin typeface="宋体" panose="02010600030101010101" pitchFamily="2" charset="-122"/>
                <a:cs typeface="宋体" panose="02010600030101010101" pitchFamily="2" charset="-122"/>
              </a:rPr>
              <a:t>测量数据不准确。</a:t>
            </a:r>
          </a:p>
        </p:txBody>
      </p:sp>
      <p:sp>
        <p:nvSpPr>
          <p:cNvPr id="5" name="object 5"/>
          <p:cNvSpPr txBox="1"/>
          <p:nvPr/>
        </p:nvSpPr>
        <p:spPr>
          <a:xfrm>
            <a:off x="558482" y="2589500"/>
            <a:ext cx="4895596" cy="1529794"/>
          </a:xfrm>
          <a:prstGeom prst="rect">
            <a:avLst/>
          </a:prstGeom>
        </p:spPr>
        <p:txBody>
          <a:bodyPr vert="horz" wrap="square" lIns="0" tIns="0" rIns="0" bIns="0" rtlCol="0">
            <a:spAutoFit/>
          </a:bodyPr>
          <a:lstStyle/>
          <a:p>
            <a:pPr marL="0" marR="0">
              <a:lnSpc>
                <a:spcPts val="1705"/>
              </a:lnSpc>
              <a:spcBef>
                <a:spcPts val="0"/>
              </a:spcBef>
              <a:spcAft>
                <a:spcPts val="0"/>
              </a:spcAft>
            </a:pPr>
            <a:r>
              <a:rPr sz="1200" dirty="0">
                <a:solidFill>
                  <a:srgbClr val="2DA2BF"/>
                </a:solidFill>
                <a:latin typeface="UVWQUJ+Wingdings3" panose="02000500000000000000"/>
                <a:cs typeface="UVWQUJ+Wingdings3" panose="02000500000000000000"/>
              </a:rPr>
              <a:t></a:t>
            </a:r>
            <a:r>
              <a:rPr sz="1200" spc="1079" dirty="0">
                <a:solidFill>
                  <a:srgbClr val="2DA2BF"/>
                </a:solidFill>
                <a:latin typeface="Times New Roman" panose="02020603050405020304"/>
                <a:cs typeface="Times New Roman" panose="02020603050405020304"/>
              </a:rPr>
              <a:t> </a:t>
            </a:r>
            <a:r>
              <a:rPr sz="1700" spc="10" dirty="0">
                <a:solidFill>
                  <a:srgbClr val="000000"/>
                </a:solidFill>
                <a:latin typeface="ILCCTM+SimHei" panose="02000500000000000000"/>
                <a:cs typeface="ILCCTM+SimHei" panose="02000500000000000000"/>
              </a:rPr>
              <a:t>核查方法：</a:t>
            </a:r>
            <a:r>
              <a:rPr sz="1700" dirty="0">
                <a:solidFill>
                  <a:srgbClr val="000000"/>
                </a:solidFill>
                <a:latin typeface="宋体" panose="02010600030101010101" pitchFamily="2" charset="-122"/>
                <a:cs typeface="宋体" panose="02010600030101010101" pitchFamily="2" charset="-122"/>
              </a:rPr>
              <a:t>1、现场观察流量计安装情况，</a:t>
            </a:r>
          </a:p>
          <a:p>
            <a:pPr marL="255905" marR="0">
              <a:lnSpc>
                <a:spcPts val="1705"/>
              </a:lnSpc>
              <a:spcBef>
                <a:spcPts val="890"/>
              </a:spcBef>
              <a:spcAft>
                <a:spcPts val="0"/>
              </a:spcAft>
            </a:pPr>
            <a:r>
              <a:rPr sz="1700" dirty="0">
                <a:solidFill>
                  <a:srgbClr val="000000"/>
                </a:solidFill>
                <a:latin typeface="宋体" panose="02010600030101010101" pitchFamily="2" charset="-122"/>
                <a:cs typeface="宋体" panose="02010600030101010101" pitchFamily="2" charset="-122"/>
              </a:rPr>
              <a:t>应满足规范要求。2、使用直尺直接测量液</a:t>
            </a:r>
          </a:p>
          <a:p>
            <a:pPr marL="255905" marR="0">
              <a:lnSpc>
                <a:spcPts val="1705"/>
              </a:lnSpc>
              <a:spcBef>
                <a:spcPts val="895"/>
              </a:spcBef>
              <a:spcAft>
                <a:spcPts val="0"/>
              </a:spcAft>
            </a:pPr>
            <a:r>
              <a:rPr sz="1700" dirty="0">
                <a:solidFill>
                  <a:srgbClr val="000000"/>
                </a:solidFill>
                <a:latin typeface="宋体" panose="02010600030101010101" pitchFamily="2" charset="-122"/>
                <a:cs typeface="宋体" panose="02010600030101010101" pitchFamily="2" charset="-122"/>
              </a:rPr>
              <a:t>位，用流量公式计算实际流量，允许误差</a:t>
            </a:r>
          </a:p>
          <a:p>
            <a:pPr marL="255905" marR="0">
              <a:lnSpc>
                <a:spcPts val="1705"/>
              </a:lnSpc>
              <a:spcBef>
                <a:spcPts val="895"/>
              </a:spcBef>
              <a:spcAft>
                <a:spcPts val="0"/>
              </a:spcAft>
            </a:pPr>
            <a:r>
              <a:rPr sz="1700" dirty="0">
                <a:solidFill>
                  <a:srgbClr val="000000"/>
                </a:solidFill>
                <a:latin typeface="宋体" panose="02010600030101010101" pitchFamily="2" charset="-122"/>
                <a:cs typeface="宋体" panose="02010600030101010101" pitchFamily="2" charset="-122"/>
              </a:rPr>
              <a:t>不超过5%。</a:t>
            </a:r>
          </a:p>
        </p:txBody>
      </p:sp>
      <p:sp>
        <p:nvSpPr>
          <p:cNvPr id="6" name="object 6"/>
          <p:cNvSpPr txBox="1"/>
          <p:nvPr/>
        </p:nvSpPr>
        <p:spPr>
          <a:xfrm>
            <a:off x="558482" y="3961100"/>
            <a:ext cx="4895596" cy="1860232"/>
          </a:xfrm>
          <a:prstGeom prst="rect">
            <a:avLst/>
          </a:prstGeom>
        </p:spPr>
        <p:txBody>
          <a:bodyPr vert="horz" wrap="square" lIns="0" tIns="0" rIns="0" bIns="0" rtlCol="0">
            <a:spAutoFit/>
          </a:bodyPr>
          <a:lstStyle/>
          <a:p>
            <a:pPr marL="0" marR="0">
              <a:lnSpc>
                <a:spcPts val="1705"/>
              </a:lnSpc>
              <a:spcBef>
                <a:spcPts val="0"/>
              </a:spcBef>
              <a:spcAft>
                <a:spcPts val="0"/>
              </a:spcAft>
            </a:pPr>
            <a:r>
              <a:rPr sz="1200" dirty="0">
                <a:solidFill>
                  <a:srgbClr val="2DA2BF"/>
                </a:solidFill>
                <a:latin typeface="UVWQUJ+Wingdings3" panose="02000500000000000000"/>
                <a:cs typeface="UVWQUJ+Wingdings3" panose="02000500000000000000"/>
              </a:rPr>
              <a:t></a:t>
            </a:r>
            <a:r>
              <a:rPr sz="1200" spc="1079" dirty="0">
                <a:solidFill>
                  <a:srgbClr val="2DA2BF"/>
                </a:solidFill>
                <a:latin typeface="Times New Roman" panose="02020603050405020304"/>
                <a:cs typeface="Times New Roman" panose="02020603050405020304"/>
              </a:rPr>
              <a:t> </a:t>
            </a:r>
            <a:r>
              <a:rPr sz="1700" spc="10" dirty="0">
                <a:solidFill>
                  <a:srgbClr val="000000"/>
                </a:solidFill>
                <a:latin typeface="ILCCTM+SimHei" panose="02000500000000000000"/>
                <a:cs typeface="ILCCTM+SimHei" panose="02000500000000000000"/>
              </a:rPr>
              <a:t>规范要求：</a:t>
            </a:r>
            <a:r>
              <a:rPr sz="1700" dirty="0">
                <a:solidFill>
                  <a:srgbClr val="000000"/>
                </a:solidFill>
                <a:latin typeface="宋体" panose="02010600030101010101" pitchFamily="2" charset="-122"/>
                <a:cs typeface="宋体" panose="02010600030101010101" pitchFamily="2" charset="-122"/>
              </a:rPr>
              <a:t>1、巴歇尔槽中心线应与行近渠</a:t>
            </a:r>
          </a:p>
          <a:p>
            <a:pPr marL="255905" marR="0">
              <a:lnSpc>
                <a:spcPts val="1705"/>
              </a:lnSpc>
              <a:spcBef>
                <a:spcPts val="890"/>
              </a:spcBef>
              <a:spcAft>
                <a:spcPts val="0"/>
              </a:spcAft>
            </a:pPr>
            <a:r>
              <a:rPr sz="1700" dirty="0">
                <a:solidFill>
                  <a:srgbClr val="000000"/>
                </a:solidFill>
                <a:latin typeface="宋体" panose="02010600030101010101" pitchFamily="2" charset="-122"/>
                <a:cs typeface="宋体" panose="02010600030101010101" pitchFamily="2" charset="-122"/>
              </a:rPr>
              <a:t>槽中心线重合。2、仪器零点水位与堰槽计</a:t>
            </a:r>
          </a:p>
          <a:p>
            <a:pPr marL="255905" marR="0">
              <a:lnSpc>
                <a:spcPts val="1705"/>
              </a:lnSpc>
              <a:spcBef>
                <a:spcPts val="895"/>
              </a:spcBef>
              <a:spcAft>
                <a:spcPts val="0"/>
              </a:spcAft>
            </a:pPr>
            <a:r>
              <a:rPr sz="1700" dirty="0">
                <a:solidFill>
                  <a:srgbClr val="000000"/>
                </a:solidFill>
                <a:latin typeface="宋体" panose="02010600030101010101" pitchFamily="2" charset="-122"/>
                <a:cs typeface="宋体" panose="02010600030101010101" pitchFamily="2" charset="-122"/>
              </a:rPr>
              <a:t>量零点一致。3、流量计应安装牢固稳定，</a:t>
            </a:r>
          </a:p>
          <a:p>
            <a:pPr marL="255905" marR="0">
              <a:lnSpc>
                <a:spcPts val="1705"/>
              </a:lnSpc>
              <a:spcBef>
                <a:spcPts val="895"/>
              </a:spcBef>
              <a:spcAft>
                <a:spcPts val="0"/>
              </a:spcAft>
            </a:pPr>
            <a:r>
              <a:rPr sz="1700" dirty="0">
                <a:solidFill>
                  <a:srgbClr val="000000"/>
                </a:solidFill>
                <a:latin typeface="宋体" panose="02010600030101010101" pitchFamily="2" charset="-122"/>
                <a:cs typeface="宋体" panose="02010600030101010101" pitchFamily="2" charset="-122"/>
              </a:rPr>
              <a:t>有必要的防震措施。。（JJG 711-1990）</a:t>
            </a:r>
          </a:p>
          <a:p>
            <a:pPr marL="255905" marR="0">
              <a:lnSpc>
                <a:spcPts val="1705"/>
              </a:lnSpc>
              <a:spcBef>
                <a:spcPts val="895"/>
              </a:spcBef>
              <a:spcAft>
                <a:spcPts val="0"/>
              </a:spcAft>
            </a:pPr>
            <a:r>
              <a:rPr sz="1700" dirty="0">
                <a:solidFill>
                  <a:srgbClr val="000000"/>
                </a:solidFill>
                <a:latin typeface="宋体" panose="02010600030101010101" pitchFamily="2" charset="-122"/>
                <a:cs typeface="宋体" panose="02010600030101010101" pitchFamily="2" charset="-122"/>
              </a:rPr>
              <a:t>（HJ 353-2019</a:t>
            </a:r>
            <a:r>
              <a:rPr sz="1700" spc="850" dirty="0">
                <a:solidFill>
                  <a:srgbClr val="000000"/>
                </a:solidFill>
                <a:latin typeface="宋体" panose="02010600030101010101" pitchFamily="2" charset="-122"/>
                <a:cs typeface="宋体" panose="02010600030101010101" pitchFamily="2" charset="-122"/>
              </a:rPr>
              <a:t> </a:t>
            </a:r>
            <a:r>
              <a:rPr sz="1700" dirty="0">
                <a:solidFill>
                  <a:srgbClr val="000000"/>
                </a:solidFill>
                <a:latin typeface="宋体" panose="02010600030101010101" pitchFamily="2" charset="-122"/>
                <a:cs typeface="宋体" panose="02010600030101010101" pitchFamily="2" charset="-122"/>
              </a:rPr>
              <a:t>6.3.5）</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447040" y="542121"/>
            <a:ext cx="4504912" cy="5746665"/>
          </a:xfrm>
          <a:prstGeom prst="rect">
            <a:avLst/>
          </a:prstGeom>
        </p:spPr>
        <p:txBody>
          <a:bodyPr vert="horz" wrap="square" lIns="0" tIns="0" rIns="0" bIns="0" rtlCol="0">
            <a:spAutoFit/>
          </a:bodyPr>
          <a:lstStyle/>
          <a:p>
            <a:pPr marL="0" marR="0">
              <a:lnSpc>
                <a:spcPts val="2195"/>
              </a:lnSpc>
              <a:spcBef>
                <a:spcPts val="0"/>
              </a:spcBef>
              <a:spcAft>
                <a:spcPts val="0"/>
              </a:spcAft>
            </a:pPr>
            <a:r>
              <a:rPr sz="2200" spc="10" dirty="0">
                <a:solidFill>
                  <a:srgbClr val="000000"/>
                </a:solidFill>
                <a:latin typeface="ILCCTM+SimHei" panose="02000500000000000000"/>
                <a:cs typeface="ILCCTM+SimHei" panose="02000500000000000000"/>
              </a:rPr>
              <a:t>常见问题：</a:t>
            </a:r>
            <a:r>
              <a:rPr sz="2200" dirty="0">
                <a:solidFill>
                  <a:srgbClr val="000000"/>
                </a:solidFill>
                <a:latin typeface="宋体" panose="02010600030101010101" pitchFamily="2" charset="-122"/>
                <a:cs typeface="宋体" panose="02010600030101010101" pitchFamily="2" charset="-122"/>
              </a:rPr>
              <a:t>使用超声波明渠流</a:t>
            </a:r>
          </a:p>
          <a:p>
            <a:pPr marL="0" marR="0">
              <a:lnSpc>
                <a:spcPts val="2195"/>
              </a:lnSpc>
              <a:spcBef>
                <a:spcPts val="445"/>
              </a:spcBef>
              <a:spcAft>
                <a:spcPts val="0"/>
              </a:spcAft>
            </a:pPr>
            <a:r>
              <a:rPr sz="2200" dirty="0">
                <a:solidFill>
                  <a:srgbClr val="000000"/>
                </a:solidFill>
                <a:latin typeface="宋体" panose="02010600030101010101" pitchFamily="2" charset="-122"/>
                <a:cs typeface="宋体" panose="02010600030101010101" pitchFamily="2" charset="-122"/>
              </a:rPr>
              <a:t>量计时，流量计上传数据人为</a:t>
            </a:r>
          </a:p>
          <a:p>
            <a:pPr marL="0" marR="0">
              <a:lnSpc>
                <a:spcPts val="2195"/>
              </a:lnSpc>
              <a:spcBef>
                <a:spcPts val="460"/>
              </a:spcBef>
              <a:spcAft>
                <a:spcPts val="0"/>
              </a:spcAft>
            </a:pPr>
            <a:r>
              <a:rPr sz="2200" dirty="0">
                <a:solidFill>
                  <a:srgbClr val="000000"/>
                </a:solidFill>
                <a:latin typeface="宋体" panose="02010600030101010101" pitchFamily="2" charset="-122"/>
                <a:cs typeface="宋体" panose="02010600030101010101" pitchFamily="2" charset="-122"/>
              </a:rPr>
              <a:t>作假。</a:t>
            </a:r>
          </a:p>
          <a:p>
            <a:pPr marL="0" marR="0">
              <a:lnSpc>
                <a:spcPts val="2195"/>
              </a:lnSpc>
              <a:spcBef>
                <a:spcPts val="430"/>
              </a:spcBef>
              <a:spcAft>
                <a:spcPts val="0"/>
              </a:spcAft>
            </a:pPr>
            <a:r>
              <a:rPr sz="2200" spc="10" dirty="0">
                <a:solidFill>
                  <a:srgbClr val="000000"/>
                </a:solidFill>
                <a:latin typeface="ILCCTM+SimHei" panose="02000500000000000000"/>
                <a:cs typeface="ILCCTM+SimHei" panose="02000500000000000000"/>
              </a:rPr>
              <a:t>影响：</a:t>
            </a:r>
            <a:r>
              <a:rPr sz="2200" dirty="0">
                <a:solidFill>
                  <a:srgbClr val="000000"/>
                </a:solidFill>
                <a:latin typeface="宋体" panose="02010600030101010101" pitchFamily="2" charset="-122"/>
                <a:cs typeface="宋体" panose="02010600030101010101" pitchFamily="2" charset="-122"/>
              </a:rPr>
              <a:t>流量计上传数据和实际</a:t>
            </a:r>
          </a:p>
          <a:p>
            <a:pPr marL="0" marR="0">
              <a:lnSpc>
                <a:spcPts val="2195"/>
              </a:lnSpc>
              <a:spcBef>
                <a:spcPts val="460"/>
              </a:spcBef>
              <a:spcAft>
                <a:spcPts val="0"/>
              </a:spcAft>
            </a:pPr>
            <a:r>
              <a:rPr sz="2200" dirty="0">
                <a:solidFill>
                  <a:srgbClr val="000000"/>
                </a:solidFill>
                <a:latin typeface="宋体" panose="02010600030101010101" pitchFamily="2" charset="-122"/>
                <a:cs typeface="宋体" panose="02010600030101010101" pitchFamily="2" charset="-122"/>
              </a:rPr>
              <a:t>测量数据不一致。</a:t>
            </a:r>
          </a:p>
          <a:p>
            <a:pPr marL="0" marR="0">
              <a:lnSpc>
                <a:spcPts val="2195"/>
              </a:lnSpc>
              <a:spcBef>
                <a:spcPts val="430"/>
              </a:spcBef>
              <a:spcAft>
                <a:spcPts val="0"/>
              </a:spcAft>
            </a:pPr>
            <a:r>
              <a:rPr sz="2200" spc="10" dirty="0">
                <a:solidFill>
                  <a:srgbClr val="000000"/>
                </a:solidFill>
                <a:latin typeface="ILCCTM+SimHei" panose="02000500000000000000"/>
                <a:cs typeface="ILCCTM+SimHei" panose="02000500000000000000"/>
              </a:rPr>
              <a:t>核查方法：</a:t>
            </a:r>
            <a:r>
              <a:rPr sz="2200" dirty="0">
                <a:solidFill>
                  <a:srgbClr val="000000"/>
                </a:solidFill>
                <a:latin typeface="宋体" panose="02010600030101010101" pitchFamily="2" charset="-122"/>
                <a:cs typeface="宋体" panose="02010600030101010101" pitchFamily="2" charset="-122"/>
              </a:rPr>
              <a:t>采用遮挡法（用遮</a:t>
            </a:r>
          </a:p>
          <a:p>
            <a:pPr marL="0" marR="0">
              <a:lnSpc>
                <a:spcPts val="2195"/>
              </a:lnSpc>
              <a:spcBef>
                <a:spcPts val="445"/>
              </a:spcBef>
              <a:spcAft>
                <a:spcPts val="0"/>
              </a:spcAft>
            </a:pPr>
            <a:r>
              <a:rPr sz="2200" dirty="0">
                <a:solidFill>
                  <a:srgbClr val="000000"/>
                </a:solidFill>
                <a:latin typeface="宋体" panose="02010600030101010101" pitchFamily="2" charset="-122"/>
                <a:cs typeface="宋体" panose="02010600030101010101" pitchFamily="2" charset="-122"/>
              </a:rPr>
              <a:t>挡物在流量计探头正下方上下</a:t>
            </a:r>
          </a:p>
          <a:p>
            <a:pPr marL="0" marR="0">
              <a:lnSpc>
                <a:spcPts val="2195"/>
              </a:lnSpc>
              <a:spcBef>
                <a:spcPts val="495"/>
              </a:spcBef>
              <a:spcAft>
                <a:spcPts val="0"/>
              </a:spcAft>
            </a:pPr>
            <a:r>
              <a:rPr sz="2200" dirty="0">
                <a:solidFill>
                  <a:srgbClr val="000000"/>
                </a:solidFill>
                <a:latin typeface="宋体" panose="02010600030101010101" pitchFamily="2" charset="-122"/>
                <a:cs typeface="宋体" panose="02010600030101010101" pitchFamily="2" charset="-122"/>
              </a:rPr>
              <a:t>移动），观察流量计数值与数</a:t>
            </a:r>
          </a:p>
          <a:p>
            <a:pPr marL="0" marR="0">
              <a:lnSpc>
                <a:spcPts val="2195"/>
              </a:lnSpc>
              <a:spcBef>
                <a:spcPts val="445"/>
              </a:spcBef>
              <a:spcAft>
                <a:spcPts val="0"/>
              </a:spcAft>
            </a:pPr>
            <a:r>
              <a:rPr sz="2200" dirty="0">
                <a:solidFill>
                  <a:srgbClr val="000000"/>
                </a:solidFill>
                <a:latin typeface="宋体" panose="02010600030101010101" pitchFamily="2" charset="-122"/>
                <a:cs typeface="宋体" panose="02010600030101010101" pitchFamily="2" charset="-122"/>
              </a:rPr>
              <a:t>采仪是否同步变化。</a:t>
            </a:r>
          </a:p>
          <a:p>
            <a:pPr marL="0" marR="0">
              <a:lnSpc>
                <a:spcPts val="2195"/>
              </a:lnSpc>
              <a:spcBef>
                <a:spcPts val="495"/>
              </a:spcBef>
              <a:spcAft>
                <a:spcPts val="0"/>
              </a:spcAft>
            </a:pPr>
            <a:r>
              <a:rPr sz="2200" spc="10" dirty="0">
                <a:solidFill>
                  <a:srgbClr val="000000"/>
                </a:solidFill>
                <a:latin typeface="ILCCTM+SimHei" panose="02000500000000000000"/>
                <a:cs typeface="ILCCTM+SimHei" panose="02000500000000000000"/>
              </a:rPr>
              <a:t>规范要求：</a:t>
            </a:r>
            <a:r>
              <a:rPr sz="2200" dirty="0">
                <a:solidFill>
                  <a:srgbClr val="000000"/>
                </a:solidFill>
                <a:latin typeface="宋体" panose="02010600030101010101" pitchFamily="2" charset="-122"/>
                <a:cs typeface="宋体" panose="02010600030101010101" pitchFamily="2" charset="-122"/>
              </a:rPr>
              <a:t>超声波明渠流量计：</a:t>
            </a:r>
          </a:p>
          <a:p>
            <a:pPr marL="0" marR="0">
              <a:lnSpc>
                <a:spcPts val="2195"/>
              </a:lnSpc>
              <a:spcBef>
                <a:spcPts val="445"/>
              </a:spcBef>
              <a:spcAft>
                <a:spcPts val="0"/>
              </a:spcAft>
            </a:pPr>
            <a:r>
              <a:rPr sz="2200" dirty="0">
                <a:solidFill>
                  <a:srgbClr val="000000"/>
                </a:solidFill>
                <a:latin typeface="宋体" panose="02010600030101010101" pitchFamily="2" charset="-122"/>
                <a:cs typeface="宋体" panose="02010600030101010101" pitchFamily="2" charset="-122"/>
              </a:rPr>
              <a:t>检查流量计液位传感器高度是</a:t>
            </a:r>
          </a:p>
          <a:p>
            <a:pPr marL="0" marR="0">
              <a:lnSpc>
                <a:spcPts val="2195"/>
              </a:lnSpc>
              <a:spcBef>
                <a:spcPts val="445"/>
              </a:spcBef>
              <a:spcAft>
                <a:spcPts val="0"/>
              </a:spcAft>
            </a:pPr>
            <a:r>
              <a:rPr sz="2200" dirty="0">
                <a:solidFill>
                  <a:srgbClr val="000000"/>
                </a:solidFill>
                <a:latin typeface="宋体" panose="02010600030101010101" pitchFamily="2" charset="-122"/>
                <a:cs typeface="宋体" panose="02010600030101010101" pitchFamily="2" charset="-122"/>
              </a:rPr>
              <a:t>否发生变化，检查超声波探头</a:t>
            </a:r>
          </a:p>
          <a:p>
            <a:pPr marL="0" marR="0">
              <a:lnSpc>
                <a:spcPts val="2195"/>
              </a:lnSpc>
              <a:spcBef>
                <a:spcPts val="495"/>
              </a:spcBef>
              <a:spcAft>
                <a:spcPts val="0"/>
              </a:spcAft>
            </a:pPr>
            <a:r>
              <a:rPr sz="2200" dirty="0">
                <a:solidFill>
                  <a:srgbClr val="000000"/>
                </a:solidFill>
                <a:latin typeface="宋体" panose="02010600030101010101" pitchFamily="2" charset="-122"/>
                <a:cs typeface="宋体" panose="02010600030101010101" pitchFamily="2" charset="-122"/>
              </a:rPr>
              <a:t>与水面之间是否有干扰测量的</a:t>
            </a:r>
          </a:p>
          <a:p>
            <a:pPr marL="0" marR="0">
              <a:lnSpc>
                <a:spcPts val="2195"/>
              </a:lnSpc>
              <a:spcBef>
                <a:spcPts val="445"/>
              </a:spcBef>
              <a:spcAft>
                <a:spcPts val="0"/>
              </a:spcAft>
            </a:pPr>
            <a:r>
              <a:rPr sz="2200" dirty="0">
                <a:solidFill>
                  <a:srgbClr val="000000"/>
                </a:solidFill>
                <a:latin typeface="宋体" panose="02010600030101010101" pitchFamily="2" charset="-122"/>
                <a:cs typeface="宋体" panose="02010600030101010101" pitchFamily="2" charset="-122"/>
              </a:rPr>
              <a:t>物体，对堰体内影响流量计测</a:t>
            </a:r>
          </a:p>
          <a:p>
            <a:pPr marL="0" marR="0">
              <a:lnSpc>
                <a:spcPts val="2285"/>
              </a:lnSpc>
              <a:spcBef>
                <a:spcPts val="460"/>
              </a:spcBef>
              <a:spcAft>
                <a:spcPts val="0"/>
              </a:spcAft>
            </a:pPr>
            <a:r>
              <a:rPr sz="2200" dirty="0">
                <a:solidFill>
                  <a:srgbClr val="000000"/>
                </a:solidFill>
                <a:latin typeface="宋体" panose="02010600030101010101" pitchFamily="2" charset="-122"/>
                <a:cs typeface="宋体" panose="02010600030101010101" pitchFamily="2" charset="-122"/>
              </a:rPr>
              <a:t>定的干扰物进行清理。（</a:t>
            </a:r>
            <a:r>
              <a:rPr sz="2200" dirty="0">
                <a:solidFill>
                  <a:srgbClr val="000000"/>
                </a:solidFill>
                <a:latin typeface="EGCTCM+ArialMT" panose="02000500000000000000"/>
                <a:cs typeface="EGCTCM+ArialMT" panose="02000500000000000000"/>
              </a:rPr>
              <a:t>HJ</a:t>
            </a:r>
          </a:p>
          <a:p>
            <a:pPr marL="0" marR="0">
              <a:lnSpc>
                <a:spcPts val="2285"/>
              </a:lnSpc>
              <a:spcBef>
                <a:spcPts val="305"/>
              </a:spcBef>
              <a:spcAft>
                <a:spcPts val="0"/>
              </a:spcAft>
            </a:pPr>
            <a:r>
              <a:rPr sz="2200" dirty="0">
                <a:solidFill>
                  <a:srgbClr val="000000"/>
                </a:solidFill>
                <a:latin typeface="EGCTCM+ArialMT" panose="02000500000000000000"/>
                <a:cs typeface="EGCTCM+ArialMT" panose="02000500000000000000"/>
              </a:rPr>
              <a:t>355-2019</a:t>
            </a:r>
            <a:r>
              <a:rPr sz="2200" spc="609" dirty="0">
                <a:solidFill>
                  <a:srgbClr val="000000"/>
                </a:solidFill>
                <a:latin typeface="EGCTCM+ArialMT" panose="02000500000000000000"/>
                <a:cs typeface="EGCTCM+ArialMT" panose="02000500000000000000"/>
              </a:rPr>
              <a:t> </a:t>
            </a:r>
            <a:r>
              <a:rPr sz="2200" dirty="0">
                <a:solidFill>
                  <a:srgbClr val="000000"/>
                </a:solidFill>
                <a:latin typeface="EGCTCM+ArialMT" panose="02000500000000000000"/>
                <a:cs typeface="EGCTCM+ArialMT" panose="02000500000000000000"/>
              </a:rPr>
              <a:t>7.3.7</a:t>
            </a:r>
            <a:r>
              <a:rPr sz="2200" dirty="0">
                <a:solidFill>
                  <a:srgbClr val="000000"/>
                </a:solidFill>
                <a:latin typeface="宋体" panose="02010600030101010101" pitchFamily="2" charset="-122"/>
                <a:cs typeface="宋体" panose="02010600030101010101" pitchFamily="2" charset="-122"/>
              </a:rPr>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631190" y="633343"/>
            <a:ext cx="8492075" cy="2785398"/>
          </a:xfrm>
          <a:prstGeom prst="rect">
            <a:avLst/>
          </a:prstGeom>
        </p:spPr>
        <p:txBody>
          <a:bodyPr vert="horz" wrap="square" lIns="0" tIns="0" rIns="0" bIns="0" rtlCol="0">
            <a:spAutoFit/>
          </a:bodyPr>
          <a:lstStyle/>
          <a:p>
            <a:pPr marL="0" marR="0">
              <a:lnSpc>
                <a:spcPts val="2005"/>
              </a:lnSpc>
              <a:spcBef>
                <a:spcPts val="0"/>
              </a:spcBef>
              <a:spcAft>
                <a:spcPts val="0"/>
              </a:spcAft>
            </a:pPr>
            <a:r>
              <a:rPr sz="2000" spc="10" dirty="0">
                <a:solidFill>
                  <a:srgbClr val="000000"/>
                </a:solidFill>
                <a:latin typeface="ILCCTM+SimHei" panose="02000500000000000000"/>
                <a:cs typeface="ILCCTM+SimHei" panose="02000500000000000000"/>
              </a:rPr>
              <a:t>常见问题：</a:t>
            </a:r>
            <a:r>
              <a:rPr sz="2000" dirty="0">
                <a:solidFill>
                  <a:srgbClr val="000000"/>
                </a:solidFill>
                <a:latin typeface="宋体" panose="02010600030101010101" pitchFamily="2" charset="-122"/>
                <a:cs typeface="宋体" panose="02010600030101010101" pitchFamily="2" charset="-122"/>
              </a:rPr>
              <a:t>使用超声波明渠流量计时，参数设置不正确。</a:t>
            </a:r>
          </a:p>
          <a:p>
            <a:pPr marL="0" marR="0">
              <a:lnSpc>
                <a:spcPts val="2005"/>
              </a:lnSpc>
              <a:spcBef>
                <a:spcPts val="395"/>
              </a:spcBef>
              <a:spcAft>
                <a:spcPts val="0"/>
              </a:spcAft>
            </a:pPr>
            <a:r>
              <a:rPr sz="2000" spc="10" dirty="0">
                <a:solidFill>
                  <a:srgbClr val="000000"/>
                </a:solidFill>
                <a:latin typeface="ILCCTM+SimHei" panose="02000500000000000000"/>
                <a:cs typeface="ILCCTM+SimHei" panose="02000500000000000000"/>
              </a:rPr>
              <a:t>影响：</a:t>
            </a:r>
            <a:r>
              <a:rPr sz="2000" dirty="0">
                <a:solidFill>
                  <a:srgbClr val="000000"/>
                </a:solidFill>
                <a:latin typeface="宋体" panose="02010600030101010101" pitchFamily="2" charset="-122"/>
                <a:cs typeface="宋体" panose="02010600030101010101" pitchFamily="2" charset="-122"/>
              </a:rPr>
              <a:t>参数设置与实际堰槽尺寸不符，会导致流量测定不准确。</a:t>
            </a:r>
          </a:p>
          <a:p>
            <a:pPr marL="0" marR="0">
              <a:lnSpc>
                <a:spcPts val="2005"/>
              </a:lnSpc>
              <a:spcBef>
                <a:spcPts val="385"/>
              </a:spcBef>
              <a:spcAft>
                <a:spcPts val="0"/>
              </a:spcAft>
            </a:pPr>
            <a:r>
              <a:rPr sz="2000" spc="10" dirty="0">
                <a:solidFill>
                  <a:srgbClr val="000000"/>
                </a:solidFill>
                <a:latin typeface="ILCCTM+SimHei" panose="02000500000000000000"/>
                <a:cs typeface="ILCCTM+SimHei" panose="02000500000000000000"/>
              </a:rPr>
              <a:t>核查方法：</a:t>
            </a:r>
            <a:r>
              <a:rPr sz="2000" dirty="0">
                <a:solidFill>
                  <a:srgbClr val="000000"/>
                </a:solidFill>
                <a:latin typeface="宋体" panose="02010600030101010101" pitchFamily="2" charset="-122"/>
                <a:cs typeface="宋体" panose="02010600030101010101" pitchFamily="2" charset="-122"/>
              </a:rPr>
              <a:t>查阅参数设置，主要包括堰槽型号，喉道宽、液位三</a:t>
            </a:r>
          </a:p>
          <a:p>
            <a:pPr marL="0" marR="0">
              <a:lnSpc>
                <a:spcPts val="2005"/>
              </a:lnSpc>
              <a:spcBef>
                <a:spcPts val="395"/>
              </a:spcBef>
              <a:spcAft>
                <a:spcPts val="0"/>
              </a:spcAft>
            </a:pPr>
            <a:r>
              <a:rPr sz="2000" dirty="0">
                <a:solidFill>
                  <a:srgbClr val="000000"/>
                </a:solidFill>
                <a:latin typeface="宋体" panose="02010600030101010101" pitchFamily="2" charset="-122"/>
                <a:cs typeface="宋体" panose="02010600030101010101" pitchFamily="2" charset="-122"/>
              </a:rPr>
              <a:t>个参数是否和现场实际尺寸一致。此外，对于某些需要手动输入</a:t>
            </a:r>
          </a:p>
          <a:p>
            <a:pPr marL="0" marR="0">
              <a:lnSpc>
                <a:spcPts val="2005"/>
              </a:lnSpc>
              <a:spcBef>
                <a:spcPts val="405"/>
              </a:spcBef>
              <a:spcAft>
                <a:spcPts val="0"/>
              </a:spcAft>
            </a:pPr>
            <a:r>
              <a:rPr sz="2000" dirty="0">
                <a:solidFill>
                  <a:srgbClr val="000000"/>
                </a:solidFill>
                <a:latin typeface="宋体" panose="02010600030101010101" pitchFamily="2" charset="-122"/>
                <a:cs typeface="宋体" panose="02010600030101010101" pitchFamily="2" charset="-122"/>
              </a:rPr>
              <a:t>流量公式的仪器，还需检查流量公式是否正确。</a:t>
            </a:r>
          </a:p>
          <a:p>
            <a:pPr marL="0" marR="0">
              <a:lnSpc>
                <a:spcPts val="2005"/>
              </a:lnSpc>
              <a:spcBef>
                <a:spcPts val="385"/>
              </a:spcBef>
              <a:spcAft>
                <a:spcPts val="0"/>
              </a:spcAft>
            </a:pPr>
            <a:r>
              <a:rPr sz="2000" spc="10" dirty="0">
                <a:solidFill>
                  <a:srgbClr val="000000"/>
                </a:solidFill>
                <a:latin typeface="ILCCTM+SimHei" panose="02000500000000000000"/>
                <a:cs typeface="ILCCTM+SimHei" panose="02000500000000000000"/>
              </a:rPr>
              <a:t>规范要求：</a:t>
            </a:r>
            <a:r>
              <a:rPr sz="2000" dirty="0">
                <a:solidFill>
                  <a:srgbClr val="000000"/>
                </a:solidFill>
                <a:latin typeface="宋体" panose="02010600030101010101" pitchFamily="2" charset="-122"/>
                <a:cs typeface="宋体" panose="02010600030101010101" pitchFamily="2" charset="-122"/>
              </a:rPr>
              <a:t>应根据测量流量范围选择合适的标准化计量堰（槽），</a:t>
            </a:r>
          </a:p>
          <a:p>
            <a:pPr marL="0" marR="0">
              <a:lnSpc>
                <a:spcPts val="2005"/>
              </a:lnSpc>
              <a:spcBef>
                <a:spcPts val="395"/>
              </a:spcBef>
              <a:spcAft>
                <a:spcPts val="0"/>
              </a:spcAft>
            </a:pPr>
            <a:r>
              <a:rPr sz="2000" dirty="0">
                <a:solidFill>
                  <a:srgbClr val="000000"/>
                </a:solidFill>
                <a:latin typeface="宋体" panose="02010600030101010101" pitchFamily="2" charset="-122"/>
                <a:cs typeface="宋体" panose="02010600030101010101" pitchFamily="2" charset="-122"/>
              </a:rPr>
              <a:t>根据计量堰（槽）的类型确定明渠流量计的安装点位，具体要求</a:t>
            </a:r>
          </a:p>
          <a:p>
            <a:pPr marL="0" marR="0">
              <a:lnSpc>
                <a:spcPts val="2090"/>
              </a:lnSpc>
              <a:spcBef>
                <a:spcPts val="405"/>
              </a:spcBef>
              <a:spcAft>
                <a:spcPts val="0"/>
              </a:spcAft>
            </a:pPr>
            <a:r>
              <a:rPr sz="2000" dirty="0">
                <a:solidFill>
                  <a:srgbClr val="000000"/>
                </a:solidFill>
                <a:latin typeface="宋体" panose="02010600030101010101" pitchFamily="2" charset="-122"/>
                <a:cs typeface="宋体" panose="02010600030101010101" pitchFamily="2" charset="-122"/>
              </a:rPr>
              <a:t>如表</a:t>
            </a:r>
            <a:r>
              <a:rPr sz="2000" dirty="0">
                <a:solidFill>
                  <a:srgbClr val="000000"/>
                </a:solidFill>
                <a:latin typeface="EGCTCM+ArialMT" panose="02000500000000000000"/>
                <a:cs typeface="EGCTCM+ArialMT" panose="02000500000000000000"/>
              </a:rPr>
              <a:t>2 </a:t>
            </a:r>
            <a:r>
              <a:rPr sz="2000" dirty="0">
                <a:solidFill>
                  <a:srgbClr val="000000"/>
                </a:solidFill>
                <a:latin typeface="宋体" panose="02010600030101010101" pitchFamily="2" charset="-122"/>
                <a:cs typeface="宋体" panose="02010600030101010101" pitchFamily="2" charset="-122"/>
              </a:rPr>
              <a:t>所示（</a:t>
            </a:r>
            <a:r>
              <a:rPr sz="2000" dirty="0">
                <a:solidFill>
                  <a:srgbClr val="000000"/>
                </a:solidFill>
                <a:latin typeface="EGCTCM+ArialMT" panose="02000500000000000000"/>
                <a:cs typeface="EGCTCM+ArialMT" panose="02000500000000000000"/>
              </a:rPr>
              <a:t>HJ 353-2019</a:t>
            </a:r>
            <a:r>
              <a:rPr sz="2000" spc="554" dirty="0">
                <a:solidFill>
                  <a:srgbClr val="000000"/>
                </a:solidFill>
                <a:latin typeface="EGCTCM+ArialMT" panose="02000500000000000000"/>
                <a:cs typeface="EGCTCM+ArialMT" panose="02000500000000000000"/>
              </a:rPr>
              <a:t> </a:t>
            </a:r>
            <a:r>
              <a:rPr sz="2000" dirty="0">
                <a:solidFill>
                  <a:srgbClr val="000000"/>
                </a:solidFill>
                <a:latin typeface="EGCTCM+ArialMT" panose="02000500000000000000"/>
                <a:cs typeface="EGCTCM+ArialMT" panose="02000500000000000000"/>
              </a:rPr>
              <a:t>6.3.4</a:t>
            </a:r>
            <a:r>
              <a:rPr sz="2000" dirty="0">
                <a:solidFill>
                  <a:srgbClr val="000000"/>
                </a:solidFill>
                <a:latin typeface="宋体" panose="02010600030101010101" pitchFamily="2" charset="-122"/>
                <a:cs typeface="宋体" panose="02010600030101010101" pitchFamily="2" charset="-122"/>
              </a:rPr>
              <a:t>）</a:t>
            </a:r>
          </a:p>
        </p:txBody>
      </p:sp>
      <p:sp>
        <p:nvSpPr>
          <p:cNvPr id="4" name="object 4"/>
          <p:cNvSpPr txBox="1"/>
          <p:nvPr/>
        </p:nvSpPr>
        <p:spPr>
          <a:xfrm>
            <a:off x="2125980" y="3344306"/>
            <a:ext cx="4975925" cy="586010"/>
          </a:xfrm>
          <a:prstGeom prst="rect">
            <a:avLst/>
          </a:prstGeom>
        </p:spPr>
        <p:txBody>
          <a:bodyPr vert="horz" wrap="square" lIns="0" tIns="0" rIns="0" bIns="0" rtlCol="0">
            <a:spAutoFit/>
          </a:bodyPr>
          <a:lstStyle/>
          <a:p>
            <a:pPr marL="0" marR="0">
              <a:lnSpc>
                <a:spcPts val="1875"/>
              </a:lnSpc>
              <a:spcBef>
                <a:spcPts val="0"/>
              </a:spcBef>
              <a:spcAft>
                <a:spcPts val="0"/>
              </a:spcAft>
            </a:pPr>
            <a:r>
              <a:rPr sz="1800" spc="10" dirty="0">
                <a:solidFill>
                  <a:srgbClr val="000000"/>
                </a:solidFill>
                <a:latin typeface="宋体" panose="02010600030101010101" pitchFamily="2" charset="-122"/>
                <a:cs typeface="宋体" panose="02010600030101010101" pitchFamily="2" charset="-122"/>
              </a:rPr>
              <a:t>表</a:t>
            </a:r>
            <a:r>
              <a:rPr sz="1800" dirty="0">
                <a:solidFill>
                  <a:srgbClr val="000000"/>
                </a:solidFill>
                <a:latin typeface="IPQOHI+Arial-BoldMT" panose="02000500000000000000"/>
                <a:cs typeface="IPQOHI+Arial-BoldMT" panose="02000500000000000000"/>
              </a:rPr>
              <a:t>2</a:t>
            </a:r>
            <a:r>
              <a:rPr sz="1800" spc="49" dirty="0">
                <a:solidFill>
                  <a:srgbClr val="000000"/>
                </a:solidFill>
                <a:latin typeface="IPQOHI+Arial-BoldMT" panose="02000500000000000000"/>
                <a:cs typeface="IPQOHI+Arial-BoldMT" panose="02000500000000000000"/>
              </a:rPr>
              <a:t> </a:t>
            </a:r>
            <a:r>
              <a:rPr sz="1800" spc="10" dirty="0">
                <a:solidFill>
                  <a:srgbClr val="000000"/>
                </a:solidFill>
                <a:latin typeface="宋体" panose="02010600030101010101" pitchFamily="2" charset="-122"/>
                <a:cs typeface="宋体" panose="02010600030101010101" pitchFamily="2" charset="-122"/>
              </a:rPr>
              <a:t>计量堰（槽）的选型及流量计安装点位</a:t>
            </a:r>
          </a:p>
        </p:txBody>
      </p:sp>
      <p:sp>
        <p:nvSpPr>
          <p:cNvPr id="5" name="object 5"/>
          <p:cNvSpPr txBox="1"/>
          <p:nvPr/>
        </p:nvSpPr>
        <p:spPr>
          <a:xfrm>
            <a:off x="720407" y="3849379"/>
            <a:ext cx="624205" cy="855241"/>
          </a:xfrm>
          <a:prstGeom prst="rect">
            <a:avLst/>
          </a:prstGeom>
        </p:spPr>
        <p:txBody>
          <a:bodyPr vert="horz" wrap="square" lIns="0" tIns="0" rIns="0" bIns="0" rtlCol="0">
            <a:spAutoFit/>
          </a:bodyPr>
          <a:lstStyle/>
          <a:p>
            <a:pPr marL="0" marR="0">
              <a:lnSpc>
                <a:spcPts val="1405"/>
              </a:lnSpc>
              <a:spcBef>
                <a:spcPts val="0"/>
              </a:spcBef>
              <a:spcAft>
                <a:spcPts val="0"/>
              </a:spcAft>
            </a:pPr>
            <a:r>
              <a:rPr sz="1400" spc="10" dirty="0">
                <a:solidFill>
                  <a:srgbClr val="FFFFFF"/>
                </a:solidFill>
                <a:latin typeface="ILCCTM+SimHei" panose="02000500000000000000"/>
                <a:cs typeface="ILCCTM+SimHei" panose="02000500000000000000"/>
              </a:rPr>
              <a:t>序号</a:t>
            </a:r>
          </a:p>
          <a:p>
            <a:pPr marL="122555" marR="0">
              <a:lnSpc>
                <a:spcPts val="1465"/>
              </a:lnSpc>
              <a:spcBef>
                <a:spcPts val="1715"/>
              </a:spcBef>
              <a:spcAft>
                <a:spcPts val="0"/>
              </a:spcAft>
            </a:pPr>
            <a:r>
              <a:rPr sz="1400" dirty="0">
                <a:solidFill>
                  <a:srgbClr val="000000"/>
                </a:solidFill>
                <a:latin typeface="DDTNEO+LucidaSansUnicode" panose="02000500000000000000"/>
                <a:cs typeface="DDTNEO+LucidaSansUnicode" panose="02000500000000000000"/>
              </a:rPr>
              <a:t>1</a:t>
            </a:r>
          </a:p>
        </p:txBody>
      </p:sp>
      <p:sp>
        <p:nvSpPr>
          <p:cNvPr id="6" name="object 6"/>
          <p:cNvSpPr txBox="1"/>
          <p:nvPr/>
        </p:nvSpPr>
        <p:spPr>
          <a:xfrm>
            <a:off x="1837372" y="3849379"/>
            <a:ext cx="982345" cy="846454"/>
          </a:xfrm>
          <a:prstGeom prst="rect">
            <a:avLst/>
          </a:prstGeom>
        </p:spPr>
        <p:txBody>
          <a:bodyPr vert="horz" wrap="square" lIns="0" tIns="0" rIns="0" bIns="0" rtlCol="0">
            <a:spAutoFit/>
          </a:bodyPr>
          <a:lstStyle/>
          <a:p>
            <a:pPr marL="0" marR="0">
              <a:lnSpc>
                <a:spcPts val="1405"/>
              </a:lnSpc>
              <a:spcBef>
                <a:spcPts val="0"/>
              </a:spcBef>
              <a:spcAft>
                <a:spcPts val="0"/>
              </a:spcAft>
            </a:pPr>
            <a:r>
              <a:rPr sz="1400" spc="10" dirty="0">
                <a:solidFill>
                  <a:srgbClr val="FFFFFF"/>
                </a:solidFill>
                <a:latin typeface="ILCCTM+SimHei" panose="02000500000000000000"/>
                <a:cs typeface="ILCCTM+SimHei" panose="02000500000000000000"/>
              </a:rPr>
              <a:t>堰槽类型</a:t>
            </a:r>
          </a:p>
          <a:p>
            <a:pPr marL="2540" marR="0">
              <a:lnSpc>
                <a:spcPts val="1405"/>
              </a:lnSpc>
              <a:spcBef>
                <a:spcPts val="1755"/>
              </a:spcBef>
              <a:spcAft>
                <a:spcPts val="0"/>
              </a:spcAft>
            </a:pPr>
            <a:r>
              <a:rPr sz="1400" dirty="0">
                <a:solidFill>
                  <a:srgbClr val="000000"/>
                </a:solidFill>
                <a:latin typeface="ILCCTM+SimHei" panose="02000500000000000000"/>
                <a:cs typeface="ILCCTM+SimHei" panose="02000500000000000000"/>
              </a:rPr>
              <a:t>巴歇尔槽</a:t>
            </a:r>
          </a:p>
        </p:txBody>
      </p:sp>
      <p:sp>
        <p:nvSpPr>
          <p:cNvPr id="7" name="object 7"/>
          <p:cNvSpPr txBox="1"/>
          <p:nvPr/>
        </p:nvSpPr>
        <p:spPr>
          <a:xfrm>
            <a:off x="3139122" y="3846840"/>
            <a:ext cx="2135981" cy="857781"/>
          </a:xfrm>
          <a:prstGeom prst="rect">
            <a:avLst/>
          </a:prstGeom>
        </p:spPr>
        <p:txBody>
          <a:bodyPr vert="horz" wrap="square" lIns="0" tIns="0" rIns="0" bIns="0" rtlCol="0">
            <a:spAutoFit/>
          </a:bodyPr>
          <a:lstStyle/>
          <a:p>
            <a:pPr marL="0" marR="0">
              <a:lnSpc>
                <a:spcPts val="1465"/>
              </a:lnSpc>
              <a:spcBef>
                <a:spcPts val="0"/>
              </a:spcBef>
              <a:spcAft>
                <a:spcPts val="0"/>
              </a:spcAft>
            </a:pPr>
            <a:r>
              <a:rPr sz="1400" spc="10" dirty="0">
                <a:solidFill>
                  <a:srgbClr val="FFFFFF"/>
                </a:solidFill>
                <a:latin typeface="ILCCTM+SimHei" panose="02000500000000000000"/>
                <a:cs typeface="ILCCTM+SimHei" panose="02000500000000000000"/>
              </a:rPr>
              <a:t>测量流量范围（</a:t>
            </a:r>
            <a:r>
              <a:rPr sz="1400" dirty="0">
                <a:solidFill>
                  <a:srgbClr val="FFFFFF"/>
                </a:solidFill>
                <a:latin typeface="DDTNEO+LucidaSansUnicode" panose="02000500000000000000"/>
                <a:cs typeface="DDTNEO+LucidaSansUnicode" panose="02000500000000000000"/>
              </a:rPr>
              <a:t>m</a:t>
            </a:r>
            <a:r>
              <a:rPr sz="1350" spc="11" baseline="25000" dirty="0">
                <a:solidFill>
                  <a:srgbClr val="FFFFFF"/>
                </a:solidFill>
                <a:latin typeface="DDTNEO+LucidaSansUnicode" panose="02000500000000000000"/>
                <a:cs typeface="DDTNEO+LucidaSansUnicode" panose="02000500000000000000"/>
              </a:rPr>
              <a:t>3</a:t>
            </a:r>
            <a:r>
              <a:rPr sz="1400" dirty="0">
                <a:solidFill>
                  <a:srgbClr val="FFFFFF"/>
                </a:solidFill>
                <a:latin typeface="DDTNEO+LucidaSansUnicode" panose="02000500000000000000"/>
                <a:cs typeface="DDTNEO+LucidaSansUnicode" panose="02000500000000000000"/>
              </a:rPr>
              <a:t>/s</a:t>
            </a:r>
            <a:r>
              <a:rPr sz="1400" dirty="0">
                <a:solidFill>
                  <a:srgbClr val="FFFFFF"/>
                </a:solidFill>
                <a:latin typeface="ILCCTM+SimHei" panose="02000500000000000000"/>
                <a:cs typeface="ILCCTM+SimHei" panose="02000500000000000000"/>
              </a:rPr>
              <a:t>）</a:t>
            </a:r>
          </a:p>
          <a:p>
            <a:pPr marL="315595" marR="0">
              <a:lnSpc>
                <a:spcPts val="1465"/>
              </a:lnSpc>
              <a:spcBef>
                <a:spcPts val="1615"/>
              </a:spcBef>
              <a:spcAft>
                <a:spcPts val="0"/>
              </a:spcAft>
            </a:pPr>
            <a:r>
              <a:rPr sz="1400" dirty="0">
                <a:solidFill>
                  <a:srgbClr val="000000"/>
                </a:solidFill>
                <a:latin typeface="DDTNEO+LucidaSansUnicode" panose="02000500000000000000"/>
                <a:cs typeface="DDTNEO+LucidaSansUnicode" panose="02000500000000000000"/>
              </a:rPr>
              <a:t>0.1</a:t>
            </a:r>
            <a:r>
              <a:rPr sz="1400" dirty="0">
                <a:solidFill>
                  <a:srgbClr val="000000"/>
                </a:solidFill>
                <a:latin typeface="ILCCTM+SimHei" panose="02000500000000000000"/>
                <a:cs typeface="ILCCTM+SimHei" panose="02000500000000000000"/>
              </a:rPr>
              <a:t>×</a:t>
            </a:r>
            <a:r>
              <a:rPr sz="1400" dirty="0">
                <a:solidFill>
                  <a:srgbClr val="000000"/>
                </a:solidFill>
                <a:latin typeface="DDTNEO+LucidaSansUnicode" panose="02000500000000000000"/>
                <a:cs typeface="DDTNEO+LucidaSansUnicode" panose="02000500000000000000"/>
              </a:rPr>
              <a:t>10</a:t>
            </a:r>
            <a:r>
              <a:rPr sz="1350" baseline="25000" dirty="0">
                <a:solidFill>
                  <a:srgbClr val="000000"/>
                </a:solidFill>
                <a:latin typeface="DDTNEO+LucidaSansUnicode" panose="02000500000000000000"/>
                <a:cs typeface="DDTNEO+LucidaSansUnicode" panose="02000500000000000000"/>
              </a:rPr>
              <a:t>-3</a:t>
            </a:r>
            <a:r>
              <a:rPr sz="1400" dirty="0">
                <a:solidFill>
                  <a:srgbClr val="000000"/>
                </a:solidFill>
                <a:latin typeface="ILCCTM+SimHei" panose="02000500000000000000"/>
                <a:cs typeface="ILCCTM+SimHei" panose="02000500000000000000"/>
              </a:rPr>
              <a:t>～</a:t>
            </a:r>
            <a:r>
              <a:rPr sz="1400" dirty="0">
                <a:solidFill>
                  <a:srgbClr val="000000"/>
                </a:solidFill>
                <a:latin typeface="DDTNEO+LucidaSansUnicode" panose="02000500000000000000"/>
                <a:cs typeface="DDTNEO+LucidaSansUnicode" panose="02000500000000000000"/>
              </a:rPr>
              <a:t>93</a:t>
            </a:r>
          </a:p>
        </p:txBody>
      </p:sp>
      <p:sp>
        <p:nvSpPr>
          <p:cNvPr id="8" name="object 8"/>
          <p:cNvSpPr txBox="1"/>
          <p:nvPr/>
        </p:nvSpPr>
        <p:spPr>
          <a:xfrm>
            <a:off x="6281102" y="3849379"/>
            <a:ext cx="1519554" cy="445135"/>
          </a:xfrm>
          <a:prstGeom prst="rect">
            <a:avLst/>
          </a:prstGeom>
        </p:spPr>
        <p:txBody>
          <a:bodyPr vert="horz" wrap="square" lIns="0" tIns="0" rIns="0" bIns="0" rtlCol="0">
            <a:spAutoFit/>
          </a:bodyPr>
          <a:lstStyle/>
          <a:p>
            <a:pPr marL="0" marR="0">
              <a:lnSpc>
                <a:spcPts val="1405"/>
              </a:lnSpc>
              <a:spcBef>
                <a:spcPts val="0"/>
              </a:spcBef>
              <a:spcAft>
                <a:spcPts val="0"/>
              </a:spcAft>
            </a:pPr>
            <a:r>
              <a:rPr sz="1400" spc="10" dirty="0">
                <a:solidFill>
                  <a:srgbClr val="FFFFFF"/>
                </a:solidFill>
                <a:latin typeface="ILCCTM+SimHei" panose="02000500000000000000"/>
                <a:cs typeface="ILCCTM+SimHei" panose="02000500000000000000"/>
              </a:rPr>
              <a:t>流量计安装点位</a:t>
            </a:r>
          </a:p>
        </p:txBody>
      </p:sp>
      <p:sp>
        <p:nvSpPr>
          <p:cNvPr id="9" name="object 9"/>
          <p:cNvSpPr txBox="1"/>
          <p:nvPr/>
        </p:nvSpPr>
        <p:spPr>
          <a:xfrm>
            <a:off x="5373052" y="4248160"/>
            <a:ext cx="3542711" cy="1258466"/>
          </a:xfrm>
          <a:prstGeom prst="rect">
            <a:avLst/>
          </a:prstGeom>
        </p:spPr>
        <p:txBody>
          <a:bodyPr vert="horz" wrap="square" lIns="0" tIns="0" rIns="0" bIns="0" rtlCol="0">
            <a:spAutoFit/>
          </a:bodyPr>
          <a:lstStyle/>
          <a:p>
            <a:pPr marL="102870" marR="0">
              <a:lnSpc>
                <a:spcPts val="1465"/>
              </a:lnSpc>
              <a:spcBef>
                <a:spcPts val="0"/>
              </a:spcBef>
              <a:spcAft>
                <a:spcPts val="0"/>
              </a:spcAft>
            </a:pPr>
            <a:r>
              <a:rPr sz="1400" dirty="0">
                <a:solidFill>
                  <a:srgbClr val="000000"/>
                </a:solidFill>
                <a:latin typeface="ILCCTM+SimHei" panose="02000500000000000000"/>
                <a:cs typeface="ILCCTM+SimHei" panose="02000500000000000000"/>
              </a:rPr>
              <a:t>应位于堰槽入口段（收缩段）</a:t>
            </a:r>
            <a:r>
              <a:rPr sz="1400" dirty="0">
                <a:solidFill>
                  <a:srgbClr val="000000"/>
                </a:solidFill>
                <a:latin typeface="DDTNEO+LucidaSansUnicode" panose="02000500000000000000"/>
                <a:cs typeface="DDTNEO+LucidaSansUnicode" panose="02000500000000000000"/>
              </a:rPr>
              <a:t>1/3 </a:t>
            </a:r>
            <a:r>
              <a:rPr sz="1400" dirty="0">
                <a:solidFill>
                  <a:srgbClr val="000000"/>
                </a:solidFill>
                <a:latin typeface="ILCCTM+SimHei" panose="02000500000000000000"/>
                <a:cs typeface="ILCCTM+SimHei" panose="02000500000000000000"/>
              </a:rPr>
              <a:t>处</a:t>
            </a:r>
          </a:p>
          <a:p>
            <a:pPr marL="0" marR="0">
              <a:lnSpc>
                <a:spcPts val="1465"/>
              </a:lnSpc>
              <a:spcBef>
                <a:spcPts val="1610"/>
              </a:spcBef>
              <a:spcAft>
                <a:spcPts val="0"/>
              </a:spcAft>
            </a:pPr>
            <a:r>
              <a:rPr sz="1400" dirty="0">
                <a:solidFill>
                  <a:srgbClr val="000000"/>
                </a:solidFill>
                <a:latin typeface="ILCCTM+SimHei" panose="02000500000000000000"/>
                <a:cs typeface="ILCCTM+SimHei" panose="02000500000000000000"/>
              </a:rPr>
              <a:t>应位于堰板上游（</a:t>
            </a:r>
            <a:r>
              <a:rPr sz="1400" dirty="0">
                <a:solidFill>
                  <a:srgbClr val="000000"/>
                </a:solidFill>
                <a:latin typeface="DDTNEO+LucidaSansUnicode" panose="02000500000000000000"/>
                <a:cs typeface="DDTNEO+LucidaSansUnicode" panose="02000500000000000000"/>
              </a:rPr>
              <a:t>3</a:t>
            </a:r>
            <a:r>
              <a:rPr sz="1400" dirty="0">
                <a:solidFill>
                  <a:srgbClr val="000000"/>
                </a:solidFill>
                <a:latin typeface="ILCCTM+SimHei" panose="02000500000000000000"/>
                <a:cs typeface="ILCCTM+SimHei" panose="02000500000000000000"/>
              </a:rPr>
              <a:t>～</a:t>
            </a:r>
            <a:r>
              <a:rPr sz="1400" dirty="0">
                <a:solidFill>
                  <a:srgbClr val="000000"/>
                </a:solidFill>
                <a:latin typeface="DDTNEO+LucidaSansUnicode" panose="02000500000000000000"/>
                <a:cs typeface="DDTNEO+LucidaSansUnicode" panose="02000500000000000000"/>
              </a:rPr>
              <a:t>4</a:t>
            </a:r>
            <a:r>
              <a:rPr sz="1400" dirty="0">
                <a:solidFill>
                  <a:srgbClr val="000000"/>
                </a:solidFill>
                <a:latin typeface="ILCCTM+SimHei" panose="02000500000000000000"/>
                <a:cs typeface="ILCCTM+SimHei" panose="02000500000000000000"/>
              </a:rPr>
              <a:t>）倍最大液位处</a:t>
            </a:r>
          </a:p>
          <a:p>
            <a:pPr marL="0" marR="0">
              <a:lnSpc>
                <a:spcPts val="1465"/>
              </a:lnSpc>
              <a:spcBef>
                <a:spcPts val="1615"/>
              </a:spcBef>
              <a:spcAft>
                <a:spcPts val="0"/>
              </a:spcAft>
            </a:pPr>
            <a:r>
              <a:rPr sz="1400" dirty="0">
                <a:solidFill>
                  <a:srgbClr val="000000"/>
                </a:solidFill>
                <a:latin typeface="ILCCTM+SimHei" panose="02000500000000000000"/>
                <a:cs typeface="ILCCTM+SimHei" panose="02000500000000000000"/>
              </a:rPr>
              <a:t>应位于堰板上游（</a:t>
            </a:r>
            <a:r>
              <a:rPr sz="1400" dirty="0">
                <a:solidFill>
                  <a:srgbClr val="000000"/>
                </a:solidFill>
                <a:latin typeface="DDTNEO+LucidaSansUnicode" panose="02000500000000000000"/>
                <a:cs typeface="DDTNEO+LucidaSansUnicode" panose="02000500000000000000"/>
              </a:rPr>
              <a:t>3</a:t>
            </a:r>
            <a:r>
              <a:rPr sz="1400" dirty="0">
                <a:solidFill>
                  <a:srgbClr val="000000"/>
                </a:solidFill>
                <a:latin typeface="ILCCTM+SimHei" panose="02000500000000000000"/>
                <a:cs typeface="ILCCTM+SimHei" panose="02000500000000000000"/>
              </a:rPr>
              <a:t>～</a:t>
            </a:r>
            <a:r>
              <a:rPr sz="1400" dirty="0">
                <a:solidFill>
                  <a:srgbClr val="000000"/>
                </a:solidFill>
                <a:latin typeface="DDTNEO+LucidaSansUnicode" panose="02000500000000000000"/>
                <a:cs typeface="DDTNEO+LucidaSansUnicode" panose="02000500000000000000"/>
              </a:rPr>
              <a:t>4</a:t>
            </a:r>
            <a:r>
              <a:rPr sz="1400" dirty="0">
                <a:solidFill>
                  <a:srgbClr val="000000"/>
                </a:solidFill>
                <a:latin typeface="ILCCTM+SimHei" panose="02000500000000000000"/>
                <a:cs typeface="ILCCTM+SimHei" panose="02000500000000000000"/>
              </a:rPr>
              <a:t>）倍最大液位处</a:t>
            </a:r>
          </a:p>
        </p:txBody>
      </p:sp>
      <p:sp>
        <p:nvSpPr>
          <p:cNvPr id="10" name="object 10"/>
          <p:cNvSpPr txBox="1"/>
          <p:nvPr/>
        </p:nvSpPr>
        <p:spPr>
          <a:xfrm>
            <a:off x="842962" y="4652678"/>
            <a:ext cx="379528" cy="452627"/>
          </a:xfrm>
          <a:prstGeom prst="rect">
            <a:avLst/>
          </a:prstGeom>
        </p:spPr>
        <p:txBody>
          <a:bodyPr vert="horz" wrap="square" lIns="0" tIns="0" rIns="0" bIns="0" rtlCol="0">
            <a:spAutoFit/>
          </a:bodyPr>
          <a:lstStyle/>
          <a:p>
            <a:pPr marL="0" marR="0">
              <a:lnSpc>
                <a:spcPts val="1465"/>
              </a:lnSpc>
              <a:spcBef>
                <a:spcPts val="0"/>
              </a:spcBef>
              <a:spcAft>
                <a:spcPts val="0"/>
              </a:spcAft>
            </a:pPr>
            <a:r>
              <a:rPr sz="1400" dirty="0">
                <a:solidFill>
                  <a:srgbClr val="000000"/>
                </a:solidFill>
                <a:latin typeface="DDTNEO+LucidaSansUnicode" panose="02000500000000000000"/>
                <a:cs typeface="DDTNEO+LucidaSansUnicode" panose="02000500000000000000"/>
              </a:rPr>
              <a:t>2</a:t>
            </a:r>
          </a:p>
        </p:txBody>
      </p:sp>
      <p:sp>
        <p:nvSpPr>
          <p:cNvPr id="11" name="object 11"/>
          <p:cNvSpPr txBox="1"/>
          <p:nvPr/>
        </p:nvSpPr>
        <p:spPr>
          <a:xfrm>
            <a:off x="1662112" y="4651385"/>
            <a:ext cx="1337310" cy="846454"/>
          </a:xfrm>
          <a:prstGeom prst="rect">
            <a:avLst/>
          </a:prstGeom>
        </p:spPr>
        <p:txBody>
          <a:bodyPr vert="horz" wrap="square" lIns="0" tIns="0" rIns="0" bIns="0" rtlCol="0">
            <a:spAutoFit/>
          </a:bodyPr>
          <a:lstStyle/>
          <a:p>
            <a:pPr marL="0" marR="0">
              <a:lnSpc>
                <a:spcPts val="1405"/>
              </a:lnSpc>
              <a:spcBef>
                <a:spcPts val="0"/>
              </a:spcBef>
              <a:spcAft>
                <a:spcPts val="0"/>
              </a:spcAft>
            </a:pPr>
            <a:r>
              <a:rPr sz="1400" dirty="0">
                <a:solidFill>
                  <a:srgbClr val="000000"/>
                </a:solidFill>
                <a:latin typeface="ILCCTM+SimHei" panose="02000500000000000000"/>
                <a:cs typeface="ILCCTM+SimHei" panose="02000500000000000000"/>
              </a:rPr>
              <a:t>三角形薄壁堰</a:t>
            </a:r>
          </a:p>
          <a:p>
            <a:pPr marL="88900" marR="0">
              <a:lnSpc>
                <a:spcPts val="1405"/>
              </a:lnSpc>
              <a:spcBef>
                <a:spcPts val="1755"/>
              </a:spcBef>
              <a:spcAft>
                <a:spcPts val="0"/>
              </a:spcAft>
            </a:pPr>
            <a:r>
              <a:rPr sz="1400" dirty="0">
                <a:solidFill>
                  <a:srgbClr val="000000"/>
                </a:solidFill>
                <a:latin typeface="ILCCTM+SimHei" panose="02000500000000000000"/>
                <a:cs typeface="ILCCTM+SimHei" panose="02000500000000000000"/>
              </a:rPr>
              <a:t>矩形薄壁堰</a:t>
            </a:r>
          </a:p>
        </p:txBody>
      </p:sp>
      <p:sp>
        <p:nvSpPr>
          <p:cNvPr id="12" name="object 12"/>
          <p:cNvSpPr txBox="1"/>
          <p:nvPr/>
        </p:nvSpPr>
        <p:spPr>
          <a:xfrm>
            <a:off x="3426777" y="4648845"/>
            <a:ext cx="1549833" cy="857781"/>
          </a:xfrm>
          <a:prstGeom prst="rect">
            <a:avLst/>
          </a:prstGeom>
        </p:spPr>
        <p:txBody>
          <a:bodyPr vert="horz" wrap="square" lIns="0" tIns="0" rIns="0" bIns="0" rtlCol="0">
            <a:spAutoFit/>
          </a:bodyPr>
          <a:lstStyle/>
          <a:p>
            <a:pPr marL="0" marR="0">
              <a:lnSpc>
                <a:spcPts val="1465"/>
              </a:lnSpc>
              <a:spcBef>
                <a:spcPts val="0"/>
              </a:spcBef>
              <a:spcAft>
                <a:spcPts val="0"/>
              </a:spcAft>
            </a:pPr>
            <a:r>
              <a:rPr sz="1400" dirty="0">
                <a:solidFill>
                  <a:srgbClr val="000000"/>
                </a:solidFill>
                <a:latin typeface="DDTNEO+LucidaSansUnicode" panose="02000500000000000000"/>
                <a:cs typeface="DDTNEO+LucidaSansUnicode" panose="02000500000000000000"/>
              </a:rPr>
              <a:t>0.2</a:t>
            </a:r>
            <a:r>
              <a:rPr sz="1400" dirty="0">
                <a:solidFill>
                  <a:srgbClr val="000000"/>
                </a:solidFill>
                <a:latin typeface="ILCCTM+SimHei" panose="02000500000000000000"/>
                <a:cs typeface="ILCCTM+SimHei" panose="02000500000000000000"/>
              </a:rPr>
              <a:t>×</a:t>
            </a:r>
            <a:r>
              <a:rPr sz="1400" dirty="0">
                <a:solidFill>
                  <a:srgbClr val="000000"/>
                </a:solidFill>
                <a:latin typeface="DDTNEO+LucidaSansUnicode" panose="02000500000000000000"/>
                <a:cs typeface="DDTNEO+LucidaSansUnicode" panose="02000500000000000000"/>
              </a:rPr>
              <a:t>10</a:t>
            </a:r>
            <a:r>
              <a:rPr sz="1350" baseline="25000" dirty="0">
                <a:solidFill>
                  <a:srgbClr val="000000"/>
                </a:solidFill>
                <a:latin typeface="DDTNEO+LucidaSansUnicode" panose="02000500000000000000"/>
                <a:cs typeface="DDTNEO+LucidaSansUnicode" panose="02000500000000000000"/>
              </a:rPr>
              <a:t>-3</a:t>
            </a:r>
            <a:r>
              <a:rPr sz="1400" dirty="0">
                <a:solidFill>
                  <a:srgbClr val="000000"/>
                </a:solidFill>
                <a:latin typeface="ILCCTM+SimHei" panose="02000500000000000000"/>
                <a:cs typeface="ILCCTM+SimHei" panose="02000500000000000000"/>
              </a:rPr>
              <a:t>～</a:t>
            </a:r>
            <a:r>
              <a:rPr sz="1400" dirty="0">
                <a:solidFill>
                  <a:srgbClr val="000000"/>
                </a:solidFill>
                <a:latin typeface="DDTNEO+LucidaSansUnicode" panose="02000500000000000000"/>
                <a:cs typeface="DDTNEO+LucidaSansUnicode" panose="02000500000000000000"/>
              </a:rPr>
              <a:t>1.8</a:t>
            </a:r>
          </a:p>
          <a:p>
            <a:pPr marL="27940" marR="0">
              <a:lnSpc>
                <a:spcPts val="1465"/>
              </a:lnSpc>
              <a:spcBef>
                <a:spcPts val="1615"/>
              </a:spcBef>
              <a:spcAft>
                <a:spcPts val="0"/>
              </a:spcAft>
            </a:pPr>
            <a:r>
              <a:rPr sz="1400" dirty="0">
                <a:solidFill>
                  <a:srgbClr val="000000"/>
                </a:solidFill>
                <a:latin typeface="DDTNEO+LucidaSansUnicode" panose="02000500000000000000"/>
                <a:cs typeface="DDTNEO+LucidaSansUnicode" panose="02000500000000000000"/>
              </a:rPr>
              <a:t>1.4</a:t>
            </a:r>
            <a:r>
              <a:rPr sz="1400" dirty="0">
                <a:solidFill>
                  <a:srgbClr val="000000"/>
                </a:solidFill>
                <a:latin typeface="ILCCTM+SimHei" panose="02000500000000000000"/>
                <a:cs typeface="ILCCTM+SimHei" panose="02000500000000000000"/>
              </a:rPr>
              <a:t>×</a:t>
            </a:r>
            <a:r>
              <a:rPr sz="1400" dirty="0">
                <a:solidFill>
                  <a:srgbClr val="000000"/>
                </a:solidFill>
                <a:latin typeface="DDTNEO+LucidaSansUnicode" panose="02000500000000000000"/>
                <a:cs typeface="DDTNEO+LucidaSansUnicode" panose="02000500000000000000"/>
              </a:rPr>
              <a:t>10</a:t>
            </a:r>
            <a:r>
              <a:rPr sz="1350" baseline="25000" dirty="0">
                <a:solidFill>
                  <a:srgbClr val="000000"/>
                </a:solidFill>
                <a:latin typeface="DDTNEO+LucidaSansUnicode" panose="02000500000000000000"/>
                <a:cs typeface="DDTNEO+LucidaSansUnicode" panose="02000500000000000000"/>
              </a:rPr>
              <a:t>-3</a:t>
            </a:r>
            <a:r>
              <a:rPr sz="1400" dirty="0">
                <a:solidFill>
                  <a:srgbClr val="000000"/>
                </a:solidFill>
                <a:latin typeface="ILCCTM+SimHei" panose="02000500000000000000"/>
                <a:cs typeface="ILCCTM+SimHei" panose="02000500000000000000"/>
              </a:rPr>
              <a:t>～</a:t>
            </a:r>
            <a:r>
              <a:rPr sz="1400" dirty="0">
                <a:solidFill>
                  <a:srgbClr val="000000"/>
                </a:solidFill>
                <a:latin typeface="DDTNEO+LucidaSansUnicode" panose="02000500000000000000"/>
                <a:cs typeface="DDTNEO+LucidaSansUnicode" panose="02000500000000000000"/>
              </a:rPr>
              <a:t>49</a:t>
            </a:r>
          </a:p>
        </p:txBody>
      </p:sp>
      <p:sp>
        <p:nvSpPr>
          <p:cNvPr id="13" name="object 13"/>
          <p:cNvSpPr txBox="1"/>
          <p:nvPr/>
        </p:nvSpPr>
        <p:spPr>
          <a:xfrm>
            <a:off x="842962" y="5053998"/>
            <a:ext cx="379528" cy="452627"/>
          </a:xfrm>
          <a:prstGeom prst="rect">
            <a:avLst/>
          </a:prstGeom>
        </p:spPr>
        <p:txBody>
          <a:bodyPr vert="horz" wrap="square" lIns="0" tIns="0" rIns="0" bIns="0" rtlCol="0">
            <a:spAutoFit/>
          </a:bodyPr>
          <a:lstStyle/>
          <a:p>
            <a:pPr marL="0" marR="0">
              <a:lnSpc>
                <a:spcPts val="1465"/>
              </a:lnSpc>
              <a:spcBef>
                <a:spcPts val="0"/>
              </a:spcBef>
              <a:spcAft>
                <a:spcPts val="0"/>
              </a:spcAft>
            </a:pPr>
            <a:r>
              <a:rPr sz="1400" dirty="0">
                <a:solidFill>
                  <a:srgbClr val="000000"/>
                </a:solidFill>
                <a:latin typeface="DDTNEO+LucidaSansUnicode" panose="02000500000000000000"/>
                <a:cs typeface="DDTNEO+LucidaSansUnicode" panose="02000500000000000000"/>
              </a:rPr>
              <a:t>3</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451485" y="469979"/>
            <a:ext cx="7531069" cy="1217741"/>
          </a:xfrm>
          <a:prstGeom prst="rect">
            <a:avLst/>
          </a:prstGeom>
        </p:spPr>
        <p:txBody>
          <a:bodyPr vert="horz" wrap="square" lIns="0" tIns="0" rIns="0" bIns="0" rtlCol="0">
            <a:spAutoFit/>
          </a:bodyPr>
          <a:lstStyle/>
          <a:p>
            <a:pPr marL="0" marR="0">
              <a:lnSpc>
                <a:spcPts val="1800"/>
              </a:lnSpc>
              <a:spcBef>
                <a:spcPts val="0"/>
              </a:spcBef>
              <a:spcAft>
                <a:spcPts val="0"/>
              </a:spcAft>
            </a:pPr>
            <a:r>
              <a:rPr sz="1250" dirty="0">
                <a:solidFill>
                  <a:srgbClr val="2DA2BF"/>
                </a:solidFill>
                <a:latin typeface="UVWQUJ+Wingdings3" panose="02000500000000000000"/>
                <a:cs typeface="UVWQUJ+Wingdings3" panose="02000500000000000000"/>
              </a:rPr>
              <a:t></a:t>
            </a:r>
            <a:r>
              <a:rPr sz="1250" spc="1040" dirty="0">
                <a:solidFill>
                  <a:srgbClr val="2DA2BF"/>
                </a:solidFill>
                <a:latin typeface="Times New Roman" panose="02020603050405020304"/>
                <a:cs typeface="Times New Roman" panose="02020603050405020304"/>
              </a:rPr>
              <a:t> </a:t>
            </a:r>
            <a:r>
              <a:rPr sz="1800" spc="10" dirty="0">
                <a:solidFill>
                  <a:srgbClr val="000000"/>
                </a:solidFill>
                <a:latin typeface="ILCCTM+SimHei" panose="02000500000000000000"/>
                <a:cs typeface="ILCCTM+SimHei" panose="02000500000000000000"/>
              </a:rPr>
              <a:t>常见问题：</a:t>
            </a:r>
            <a:r>
              <a:rPr sz="1800" dirty="0">
                <a:solidFill>
                  <a:srgbClr val="000000"/>
                </a:solidFill>
                <a:latin typeface="宋体" panose="02010600030101010101" pitchFamily="2" charset="-122"/>
                <a:cs typeface="宋体" panose="02010600030101010101" pitchFamily="2" charset="-122"/>
              </a:rPr>
              <a:t>使用电磁管式流量计时，测量流体不满管。</a:t>
            </a:r>
          </a:p>
          <a:p>
            <a:pPr marL="0" marR="0">
              <a:lnSpc>
                <a:spcPts val="1800"/>
              </a:lnSpc>
              <a:spcBef>
                <a:spcPts val="760"/>
              </a:spcBef>
              <a:spcAft>
                <a:spcPts val="0"/>
              </a:spcAft>
            </a:pPr>
            <a:r>
              <a:rPr sz="1250" dirty="0">
                <a:solidFill>
                  <a:srgbClr val="2DA2BF"/>
                </a:solidFill>
                <a:latin typeface="UVWQUJ+Wingdings3" panose="02000500000000000000"/>
                <a:cs typeface="UVWQUJ+Wingdings3" panose="02000500000000000000"/>
              </a:rPr>
              <a:t></a:t>
            </a:r>
            <a:r>
              <a:rPr sz="1250" spc="1040" dirty="0">
                <a:solidFill>
                  <a:srgbClr val="2DA2BF"/>
                </a:solidFill>
                <a:latin typeface="Times New Roman" panose="02020603050405020304"/>
                <a:cs typeface="Times New Roman" panose="02020603050405020304"/>
              </a:rPr>
              <a:t> </a:t>
            </a:r>
            <a:r>
              <a:rPr sz="1800" spc="10" dirty="0">
                <a:solidFill>
                  <a:srgbClr val="000000"/>
                </a:solidFill>
                <a:latin typeface="ILCCTM+SimHei" panose="02000500000000000000"/>
                <a:cs typeface="ILCCTM+SimHei" panose="02000500000000000000"/>
              </a:rPr>
              <a:t>核查方法：</a:t>
            </a:r>
            <a:r>
              <a:rPr sz="1800" dirty="0">
                <a:solidFill>
                  <a:srgbClr val="000000"/>
                </a:solidFill>
                <a:latin typeface="宋体" panose="02010600030101010101" pitchFamily="2" charset="-122"/>
                <a:cs typeface="宋体" panose="02010600030101010101" pitchFamily="2" charset="-122"/>
              </a:rPr>
              <a:t>观察是否设置有保证流路满管的措施，如U型管段。</a:t>
            </a:r>
          </a:p>
          <a:p>
            <a:pPr marL="0" marR="0">
              <a:lnSpc>
                <a:spcPts val="1800"/>
              </a:lnSpc>
              <a:spcBef>
                <a:spcPts val="710"/>
              </a:spcBef>
              <a:spcAft>
                <a:spcPts val="0"/>
              </a:spcAft>
            </a:pPr>
            <a:r>
              <a:rPr sz="1250" dirty="0">
                <a:solidFill>
                  <a:srgbClr val="2DA2BF"/>
                </a:solidFill>
                <a:latin typeface="UVWQUJ+Wingdings3" panose="02000500000000000000"/>
                <a:cs typeface="UVWQUJ+Wingdings3" panose="02000500000000000000"/>
              </a:rPr>
              <a:t></a:t>
            </a:r>
            <a:r>
              <a:rPr sz="1250" spc="1040" dirty="0">
                <a:solidFill>
                  <a:srgbClr val="2DA2BF"/>
                </a:solidFill>
                <a:latin typeface="Times New Roman" panose="02020603050405020304"/>
                <a:cs typeface="Times New Roman" panose="02020603050405020304"/>
              </a:rPr>
              <a:t> </a:t>
            </a:r>
            <a:r>
              <a:rPr sz="1800" spc="10" dirty="0">
                <a:solidFill>
                  <a:srgbClr val="000000"/>
                </a:solidFill>
                <a:latin typeface="ILCCTM+SimHei" panose="02000500000000000000"/>
                <a:cs typeface="ILCCTM+SimHei" panose="02000500000000000000"/>
              </a:rPr>
              <a:t>影响：</a:t>
            </a:r>
            <a:r>
              <a:rPr sz="1800" dirty="0">
                <a:solidFill>
                  <a:srgbClr val="000000"/>
                </a:solidFill>
                <a:latin typeface="宋体" panose="02010600030101010101" pitchFamily="2" charset="-122"/>
                <a:cs typeface="宋体" panose="02010600030101010101" pitchFamily="2" charset="-122"/>
              </a:rPr>
              <a:t>不满足电磁流量计测定要求，测定结果不准确。</a:t>
            </a:r>
          </a:p>
        </p:txBody>
      </p:sp>
      <p:sp>
        <p:nvSpPr>
          <p:cNvPr id="4" name="object 4"/>
          <p:cNvSpPr txBox="1"/>
          <p:nvPr/>
        </p:nvSpPr>
        <p:spPr>
          <a:xfrm>
            <a:off x="451485" y="1445339"/>
            <a:ext cx="8976964" cy="1466402"/>
          </a:xfrm>
          <a:prstGeom prst="rect">
            <a:avLst/>
          </a:prstGeom>
        </p:spPr>
        <p:txBody>
          <a:bodyPr vert="horz" wrap="square" lIns="0" tIns="0" rIns="0" bIns="0" rtlCol="0">
            <a:spAutoFit/>
          </a:bodyPr>
          <a:lstStyle/>
          <a:p>
            <a:pPr marL="0" marR="0">
              <a:lnSpc>
                <a:spcPts val="1800"/>
              </a:lnSpc>
              <a:spcBef>
                <a:spcPts val="0"/>
              </a:spcBef>
              <a:spcAft>
                <a:spcPts val="0"/>
              </a:spcAft>
            </a:pPr>
            <a:r>
              <a:rPr sz="1250" dirty="0">
                <a:solidFill>
                  <a:srgbClr val="2DA2BF"/>
                </a:solidFill>
                <a:latin typeface="UVWQUJ+Wingdings3" panose="02000500000000000000"/>
                <a:cs typeface="UVWQUJ+Wingdings3" panose="02000500000000000000"/>
              </a:rPr>
              <a:t></a:t>
            </a:r>
            <a:r>
              <a:rPr sz="1250" spc="1040" dirty="0">
                <a:solidFill>
                  <a:srgbClr val="2DA2BF"/>
                </a:solidFill>
                <a:latin typeface="Times New Roman" panose="02020603050405020304"/>
                <a:cs typeface="Times New Roman" panose="02020603050405020304"/>
              </a:rPr>
              <a:t> </a:t>
            </a:r>
            <a:r>
              <a:rPr sz="1800" spc="10" dirty="0">
                <a:solidFill>
                  <a:srgbClr val="000000"/>
                </a:solidFill>
                <a:latin typeface="ILCCTM+SimHei" panose="02000500000000000000"/>
                <a:cs typeface="ILCCTM+SimHei" panose="02000500000000000000"/>
              </a:rPr>
              <a:t>规范要求：</a:t>
            </a:r>
            <a:r>
              <a:rPr sz="1800" dirty="0">
                <a:solidFill>
                  <a:srgbClr val="000000"/>
                </a:solidFill>
                <a:latin typeface="宋体" panose="02010600030101010101" pitchFamily="2" charset="-122"/>
                <a:cs typeface="宋体" panose="02010600030101010101" pitchFamily="2" charset="-122"/>
              </a:rPr>
              <a:t>电磁流量计在垂直管道上安装时，被测流体的流向应自下而上，</a:t>
            </a:r>
          </a:p>
          <a:p>
            <a:pPr marL="255905" marR="0">
              <a:lnSpc>
                <a:spcPts val="1800"/>
              </a:lnSpc>
              <a:spcBef>
                <a:spcPts val="360"/>
              </a:spcBef>
              <a:spcAft>
                <a:spcPts val="0"/>
              </a:spcAft>
            </a:pPr>
            <a:r>
              <a:rPr sz="1800" dirty="0">
                <a:solidFill>
                  <a:srgbClr val="000000"/>
                </a:solidFill>
                <a:latin typeface="宋体" panose="02010600030101010101" pitchFamily="2" charset="-122"/>
                <a:cs typeface="宋体" panose="02010600030101010101" pitchFamily="2" charset="-122"/>
              </a:rPr>
              <a:t>在水平管道上安装时，两个测量电极不应在管道的正上方和正下方位置。流</a:t>
            </a:r>
          </a:p>
          <a:p>
            <a:pPr marL="255905" marR="0">
              <a:lnSpc>
                <a:spcPts val="2005"/>
              </a:lnSpc>
              <a:spcBef>
                <a:spcPts val="325"/>
              </a:spcBef>
              <a:spcAft>
                <a:spcPts val="0"/>
              </a:spcAft>
            </a:pPr>
            <a:r>
              <a:rPr sz="1800" dirty="0">
                <a:solidFill>
                  <a:srgbClr val="000000"/>
                </a:solidFill>
                <a:latin typeface="宋体" panose="02010600030101010101" pitchFamily="2" charset="-122"/>
                <a:cs typeface="宋体" panose="02010600030101010101" pitchFamily="2" charset="-122"/>
              </a:rPr>
              <a:t>量计上游直管段长度和安装支撑方</a:t>
            </a:r>
            <a:r>
              <a:rPr sz="2000" dirty="0">
                <a:solidFill>
                  <a:srgbClr val="000000"/>
                </a:solidFill>
                <a:latin typeface="宋体" panose="02010600030101010101" pitchFamily="2" charset="-122"/>
                <a:cs typeface="宋体" panose="02010600030101010101" pitchFamily="2" charset="-122"/>
              </a:rPr>
              <a:t>式应符合设计文件要求。管道设计应</a:t>
            </a:r>
          </a:p>
          <a:p>
            <a:pPr marL="255905" marR="0">
              <a:lnSpc>
                <a:spcPts val="2005"/>
              </a:lnSpc>
              <a:spcBef>
                <a:spcPts val="395"/>
              </a:spcBef>
              <a:spcAft>
                <a:spcPts val="0"/>
              </a:spcAft>
            </a:pPr>
            <a:r>
              <a:rPr sz="2000" dirty="0">
                <a:solidFill>
                  <a:srgbClr val="000000"/>
                </a:solidFill>
                <a:latin typeface="宋体" panose="02010600030101010101" pitchFamily="2" charset="-122"/>
                <a:cs typeface="宋体" panose="02010600030101010101" pitchFamily="2" charset="-122"/>
              </a:rPr>
              <a:t>保证流量计测量部分管道水流时刻满管。（HJ 353-2019</a:t>
            </a:r>
            <a:r>
              <a:rPr sz="2000" spc="1000" dirty="0">
                <a:solidFill>
                  <a:srgbClr val="000000"/>
                </a:solidFill>
                <a:latin typeface="宋体" panose="02010600030101010101" pitchFamily="2" charset="-122"/>
                <a:cs typeface="宋体" panose="02010600030101010101" pitchFamily="2" charset="-122"/>
              </a:rPr>
              <a:t> </a:t>
            </a:r>
            <a:r>
              <a:rPr sz="2000" dirty="0">
                <a:solidFill>
                  <a:srgbClr val="000000"/>
                </a:solidFill>
                <a:latin typeface="宋体" panose="02010600030101010101" pitchFamily="2" charset="-122"/>
                <a:cs typeface="宋体" panose="02010600030101010101" pitchFamily="2" charset="-122"/>
              </a:rPr>
              <a:t>6.3.4）</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996950" y="1105445"/>
            <a:ext cx="8042973" cy="1878965"/>
          </a:xfrm>
          <a:prstGeom prst="rect">
            <a:avLst/>
          </a:prstGeom>
        </p:spPr>
        <p:txBody>
          <a:bodyPr vert="horz" wrap="square" lIns="0" tIns="0" rIns="0" bIns="0" rtlCol="0">
            <a:spAutoFit/>
          </a:bodyPr>
          <a:lstStyle/>
          <a:p>
            <a:pPr marL="0" marR="0">
              <a:lnSpc>
                <a:spcPts val="4160"/>
              </a:lnSpc>
              <a:spcBef>
                <a:spcPts val="0"/>
              </a:spcBef>
              <a:spcAft>
                <a:spcPts val="0"/>
              </a:spcAft>
            </a:pPr>
            <a:r>
              <a:rPr sz="4000" spc="20" dirty="0">
                <a:solidFill>
                  <a:srgbClr val="000000"/>
                </a:solidFill>
                <a:latin typeface="宋体" panose="02010600030101010101" pitchFamily="2" charset="-122"/>
                <a:cs typeface="宋体" panose="02010600030101010101" pitchFamily="2" charset="-122"/>
              </a:rPr>
              <a:t>第</a:t>
            </a:r>
            <a:r>
              <a:rPr sz="4000" dirty="0">
                <a:solidFill>
                  <a:srgbClr val="000000"/>
                </a:solidFill>
                <a:latin typeface="IPQOHI+Arial-BoldMT" panose="02000500000000000000"/>
                <a:cs typeface="IPQOHI+Arial-BoldMT" panose="02000500000000000000"/>
              </a:rPr>
              <a:t>2</a:t>
            </a:r>
            <a:r>
              <a:rPr sz="4000" dirty="0">
                <a:solidFill>
                  <a:srgbClr val="000000"/>
                </a:solidFill>
                <a:latin typeface="宋体" panose="02010600030101010101" pitchFamily="2" charset="-122"/>
                <a:cs typeface="宋体" panose="02010600030101010101" pitchFamily="2" charset="-122"/>
              </a:rPr>
              <a:t>章</a:t>
            </a:r>
            <a:r>
              <a:rPr sz="4000" spc="-870" dirty="0">
                <a:solidFill>
                  <a:srgbClr val="000000"/>
                </a:solidFill>
                <a:latin typeface="宋体" panose="02010600030101010101" pitchFamily="2" charset="-122"/>
                <a:cs typeface="宋体" panose="02010600030101010101" pitchFamily="2" charset="-122"/>
              </a:rPr>
              <a:t> </a:t>
            </a:r>
            <a:r>
              <a:rPr sz="4000" spc="17" dirty="0">
                <a:solidFill>
                  <a:srgbClr val="000000"/>
                </a:solidFill>
                <a:latin typeface="宋体" panose="02010600030101010101" pitchFamily="2" charset="-122"/>
                <a:cs typeface="宋体" panose="02010600030101010101" pitchFamily="2" charset="-122"/>
              </a:rPr>
              <a:t>固定污染源烟气</a:t>
            </a:r>
            <a:r>
              <a:rPr sz="4000" dirty="0">
                <a:solidFill>
                  <a:srgbClr val="000000"/>
                </a:solidFill>
                <a:latin typeface="IPQOHI+Arial-BoldMT" panose="02000500000000000000"/>
                <a:cs typeface="IPQOHI+Arial-BoldMT" panose="02000500000000000000"/>
              </a:rPr>
              <a:t>CEMS</a:t>
            </a:r>
            <a:r>
              <a:rPr sz="4000" dirty="0">
                <a:solidFill>
                  <a:srgbClr val="000000"/>
                </a:solidFill>
                <a:latin typeface="宋体" panose="02010600030101010101" pitchFamily="2" charset="-122"/>
                <a:cs typeface="宋体" panose="02010600030101010101" pitchFamily="2" charset="-122"/>
              </a:rPr>
              <a:t>现</a:t>
            </a:r>
          </a:p>
          <a:p>
            <a:pPr marL="1967230" marR="0">
              <a:lnSpc>
                <a:spcPts val="3995"/>
              </a:lnSpc>
              <a:spcBef>
                <a:spcPts val="500"/>
              </a:spcBef>
              <a:spcAft>
                <a:spcPts val="0"/>
              </a:spcAft>
            </a:pPr>
            <a:r>
              <a:rPr sz="4000" spc="20" dirty="0">
                <a:solidFill>
                  <a:srgbClr val="000000"/>
                </a:solidFill>
                <a:latin typeface="宋体" panose="02010600030101010101" pitchFamily="2" charset="-122"/>
                <a:cs typeface="宋体" panose="02010600030101010101" pitchFamily="2" charset="-122"/>
              </a:rPr>
              <a:t>场端核查方法</a:t>
            </a:r>
          </a:p>
        </p:txBody>
      </p:sp>
      <p:sp>
        <p:nvSpPr>
          <p:cNvPr id="4" name="object 4"/>
          <p:cNvSpPr txBox="1"/>
          <p:nvPr/>
        </p:nvSpPr>
        <p:spPr>
          <a:xfrm>
            <a:off x="4044188" y="3383032"/>
            <a:ext cx="1401444" cy="635635"/>
          </a:xfrm>
          <a:prstGeom prst="rect">
            <a:avLst/>
          </a:prstGeom>
        </p:spPr>
        <p:txBody>
          <a:bodyPr vert="horz" wrap="square" lIns="0" tIns="0" rIns="0" bIns="0" rtlCol="0">
            <a:spAutoFit/>
          </a:bodyPr>
          <a:lstStyle/>
          <a:p>
            <a:pPr marL="0" marR="0">
              <a:lnSpc>
                <a:spcPts val="2005"/>
              </a:lnSpc>
              <a:spcBef>
                <a:spcPts val="0"/>
              </a:spcBef>
              <a:spcAft>
                <a:spcPts val="0"/>
              </a:spcAft>
            </a:pPr>
            <a:r>
              <a:rPr sz="2000" spc="10" dirty="0">
                <a:solidFill>
                  <a:srgbClr val="000000"/>
                </a:solidFill>
                <a:latin typeface="新宋体" panose="02010609030101010101" charset="-122"/>
                <a:cs typeface="新宋体" panose="02010609030101010101" charset="-122"/>
              </a:rPr>
              <a:t>反吹装置</a:t>
            </a:r>
          </a:p>
        </p:txBody>
      </p:sp>
      <p:sp>
        <p:nvSpPr>
          <p:cNvPr id="5" name="object 5"/>
          <p:cNvSpPr txBox="1"/>
          <p:nvPr/>
        </p:nvSpPr>
        <p:spPr>
          <a:xfrm>
            <a:off x="1704530" y="3591477"/>
            <a:ext cx="1146175" cy="635635"/>
          </a:xfrm>
          <a:prstGeom prst="rect">
            <a:avLst/>
          </a:prstGeom>
        </p:spPr>
        <p:txBody>
          <a:bodyPr vert="horz" wrap="square" lIns="0" tIns="0" rIns="0" bIns="0" rtlCol="0">
            <a:spAutoFit/>
          </a:bodyPr>
          <a:lstStyle/>
          <a:p>
            <a:pPr marL="0" marR="0">
              <a:lnSpc>
                <a:spcPts val="2005"/>
              </a:lnSpc>
              <a:spcBef>
                <a:spcPts val="0"/>
              </a:spcBef>
              <a:spcAft>
                <a:spcPts val="0"/>
              </a:spcAft>
            </a:pPr>
            <a:r>
              <a:rPr sz="2000" spc="10" dirty="0">
                <a:solidFill>
                  <a:srgbClr val="000000"/>
                </a:solidFill>
                <a:latin typeface="新宋体" panose="02010609030101010101" charset="-122"/>
                <a:cs typeface="新宋体" panose="02010609030101010101" charset="-122"/>
              </a:rPr>
              <a:t>取样管</a:t>
            </a:r>
          </a:p>
        </p:txBody>
      </p:sp>
      <p:sp>
        <p:nvSpPr>
          <p:cNvPr id="6" name="object 6"/>
          <p:cNvSpPr txBox="1"/>
          <p:nvPr/>
        </p:nvSpPr>
        <p:spPr>
          <a:xfrm>
            <a:off x="5251653" y="3868871"/>
            <a:ext cx="1146174" cy="635635"/>
          </a:xfrm>
          <a:prstGeom prst="rect">
            <a:avLst/>
          </a:prstGeom>
        </p:spPr>
        <p:txBody>
          <a:bodyPr vert="horz" wrap="square" lIns="0" tIns="0" rIns="0" bIns="0" rtlCol="0">
            <a:spAutoFit/>
          </a:bodyPr>
          <a:lstStyle/>
          <a:p>
            <a:pPr marL="0" marR="0">
              <a:lnSpc>
                <a:spcPts val="2005"/>
              </a:lnSpc>
              <a:spcBef>
                <a:spcPts val="0"/>
              </a:spcBef>
              <a:spcAft>
                <a:spcPts val="0"/>
              </a:spcAft>
            </a:pPr>
            <a:r>
              <a:rPr sz="2000" spc="10" dirty="0">
                <a:solidFill>
                  <a:srgbClr val="000000"/>
                </a:solidFill>
                <a:latin typeface="新宋体" panose="02010609030101010101" charset="-122"/>
                <a:cs typeface="新宋体" panose="02010609030101010101" charset="-122"/>
              </a:rPr>
              <a:t>拌热管</a:t>
            </a:r>
          </a:p>
        </p:txBody>
      </p:sp>
      <p:sp>
        <p:nvSpPr>
          <p:cNvPr id="7" name="object 7"/>
          <p:cNvSpPr txBox="1"/>
          <p:nvPr/>
        </p:nvSpPr>
        <p:spPr>
          <a:xfrm>
            <a:off x="3674770" y="4006755"/>
            <a:ext cx="1401444" cy="635635"/>
          </a:xfrm>
          <a:prstGeom prst="rect">
            <a:avLst/>
          </a:prstGeom>
        </p:spPr>
        <p:txBody>
          <a:bodyPr vert="horz" wrap="square" lIns="0" tIns="0" rIns="0" bIns="0" rtlCol="0">
            <a:spAutoFit/>
          </a:bodyPr>
          <a:lstStyle/>
          <a:p>
            <a:pPr marL="0" marR="0">
              <a:lnSpc>
                <a:spcPts val="2005"/>
              </a:lnSpc>
              <a:spcBef>
                <a:spcPts val="0"/>
              </a:spcBef>
              <a:spcAft>
                <a:spcPts val="0"/>
              </a:spcAft>
            </a:pPr>
            <a:r>
              <a:rPr sz="2000" spc="10" dirty="0">
                <a:solidFill>
                  <a:srgbClr val="000000"/>
                </a:solidFill>
                <a:latin typeface="新宋体" panose="02010609030101010101" charset="-122"/>
                <a:cs typeface="新宋体" panose="02010609030101010101" charset="-122"/>
              </a:rPr>
              <a:t>反吹气体</a:t>
            </a:r>
          </a:p>
        </p:txBody>
      </p:sp>
      <p:sp>
        <p:nvSpPr>
          <p:cNvPr id="8" name="object 8"/>
          <p:cNvSpPr txBox="1"/>
          <p:nvPr/>
        </p:nvSpPr>
        <p:spPr>
          <a:xfrm>
            <a:off x="4906175" y="4835553"/>
            <a:ext cx="1950720" cy="571500"/>
          </a:xfrm>
          <a:prstGeom prst="rect">
            <a:avLst/>
          </a:prstGeom>
        </p:spPr>
        <p:txBody>
          <a:bodyPr vert="horz" wrap="square" lIns="0" tIns="0" rIns="0" bIns="0" rtlCol="0">
            <a:spAutoFit/>
          </a:bodyPr>
          <a:lstStyle/>
          <a:p>
            <a:pPr marL="0" marR="0">
              <a:lnSpc>
                <a:spcPts val="1800"/>
              </a:lnSpc>
              <a:spcBef>
                <a:spcPts val="0"/>
              </a:spcBef>
              <a:spcAft>
                <a:spcPts val="0"/>
              </a:spcAft>
            </a:pPr>
            <a:r>
              <a:rPr sz="1800" spc="10" dirty="0">
                <a:solidFill>
                  <a:srgbClr val="000000"/>
                </a:solidFill>
                <a:latin typeface="新宋体" panose="02010609030101010101" charset="-122"/>
                <a:cs typeface="新宋体" panose="02010609030101010101" charset="-122"/>
              </a:rPr>
              <a:t>经除尘后的烟气</a:t>
            </a:r>
          </a:p>
        </p:txBody>
      </p:sp>
      <p:sp>
        <p:nvSpPr>
          <p:cNvPr id="9" name="object 9"/>
          <p:cNvSpPr txBox="1"/>
          <p:nvPr/>
        </p:nvSpPr>
        <p:spPr>
          <a:xfrm>
            <a:off x="1704530" y="4938563"/>
            <a:ext cx="1490980" cy="845820"/>
          </a:xfrm>
          <a:prstGeom prst="rect">
            <a:avLst/>
          </a:prstGeom>
        </p:spPr>
        <p:txBody>
          <a:bodyPr vert="horz" wrap="square" lIns="0" tIns="0" rIns="0" bIns="0" rtlCol="0">
            <a:spAutoFit/>
          </a:bodyPr>
          <a:lstStyle/>
          <a:p>
            <a:pPr marL="0" marR="0">
              <a:lnSpc>
                <a:spcPts val="1800"/>
              </a:lnSpc>
              <a:spcBef>
                <a:spcPts val="0"/>
              </a:spcBef>
              <a:spcAft>
                <a:spcPts val="0"/>
              </a:spcAft>
            </a:pPr>
            <a:r>
              <a:rPr sz="1800" spc="10" dirty="0">
                <a:solidFill>
                  <a:srgbClr val="000000"/>
                </a:solidFill>
                <a:latin typeface="新宋体" panose="02010609030101010101" charset="-122"/>
                <a:cs typeface="新宋体" panose="02010609030101010101" charset="-122"/>
              </a:rPr>
              <a:t>未经处理的</a:t>
            </a:r>
          </a:p>
          <a:p>
            <a:pPr marL="0" marR="0">
              <a:lnSpc>
                <a:spcPts val="1800"/>
              </a:lnSpc>
              <a:spcBef>
                <a:spcPts val="360"/>
              </a:spcBef>
              <a:spcAft>
                <a:spcPts val="0"/>
              </a:spcAft>
            </a:pPr>
            <a:r>
              <a:rPr sz="1800" spc="10" dirty="0">
                <a:solidFill>
                  <a:srgbClr val="000000"/>
                </a:solidFill>
                <a:latin typeface="新宋体" panose="02010609030101010101" charset="-122"/>
                <a:cs typeface="新宋体" panose="02010609030101010101" charset="-122"/>
              </a:rPr>
              <a:t>原烟气</a:t>
            </a:r>
          </a:p>
        </p:txBody>
      </p:sp>
      <p:sp>
        <p:nvSpPr>
          <p:cNvPr id="10" name="object 10"/>
          <p:cNvSpPr txBox="1"/>
          <p:nvPr/>
        </p:nvSpPr>
        <p:spPr>
          <a:xfrm>
            <a:off x="842543" y="5308193"/>
            <a:ext cx="762000" cy="1127760"/>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新宋体" panose="02010609030101010101" charset="-122"/>
                <a:cs typeface="新宋体" panose="02010609030101010101" charset="-122"/>
              </a:rPr>
              <a:t>烟</a:t>
            </a:r>
          </a:p>
          <a:p>
            <a:pPr marL="0" marR="0">
              <a:lnSpc>
                <a:spcPts val="2400"/>
              </a:lnSpc>
              <a:spcBef>
                <a:spcPts val="480"/>
              </a:spcBef>
              <a:spcAft>
                <a:spcPts val="0"/>
              </a:spcAft>
            </a:pPr>
            <a:r>
              <a:rPr sz="2400" dirty="0">
                <a:solidFill>
                  <a:srgbClr val="000000"/>
                </a:solidFill>
                <a:latin typeface="新宋体" panose="02010609030101010101" charset="-122"/>
                <a:cs typeface="新宋体" panose="02010609030101010101" charset="-122"/>
              </a:rPr>
              <a:t>囱</a:t>
            </a:r>
          </a:p>
        </p:txBody>
      </p:sp>
      <p:sp>
        <p:nvSpPr>
          <p:cNvPr id="11" name="object 11"/>
          <p:cNvSpPr txBox="1"/>
          <p:nvPr/>
        </p:nvSpPr>
        <p:spPr>
          <a:xfrm>
            <a:off x="4413606" y="5407371"/>
            <a:ext cx="1720850" cy="571500"/>
          </a:xfrm>
          <a:prstGeom prst="rect">
            <a:avLst/>
          </a:prstGeom>
        </p:spPr>
        <p:txBody>
          <a:bodyPr vert="horz" wrap="square" lIns="0" tIns="0" rIns="0" bIns="0" rtlCol="0">
            <a:spAutoFit/>
          </a:bodyPr>
          <a:lstStyle/>
          <a:p>
            <a:pPr marL="0" marR="0">
              <a:lnSpc>
                <a:spcPts val="1800"/>
              </a:lnSpc>
              <a:spcBef>
                <a:spcPts val="0"/>
              </a:spcBef>
              <a:spcAft>
                <a:spcPts val="0"/>
              </a:spcAft>
            </a:pPr>
            <a:r>
              <a:rPr sz="1800" spc="10" dirty="0">
                <a:solidFill>
                  <a:srgbClr val="000000"/>
                </a:solidFill>
                <a:latin typeface="新宋体" panose="02010609030101010101" charset="-122"/>
                <a:cs typeface="新宋体" panose="02010609030101010101" charset="-122"/>
              </a:rPr>
              <a:t>不锈钢过滤器</a:t>
            </a:r>
          </a:p>
        </p:txBody>
      </p:sp>
      <p:sp>
        <p:nvSpPr>
          <p:cNvPr id="12" name="object 12"/>
          <p:cNvSpPr txBox="1"/>
          <p:nvPr/>
        </p:nvSpPr>
        <p:spPr>
          <a:xfrm>
            <a:off x="2504935" y="5613390"/>
            <a:ext cx="1950720" cy="571500"/>
          </a:xfrm>
          <a:prstGeom prst="rect">
            <a:avLst/>
          </a:prstGeom>
        </p:spPr>
        <p:txBody>
          <a:bodyPr vert="horz" wrap="square" lIns="0" tIns="0" rIns="0" bIns="0" rtlCol="0">
            <a:spAutoFit/>
          </a:bodyPr>
          <a:lstStyle/>
          <a:p>
            <a:pPr marL="0" marR="0">
              <a:lnSpc>
                <a:spcPts val="1800"/>
              </a:lnSpc>
              <a:spcBef>
                <a:spcPts val="0"/>
              </a:spcBef>
              <a:spcAft>
                <a:spcPts val="0"/>
              </a:spcAft>
            </a:pPr>
            <a:r>
              <a:rPr sz="1800" spc="10" dirty="0">
                <a:solidFill>
                  <a:srgbClr val="000000"/>
                </a:solidFill>
                <a:latin typeface="新宋体" panose="02010609030101010101" charset="-122"/>
                <a:cs typeface="新宋体" panose="02010609030101010101" charset="-122"/>
              </a:rPr>
              <a:t>取样过滤除尘腔</a:t>
            </a:r>
          </a:p>
        </p:txBody>
      </p:sp>
      <p:sp>
        <p:nvSpPr>
          <p:cNvPr id="13" name="object 13"/>
          <p:cNvSpPr txBox="1"/>
          <p:nvPr/>
        </p:nvSpPr>
        <p:spPr>
          <a:xfrm>
            <a:off x="1642961" y="5978376"/>
            <a:ext cx="1031240" cy="571500"/>
          </a:xfrm>
          <a:prstGeom prst="rect">
            <a:avLst/>
          </a:prstGeom>
        </p:spPr>
        <p:txBody>
          <a:bodyPr vert="horz" wrap="square" lIns="0" tIns="0" rIns="0" bIns="0" rtlCol="0">
            <a:spAutoFit/>
          </a:bodyPr>
          <a:lstStyle/>
          <a:p>
            <a:pPr marL="0" marR="0">
              <a:lnSpc>
                <a:spcPts val="1800"/>
              </a:lnSpc>
              <a:spcBef>
                <a:spcPts val="0"/>
              </a:spcBef>
              <a:spcAft>
                <a:spcPts val="0"/>
              </a:spcAft>
            </a:pPr>
            <a:r>
              <a:rPr sz="1800" spc="10" dirty="0">
                <a:solidFill>
                  <a:srgbClr val="000000"/>
                </a:solidFill>
                <a:latin typeface="新宋体" panose="02010609030101010101" charset="-122"/>
                <a:cs typeface="新宋体" panose="02010609030101010101" charset="-122"/>
              </a:rPr>
              <a:t>烟囱壁</a:t>
            </a:r>
          </a:p>
        </p:txBody>
      </p:sp>
      <p:sp>
        <p:nvSpPr>
          <p:cNvPr id="14" name="object 14"/>
          <p:cNvSpPr txBox="1"/>
          <p:nvPr/>
        </p:nvSpPr>
        <p:spPr>
          <a:xfrm>
            <a:off x="3921048" y="5999601"/>
            <a:ext cx="2677795" cy="635635"/>
          </a:xfrm>
          <a:prstGeom prst="rect">
            <a:avLst/>
          </a:prstGeom>
        </p:spPr>
        <p:txBody>
          <a:bodyPr vert="horz" wrap="square" lIns="0" tIns="0" rIns="0" bIns="0" rtlCol="0">
            <a:spAutoFit/>
          </a:bodyPr>
          <a:lstStyle/>
          <a:p>
            <a:pPr marL="0" marR="0">
              <a:lnSpc>
                <a:spcPts val="2005"/>
              </a:lnSpc>
              <a:spcBef>
                <a:spcPts val="0"/>
              </a:spcBef>
              <a:spcAft>
                <a:spcPts val="0"/>
              </a:spcAft>
            </a:pPr>
            <a:r>
              <a:rPr sz="2000" spc="10" dirty="0">
                <a:solidFill>
                  <a:srgbClr val="FF0000"/>
                </a:solidFill>
                <a:latin typeface="新宋体" panose="02010609030101010101" charset="-122"/>
                <a:cs typeface="新宋体" panose="02010609030101010101" charset="-122"/>
              </a:rPr>
              <a:t>红色部分为拌热装置</a:t>
            </a:r>
          </a:p>
        </p:txBody>
      </p:sp>
      <p:sp>
        <p:nvSpPr>
          <p:cNvPr id="15" name="object 15"/>
          <p:cNvSpPr txBox="1"/>
          <p:nvPr/>
        </p:nvSpPr>
        <p:spPr>
          <a:xfrm>
            <a:off x="4953952" y="6540093"/>
            <a:ext cx="3662203" cy="520222"/>
          </a:xfrm>
          <a:prstGeom prst="rect">
            <a:avLst/>
          </a:prstGeom>
        </p:spPr>
        <p:txBody>
          <a:bodyPr vert="horz" wrap="square" lIns="0" tIns="0" rIns="0" bIns="0" rtlCol="0">
            <a:spAutoFit/>
          </a:bodyPr>
          <a:lstStyle/>
          <a:p>
            <a:pPr marL="0" marR="0">
              <a:lnSpc>
                <a:spcPts val="1660"/>
              </a:lnSpc>
              <a:spcBef>
                <a:spcPts val="0"/>
              </a:spcBef>
              <a:spcAft>
                <a:spcPts val="0"/>
              </a:spcAft>
            </a:pPr>
            <a:r>
              <a:rPr sz="1600" dirty="0">
                <a:solidFill>
                  <a:srgbClr val="0070C0"/>
                </a:solidFill>
                <a:latin typeface="EGCTCM+ArialMT" panose="02000500000000000000"/>
                <a:cs typeface="EGCTCM+ArialMT" panose="02000500000000000000"/>
              </a:rPr>
              <a:t>2020</a:t>
            </a:r>
            <a:r>
              <a:rPr sz="1600" dirty="0">
                <a:solidFill>
                  <a:srgbClr val="0070C0"/>
                </a:solidFill>
                <a:latin typeface="宋体" panose="02010600030101010101" pitchFamily="2" charset="-122"/>
                <a:cs typeface="宋体" panose="02010600030101010101" pitchFamily="2" charset="-122"/>
              </a:rPr>
              <a:t>年</a:t>
            </a:r>
            <a:r>
              <a:rPr sz="1600" dirty="0">
                <a:solidFill>
                  <a:srgbClr val="0070C0"/>
                </a:solidFill>
                <a:latin typeface="EGCTCM+ArialMT" panose="02000500000000000000"/>
                <a:cs typeface="EGCTCM+ArialMT" panose="02000500000000000000"/>
              </a:rPr>
              <a:t>4</a:t>
            </a:r>
            <a:r>
              <a:rPr sz="1600" dirty="0">
                <a:solidFill>
                  <a:srgbClr val="0070C0"/>
                </a:solidFill>
                <a:latin typeface="宋体" panose="02010600030101010101" pitchFamily="2" charset="-122"/>
                <a:cs typeface="宋体" panose="02010600030101010101" pitchFamily="2" charset="-122"/>
              </a:rPr>
              <a:t>月</a:t>
            </a:r>
            <a:r>
              <a:rPr sz="1600" dirty="0">
                <a:solidFill>
                  <a:srgbClr val="0070C0"/>
                </a:solidFill>
                <a:latin typeface="EGCTCM+ArialMT" panose="02000500000000000000"/>
                <a:cs typeface="EGCTCM+ArialMT" panose="02000500000000000000"/>
              </a:rPr>
              <a:t>1</a:t>
            </a:r>
            <a:r>
              <a:rPr sz="1600" dirty="0">
                <a:solidFill>
                  <a:srgbClr val="0070C0"/>
                </a:solidFill>
                <a:latin typeface="宋体" panose="02010600030101010101" pitchFamily="2" charset="-122"/>
                <a:cs typeface="宋体" panose="02010600030101010101" pitchFamily="2" charset="-122"/>
              </a:rPr>
              <a:t>日星期三</a:t>
            </a:r>
            <a:r>
              <a:rPr sz="1600" dirty="0">
                <a:solidFill>
                  <a:srgbClr val="0070C0"/>
                </a:solidFill>
                <a:latin typeface="EGCTCM+ArialMT" panose="02000500000000000000"/>
                <a:cs typeface="EGCTCM+ArialMT" panose="02000500000000000000"/>
              </a:rPr>
              <a:t>22</a:t>
            </a:r>
            <a:r>
              <a:rPr sz="1600" dirty="0">
                <a:solidFill>
                  <a:srgbClr val="0070C0"/>
                </a:solidFill>
                <a:latin typeface="宋体" panose="02010600030101010101" pitchFamily="2" charset="-122"/>
                <a:cs typeface="宋体" panose="02010600030101010101" pitchFamily="2" charset="-122"/>
              </a:rPr>
              <a:t>时</a:t>
            </a:r>
            <a:r>
              <a:rPr sz="1600" dirty="0">
                <a:solidFill>
                  <a:srgbClr val="0070C0"/>
                </a:solidFill>
                <a:latin typeface="EGCTCM+ArialMT" panose="02000500000000000000"/>
                <a:cs typeface="EGCTCM+ArialMT" panose="02000500000000000000"/>
              </a:rPr>
              <a:t>16</a:t>
            </a:r>
            <a:r>
              <a:rPr sz="1600" dirty="0">
                <a:solidFill>
                  <a:srgbClr val="0070C0"/>
                </a:solidFill>
                <a:latin typeface="宋体" panose="02010600030101010101" pitchFamily="2" charset="-122"/>
                <a:cs typeface="宋体" panose="02010600030101010101" pitchFamily="2" charset="-122"/>
              </a:rPr>
              <a:t>分</a:t>
            </a:r>
            <a:r>
              <a:rPr sz="1600" dirty="0">
                <a:solidFill>
                  <a:srgbClr val="0070C0"/>
                </a:solidFill>
                <a:latin typeface="EGCTCM+ArialMT" panose="02000500000000000000"/>
                <a:cs typeface="EGCTCM+ArialMT" panose="02000500000000000000"/>
              </a:rPr>
              <a:t>27</a:t>
            </a:r>
            <a:r>
              <a:rPr sz="1600" dirty="0">
                <a:solidFill>
                  <a:srgbClr val="0070C0"/>
                </a:solidFill>
                <a:latin typeface="宋体" panose="02010600030101010101" pitchFamily="2" charset="-122"/>
                <a:cs typeface="宋体" panose="02010600030101010101" pitchFamily="2" charset="-122"/>
              </a:rPr>
              <a:t>秒</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525145" y="302230"/>
            <a:ext cx="5509005" cy="1004811"/>
          </a:xfrm>
          <a:prstGeom prst="rect">
            <a:avLst/>
          </a:prstGeom>
        </p:spPr>
        <p:txBody>
          <a:bodyPr vert="horz" wrap="square" lIns="0" tIns="0" rIns="0" bIns="0" rtlCol="0">
            <a:spAutoFit/>
          </a:bodyPr>
          <a:lstStyle/>
          <a:p>
            <a:pPr marL="0" marR="0">
              <a:lnSpc>
                <a:spcPts val="1705"/>
              </a:lnSpc>
              <a:spcBef>
                <a:spcPts val="0"/>
              </a:spcBef>
              <a:spcAft>
                <a:spcPts val="0"/>
              </a:spcAft>
            </a:pPr>
            <a:r>
              <a:rPr sz="1150" dirty="0">
                <a:solidFill>
                  <a:srgbClr val="2DA2BF"/>
                </a:solidFill>
                <a:latin typeface="EGCTCM+ArialMT" panose="02000500000000000000"/>
                <a:cs typeface="EGCTCM+ArialMT" panose="02000500000000000000"/>
              </a:rPr>
              <a:t>•</a:t>
            </a:r>
            <a:r>
              <a:rPr sz="1150" spc="1293" dirty="0">
                <a:solidFill>
                  <a:srgbClr val="2DA2BF"/>
                </a:solidFill>
                <a:latin typeface="EGCTCM+ArialMT" panose="02000500000000000000"/>
                <a:cs typeface="EGCTCM+ArialMT" panose="02000500000000000000"/>
              </a:rPr>
              <a:t> </a:t>
            </a:r>
            <a:r>
              <a:rPr sz="1700" spc="10" dirty="0">
                <a:solidFill>
                  <a:srgbClr val="000000"/>
                </a:solidFill>
                <a:latin typeface="ILCCTM+SimHei" panose="02000500000000000000"/>
                <a:cs typeface="ILCCTM+SimHei" panose="02000500000000000000"/>
              </a:rPr>
              <a:t>常见问题：</a:t>
            </a:r>
            <a:r>
              <a:rPr sz="1700" dirty="0">
                <a:solidFill>
                  <a:srgbClr val="000000"/>
                </a:solidFill>
                <a:latin typeface="宋体" panose="02010600030101010101" pitchFamily="2" charset="-122"/>
                <a:cs typeface="宋体" panose="02010600030101010101" pitchFamily="2" charset="-122"/>
              </a:rPr>
              <a:t>测定位置不满足要求，如直管段较</a:t>
            </a:r>
          </a:p>
          <a:p>
            <a:pPr marL="255905" marR="0">
              <a:lnSpc>
                <a:spcPts val="1705"/>
              </a:lnSpc>
              <a:spcBef>
                <a:spcPts val="130"/>
              </a:spcBef>
              <a:spcAft>
                <a:spcPts val="0"/>
              </a:spcAft>
            </a:pPr>
            <a:r>
              <a:rPr sz="1700" dirty="0">
                <a:solidFill>
                  <a:srgbClr val="000000"/>
                </a:solidFill>
                <a:latin typeface="宋体" panose="02010600030101010101" pitchFamily="2" charset="-122"/>
                <a:cs typeface="宋体" panose="02010600030101010101" pitchFamily="2" charset="-122"/>
              </a:rPr>
              <a:t>短，流速和颗粒物采样点位于烟道弯头、阀门、</a:t>
            </a:r>
          </a:p>
          <a:p>
            <a:pPr marL="255905" marR="0">
              <a:lnSpc>
                <a:spcPts val="1705"/>
              </a:lnSpc>
              <a:spcBef>
                <a:spcPts val="180"/>
              </a:spcBef>
              <a:spcAft>
                <a:spcPts val="0"/>
              </a:spcAft>
            </a:pPr>
            <a:r>
              <a:rPr sz="1700" dirty="0">
                <a:solidFill>
                  <a:srgbClr val="000000"/>
                </a:solidFill>
                <a:latin typeface="宋体" panose="02010600030101010101" pitchFamily="2" charset="-122"/>
                <a:cs typeface="宋体" panose="02010600030101010101" pitchFamily="2" charset="-122"/>
              </a:rPr>
              <a:t>变径管处、弯道或前后直管段不足。</a:t>
            </a:r>
          </a:p>
        </p:txBody>
      </p:sp>
      <p:sp>
        <p:nvSpPr>
          <p:cNvPr id="4" name="object 4"/>
          <p:cNvSpPr txBox="1"/>
          <p:nvPr/>
        </p:nvSpPr>
        <p:spPr>
          <a:xfrm>
            <a:off x="525145" y="1052165"/>
            <a:ext cx="5273865" cy="535395"/>
          </a:xfrm>
          <a:prstGeom prst="rect">
            <a:avLst/>
          </a:prstGeom>
        </p:spPr>
        <p:txBody>
          <a:bodyPr vert="horz" wrap="square" lIns="0" tIns="0" rIns="0" bIns="0" rtlCol="0">
            <a:spAutoFit/>
          </a:bodyPr>
          <a:lstStyle/>
          <a:p>
            <a:pPr marL="0" marR="0">
              <a:lnSpc>
                <a:spcPts val="1705"/>
              </a:lnSpc>
              <a:spcBef>
                <a:spcPts val="0"/>
              </a:spcBef>
              <a:spcAft>
                <a:spcPts val="0"/>
              </a:spcAft>
            </a:pPr>
            <a:r>
              <a:rPr sz="1150" dirty="0">
                <a:solidFill>
                  <a:srgbClr val="2DA2BF"/>
                </a:solidFill>
                <a:latin typeface="EGCTCM+ArialMT" panose="02000500000000000000"/>
                <a:cs typeface="EGCTCM+ArialMT" panose="02000500000000000000"/>
              </a:rPr>
              <a:t>•</a:t>
            </a:r>
            <a:r>
              <a:rPr sz="1150" spc="1293" dirty="0">
                <a:solidFill>
                  <a:srgbClr val="2DA2BF"/>
                </a:solidFill>
                <a:latin typeface="EGCTCM+ArialMT" panose="02000500000000000000"/>
                <a:cs typeface="EGCTCM+ArialMT" panose="02000500000000000000"/>
              </a:rPr>
              <a:t> </a:t>
            </a:r>
            <a:r>
              <a:rPr sz="1700" spc="10" dirty="0">
                <a:solidFill>
                  <a:srgbClr val="000000"/>
                </a:solidFill>
                <a:latin typeface="ILCCTM+SimHei" panose="02000500000000000000"/>
                <a:cs typeface="ILCCTM+SimHei" panose="02000500000000000000"/>
              </a:rPr>
              <a:t>对系统和数据影响：</a:t>
            </a:r>
            <a:r>
              <a:rPr sz="1700" dirty="0">
                <a:solidFill>
                  <a:srgbClr val="000000"/>
                </a:solidFill>
                <a:latin typeface="宋体" panose="02010600030101010101" pitchFamily="2" charset="-122"/>
                <a:cs typeface="宋体" panose="02010600030101010101" pitchFamily="2" charset="-122"/>
              </a:rPr>
              <a:t>造成烟尘、流量及被监测</a:t>
            </a:r>
          </a:p>
        </p:txBody>
      </p:sp>
      <p:sp>
        <p:nvSpPr>
          <p:cNvPr id="5" name="object 5"/>
          <p:cNvSpPr txBox="1"/>
          <p:nvPr/>
        </p:nvSpPr>
        <p:spPr>
          <a:xfrm>
            <a:off x="781050" y="1285210"/>
            <a:ext cx="4731289" cy="540385"/>
          </a:xfrm>
          <a:prstGeom prst="rect">
            <a:avLst/>
          </a:prstGeom>
        </p:spPr>
        <p:txBody>
          <a:bodyPr vert="horz" wrap="square" lIns="0" tIns="0" rIns="0" bIns="0" rtlCol="0">
            <a:spAutoFit/>
          </a:bodyPr>
          <a:lstStyle/>
          <a:p>
            <a:pPr marL="0" marR="0">
              <a:lnSpc>
                <a:spcPts val="1705"/>
              </a:lnSpc>
              <a:spcBef>
                <a:spcPts val="0"/>
              </a:spcBef>
              <a:spcAft>
                <a:spcPts val="0"/>
              </a:spcAft>
            </a:pPr>
            <a:r>
              <a:rPr sz="1700" dirty="0">
                <a:solidFill>
                  <a:srgbClr val="000000"/>
                </a:solidFill>
                <a:latin typeface="宋体" panose="02010600030101010101" pitchFamily="2" charset="-122"/>
                <a:cs typeface="宋体" panose="02010600030101010101" pitchFamily="2" charset="-122"/>
              </a:rPr>
              <a:t>气态污染物数据异常，数据不具有代表性。</a:t>
            </a:r>
          </a:p>
        </p:txBody>
      </p:sp>
      <p:sp>
        <p:nvSpPr>
          <p:cNvPr id="6" name="object 6"/>
          <p:cNvSpPr txBox="1"/>
          <p:nvPr/>
        </p:nvSpPr>
        <p:spPr>
          <a:xfrm>
            <a:off x="525145" y="1569055"/>
            <a:ext cx="5392166" cy="2637313"/>
          </a:xfrm>
          <a:prstGeom prst="rect">
            <a:avLst/>
          </a:prstGeom>
        </p:spPr>
        <p:txBody>
          <a:bodyPr vert="horz" wrap="square" lIns="0" tIns="0" rIns="0" bIns="0" rtlCol="0">
            <a:spAutoFit/>
          </a:bodyPr>
          <a:lstStyle/>
          <a:p>
            <a:pPr marL="0" marR="0">
              <a:lnSpc>
                <a:spcPts val="1705"/>
              </a:lnSpc>
              <a:spcBef>
                <a:spcPts val="0"/>
              </a:spcBef>
              <a:spcAft>
                <a:spcPts val="0"/>
              </a:spcAft>
            </a:pPr>
            <a:r>
              <a:rPr sz="1150" dirty="0">
                <a:solidFill>
                  <a:srgbClr val="2DA2BF"/>
                </a:solidFill>
                <a:latin typeface="EGCTCM+ArialMT" panose="02000500000000000000"/>
                <a:cs typeface="EGCTCM+ArialMT" panose="02000500000000000000"/>
              </a:rPr>
              <a:t>•</a:t>
            </a:r>
            <a:r>
              <a:rPr sz="1150" spc="1293" dirty="0">
                <a:solidFill>
                  <a:srgbClr val="2DA2BF"/>
                </a:solidFill>
                <a:latin typeface="EGCTCM+ArialMT" panose="02000500000000000000"/>
                <a:cs typeface="EGCTCM+ArialMT" panose="02000500000000000000"/>
              </a:rPr>
              <a:t> </a:t>
            </a:r>
            <a:r>
              <a:rPr sz="1700" spc="10" dirty="0">
                <a:solidFill>
                  <a:srgbClr val="000000"/>
                </a:solidFill>
                <a:latin typeface="ILCCTM+SimHei" panose="02000500000000000000"/>
                <a:cs typeface="ILCCTM+SimHei" panose="02000500000000000000"/>
              </a:rPr>
              <a:t>核查方法：</a:t>
            </a:r>
            <a:r>
              <a:rPr sz="1700" dirty="0">
                <a:solidFill>
                  <a:srgbClr val="000000"/>
                </a:solidFill>
                <a:latin typeface="宋体" panose="02010600030101010101" pitchFamily="2" charset="-122"/>
                <a:cs typeface="宋体" panose="02010600030101010101" pitchFamily="2" charset="-122"/>
              </a:rPr>
              <a:t>1、对于新建项目，采样平台应与排</a:t>
            </a:r>
          </a:p>
          <a:p>
            <a:pPr marL="255905" marR="0">
              <a:lnSpc>
                <a:spcPts val="1705"/>
              </a:lnSpc>
              <a:spcBef>
                <a:spcPts val="130"/>
              </a:spcBef>
              <a:spcAft>
                <a:spcPts val="0"/>
              </a:spcAft>
            </a:pPr>
            <a:r>
              <a:rPr sz="1700" dirty="0">
                <a:solidFill>
                  <a:srgbClr val="000000"/>
                </a:solidFill>
                <a:latin typeface="宋体" panose="02010600030101010101" pitchFamily="2" charset="-122"/>
                <a:cs typeface="宋体" panose="02010600030101010101" pitchFamily="2" charset="-122"/>
              </a:rPr>
              <a:t>气装置同步设计、同步建设，确保采样断面满</a:t>
            </a:r>
          </a:p>
          <a:p>
            <a:pPr marL="255905" marR="0">
              <a:lnSpc>
                <a:spcPts val="1705"/>
              </a:lnSpc>
              <a:spcBef>
                <a:spcPts val="180"/>
              </a:spcBef>
              <a:spcAft>
                <a:spcPts val="0"/>
              </a:spcAft>
            </a:pPr>
            <a:r>
              <a:rPr sz="1700" dirty="0">
                <a:solidFill>
                  <a:srgbClr val="000000"/>
                </a:solidFill>
                <a:latin typeface="宋体" panose="02010600030101010101" pitchFamily="2" charset="-122"/>
                <a:cs typeface="宋体" panose="02010600030101010101" pitchFamily="2" charset="-122"/>
              </a:rPr>
              <a:t>足前4后2等要求；2、 对于现有污染源，当无</a:t>
            </a:r>
          </a:p>
          <a:p>
            <a:pPr marL="255905" marR="0">
              <a:lnSpc>
                <a:spcPts val="1705"/>
              </a:lnSpc>
              <a:spcBef>
                <a:spcPts val="130"/>
              </a:spcBef>
              <a:spcAft>
                <a:spcPts val="0"/>
              </a:spcAft>
            </a:pPr>
            <a:r>
              <a:rPr sz="1700" dirty="0">
                <a:solidFill>
                  <a:srgbClr val="000000"/>
                </a:solidFill>
                <a:latin typeface="宋体" panose="02010600030101010101" pitchFamily="2" charset="-122"/>
                <a:cs typeface="宋体" panose="02010600030101010101" pitchFamily="2" charset="-122"/>
              </a:rPr>
              <a:t>法找到满足采样位置直管段要求时，应尽可能</a:t>
            </a:r>
          </a:p>
          <a:p>
            <a:pPr marL="255905" marR="0">
              <a:lnSpc>
                <a:spcPts val="1705"/>
              </a:lnSpc>
              <a:spcBef>
                <a:spcPts val="130"/>
              </a:spcBef>
              <a:spcAft>
                <a:spcPts val="0"/>
              </a:spcAft>
            </a:pPr>
            <a:r>
              <a:rPr sz="1700" dirty="0">
                <a:solidFill>
                  <a:srgbClr val="000000"/>
                </a:solidFill>
                <a:latin typeface="宋体" panose="02010600030101010101" pitchFamily="2" charset="-122"/>
                <a:cs typeface="宋体" panose="02010600030101010101" pitchFamily="2" charset="-122"/>
              </a:rPr>
              <a:t>选择在气流稳定的断面安装CEMS采样或分析探</a:t>
            </a:r>
          </a:p>
          <a:p>
            <a:pPr marL="255905" marR="0">
              <a:lnSpc>
                <a:spcPts val="1705"/>
              </a:lnSpc>
              <a:spcBef>
                <a:spcPts val="180"/>
              </a:spcBef>
              <a:spcAft>
                <a:spcPts val="0"/>
              </a:spcAft>
            </a:pPr>
            <a:r>
              <a:rPr sz="1700" dirty="0">
                <a:solidFill>
                  <a:srgbClr val="000000"/>
                </a:solidFill>
                <a:latin typeface="宋体" panose="02010600030101010101" pitchFamily="2" charset="-122"/>
                <a:cs typeface="宋体" panose="02010600030101010101" pitchFamily="2" charset="-122"/>
              </a:rPr>
              <a:t>头，并采取相应措施保证监测断面烟气和颗粒</a:t>
            </a:r>
          </a:p>
          <a:p>
            <a:pPr marL="255905" marR="0">
              <a:lnSpc>
                <a:spcPts val="1705"/>
              </a:lnSpc>
              <a:spcBef>
                <a:spcPts val="130"/>
              </a:spcBef>
              <a:spcAft>
                <a:spcPts val="0"/>
              </a:spcAft>
            </a:pPr>
            <a:r>
              <a:rPr sz="1700" dirty="0">
                <a:solidFill>
                  <a:srgbClr val="000000"/>
                </a:solidFill>
                <a:latin typeface="宋体" panose="02010600030101010101" pitchFamily="2" charset="-122"/>
                <a:cs typeface="宋体" panose="02010600030101010101" pitchFamily="2" charset="-122"/>
              </a:rPr>
              <a:t>物分布相对均匀，断面无紊流。3、询问企业或</a:t>
            </a:r>
          </a:p>
          <a:p>
            <a:pPr marL="255905" marR="0">
              <a:lnSpc>
                <a:spcPts val="1705"/>
              </a:lnSpc>
              <a:spcBef>
                <a:spcPts val="130"/>
              </a:spcBef>
              <a:spcAft>
                <a:spcPts val="0"/>
              </a:spcAft>
            </a:pPr>
            <a:r>
              <a:rPr sz="1700" dirty="0">
                <a:solidFill>
                  <a:srgbClr val="000000"/>
                </a:solidFill>
                <a:latin typeface="宋体" panose="02010600030101010101" pitchFamily="2" charset="-122"/>
                <a:cs typeface="宋体" panose="02010600030101010101" pitchFamily="2" charset="-122"/>
              </a:rPr>
              <a:t>第三方运营商，如流速量程、速度场系数、烟</a:t>
            </a:r>
          </a:p>
          <a:p>
            <a:pPr marL="255905" marR="0">
              <a:lnSpc>
                <a:spcPts val="1705"/>
              </a:lnSpc>
              <a:spcBef>
                <a:spcPts val="180"/>
              </a:spcBef>
              <a:spcAft>
                <a:spcPts val="0"/>
              </a:spcAft>
            </a:pPr>
            <a:r>
              <a:rPr sz="1700" dirty="0">
                <a:solidFill>
                  <a:srgbClr val="000000"/>
                </a:solidFill>
                <a:latin typeface="宋体" panose="02010600030101010101" pitchFamily="2" charset="-122"/>
                <a:cs typeface="宋体" panose="02010600030101010101" pitchFamily="2" charset="-122"/>
              </a:rPr>
              <a:t>道截面积、引风机风量等信息，以计算理论风</a:t>
            </a:r>
          </a:p>
          <a:p>
            <a:pPr marL="255905" marR="0">
              <a:lnSpc>
                <a:spcPts val="1705"/>
              </a:lnSpc>
              <a:spcBef>
                <a:spcPts val="130"/>
              </a:spcBef>
              <a:spcAft>
                <a:spcPts val="0"/>
              </a:spcAft>
            </a:pPr>
            <a:r>
              <a:rPr sz="1700" dirty="0">
                <a:solidFill>
                  <a:srgbClr val="000000"/>
                </a:solidFill>
                <a:latin typeface="宋体" panose="02010600030101010101" pitchFamily="2" charset="-122"/>
                <a:cs typeface="宋体" panose="02010600030101010101" pitchFamily="2" charset="-122"/>
              </a:rPr>
              <a:t>量，校核实测值是否与理论值相吻合。</a:t>
            </a:r>
          </a:p>
        </p:txBody>
      </p:sp>
      <p:sp>
        <p:nvSpPr>
          <p:cNvPr id="7" name="object 7"/>
          <p:cNvSpPr txBox="1"/>
          <p:nvPr/>
        </p:nvSpPr>
        <p:spPr>
          <a:xfrm>
            <a:off x="525145" y="3950305"/>
            <a:ext cx="5392166" cy="2637313"/>
          </a:xfrm>
          <a:prstGeom prst="rect">
            <a:avLst/>
          </a:prstGeom>
        </p:spPr>
        <p:txBody>
          <a:bodyPr vert="horz" wrap="square" lIns="0" tIns="0" rIns="0" bIns="0" rtlCol="0">
            <a:spAutoFit/>
          </a:bodyPr>
          <a:lstStyle/>
          <a:p>
            <a:pPr marL="0" marR="0">
              <a:lnSpc>
                <a:spcPts val="1705"/>
              </a:lnSpc>
              <a:spcBef>
                <a:spcPts val="0"/>
              </a:spcBef>
              <a:spcAft>
                <a:spcPts val="0"/>
              </a:spcAft>
            </a:pPr>
            <a:r>
              <a:rPr sz="1150" dirty="0">
                <a:solidFill>
                  <a:srgbClr val="2DA2BF"/>
                </a:solidFill>
                <a:latin typeface="EGCTCM+ArialMT" panose="02000500000000000000"/>
                <a:cs typeface="EGCTCM+ArialMT" panose="02000500000000000000"/>
              </a:rPr>
              <a:t>•</a:t>
            </a:r>
            <a:r>
              <a:rPr sz="1150" spc="1293" dirty="0">
                <a:solidFill>
                  <a:srgbClr val="2DA2BF"/>
                </a:solidFill>
                <a:latin typeface="EGCTCM+ArialMT" panose="02000500000000000000"/>
                <a:cs typeface="EGCTCM+ArialMT" panose="02000500000000000000"/>
              </a:rPr>
              <a:t> </a:t>
            </a:r>
            <a:r>
              <a:rPr sz="1700" spc="10" dirty="0">
                <a:solidFill>
                  <a:srgbClr val="000000"/>
                </a:solidFill>
                <a:latin typeface="ILCCTM+SimHei" panose="02000500000000000000"/>
                <a:cs typeface="ILCCTM+SimHei" panose="02000500000000000000"/>
              </a:rPr>
              <a:t>规范要求：</a:t>
            </a:r>
            <a:r>
              <a:rPr sz="1700" dirty="0">
                <a:solidFill>
                  <a:srgbClr val="000000"/>
                </a:solidFill>
                <a:latin typeface="宋体" panose="02010600030101010101" pitchFamily="2" charset="-122"/>
                <a:cs typeface="宋体" panose="02010600030101010101" pitchFamily="2" charset="-122"/>
              </a:rPr>
              <a:t>1、应优先选择在垂直管段和烟道负</a:t>
            </a:r>
          </a:p>
          <a:p>
            <a:pPr marL="255905" marR="0">
              <a:lnSpc>
                <a:spcPts val="1705"/>
              </a:lnSpc>
              <a:spcBef>
                <a:spcPts val="130"/>
              </a:spcBef>
              <a:spcAft>
                <a:spcPts val="0"/>
              </a:spcAft>
            </a:pPr>
            <a:r>
              <a:rPr sz="1700" dirty="0">
                <a:solidFill>
                  <a:srgbClr val="000000"/>
                </a:solidFill>
                <a:latin typeface="宋体" panose="02010600030101010101" pitchFamily="2" charset="-122"/>
                <a:cs typeface="宋体" panose="02010600030101010101" pitchFamily="2" charset="-122"/>
              </a:rPr>
              <a:t>压区域，确保所采集样品的代表性。2、测定位</a:t>
            </a:r>
          </a:p>
          <a:p>
            <a:pPr marL="255905" marR="0">
              <a:lnSpc>
                <a:spcPts val="1705"/>
              </a:lnSpc>
              <a:spcBef>
                <a:spcPts val="180"/>
              </a:spcBef>
              <a:spcAft>
                <a:spcPts val="0"/>
              </a:spcAft>
            </a:pPr>
            <a:r>
              <a:rPr sz="1700" dirty="0">
                <a:solidFill>
                  <a:srgbClr val="000000"/>
                </a:solidFill>
                <a:latin typeface="宋体" panose="02010600030101010101" pitchFamily="2" charset="-122"/>
                <a:cs typeface="宋体" panose="02010600030101010101" pitchFamily="2" charset="-122"/>
              </a:rPr>
              <a:t>置应避开烟道弯头和断面急剧变化的部位。。</a:t>
            </a:r>
          </a:p>
          <a:p>
            <a:pPr marL="255905" marR="0">
              <a:lnSpc>
                <a:spcPts val="1705"/>
              </a:lnSpc>
              <a:spcBef>
                <a:spcPts val="130"/>
              </a:spcBef>
              <a:spcAft>
                <a:spcPts val="0"/>
              </a:spcAft>
            </a:pPr>
            <a:r>
              <a:rPr sz="1700" dirty="0">
                <a:solidFill>
                  <a:srgbClr val="000000"/>
                </a:solidFill>
                <a:latin typeface="宋体" panose="02010600030101010101" pitchFamily="2" charset="-122"/>
                <a:cs typeface="宋体" panose="02010600030101010101" pitchFamily="2" charset="-122"/>
              </a:rPr>
              <a:t>对于圆形烟道，颗粒物CEMS和流速CMS，应设置</a:t>
            </a:r>
          </a:p>
          <a:p>
            <a:pPr marL="255905" marR="0">
              <a:lnSpc>
                <a:spcPts val="1705"/>
              </a:lnSpc>
              <a:spcBef>
                <a:spcPts val="130"/>
              </a:spcBef>
              <a:spcAft>
                <a:spcPts val="0"/>
              </a:spcAft>
            </a:pPr>
            <a:r>
              <a:rPr sz="1700" dirty="0">
                <a:solidFill>
                  <a:srgbClr val="000000"/>
                </a:solidFill>
                <a:latin typeface="宋体" panose="02010600030101010101" pitchFamily="2" charset="-122"/>
                <a:cs typeface="宋体" panose="02010600030101010101" pitchFamily="2" charset="-122"/>
              </a:rPr>
              <a:t>在距弯头、阀门、变径管下游方向≥4 倍烟道</a:t>
            </a:r>
          </a:p>
          <a:p>
            <a:pPr marL="255905" marR="0">
              <a:lnSpc>
                <a:spcPts val="1705"/>
              </a:lnSpc>
              <a:spcBef>
                <a:spcPts val="180"/>
              </a:spcBef>
              <a:spcAft>
                <a:spcPts val="0"/>
              </a:spcAft>
            </a:pPr>
            <a:r>
              <a:rPr sz="1700" dirty="0">
                <a:solidFill>
                  <a:srgbClr val="000000"/>
                </a:solidFill>
                <a:latin typeface="宋体" panose="02010600030101010101" pitchFamily="2" charset="-122"/>
                <a:cs typeface="宋体" panose="02010600030101010101" pitchFamily="2" charset="-122"/>
              </a:rPr>
              <a:t>直径，以及距上述部件上游方向≥2 倍烟道直</a:t>
            </a:r>
          </a:p>
          <a:p>
            <a:pPr marL="255905" marR="0">
              <a:lnSpc>
                <a:spcPts val="1705"/>
              </a:lnSpc>
              <a:spcBef>
                <a:spcPts val="130"/>
              </a:spcBef>
              <a:spcAft>
                <a:spcPts val="0"/>
              </a:spcAft>
            </a:pPr>
            <a:r>
              <a:rPr sz="1700" dirty="0">
                <a:solidFill>
                  <a:srgbClr val="000000"/>
                </a:solidFill>
                <a:latin typeface="宋体" panose="02010600030101010101" pitchFamily="2" charset="-122"/>
                <a:cs typeface="宋体" panose="02010600030101010101" pitchFamily="2" charset="-122"/>
              </a:rPr>
              <a:t>径处；气态污染物CEMS，应设置在距弯头、阀</a:t>
            </a:r>
          </a:p>
          <a:p>
            <a:pPr marL="255905" marR="0">
              <a:lnSpc>
                <a:spcPts val="1705"/>
              </a:lnSpc>
              <a:spcBef>
                <a:spcPts val="130"/>
              </a:spcBef>
              <a:spcAft>
                <a:spcPts val="0"/>
              </a:spcAft>
            </a:pPr>
            <a:r>
              <a:rPr sz="1700" dirty="0">
                <a:solidFill>
                  <a:srgbClr val="000000"/>
                </a:solidFill>
                <a:latin typeface="宋体" panose="02010600030101010101" pitchFamily="2" charset="-122"/>
                <a:cs typeface="宋体" panose="02010600030101010101" pitchFamily="2" charset="-122"/>
              </a:rPr>
              <a:t>门、变径管下游方向≥2 倍烟道直径，以及距</a:t>
            </a:r>
          </a:p>
          <a:p>
            <a:pPr marL="255905" marR="0">
              <a:lnSpc>
                <a:spcPts val="1705"/>
              </a:lnSpc>
              <a:spcBef>
                <a:spcPts val="180"/>
              </a:spcBef>
              <a:spcAft>
                <a:spcPts val="0"/>
              </a:spcAft>
            </a:pPr>
            <a:r>
              <a:rPr sz="1700" dirty="0">
                <a:solidFill>
                  <a:srgbClr val="000000"/>
                </a:solidFill>
                <a:latin typeface="宋体" panose="02010600030101010101" pitchFamily="2" charset="-122"/>
                <a:cs typeface="宋体" panose="02010600030101010101" pitchFamily="2" charset="-122"/>
              </a:rPr>
              <a:t>上述部件上游方向≥0.5 倍烟道直径处（HJ</a:t>
            </a:r>
          </a:p>
          <a:p>
            <a:pPr marL="255905" marR="0">
              <a:lnSpc>
                <a:spcPts val="1705"/>
              </a:lnSpc>
              <a:spcBef>
                <a:spcPts val="130"/>
              </a:spcBef>
              <a:spcAft>
                <a:spcPts val="0"/>
              </a:spcAft>
            </a:pPr>
            <a:r>
              <a:rPr sz="1700" dirty="0">
                <a:solidFill>
                  <a:srgbClr val="000000"/>
                </a:solidFill>
                <a:latin typeface="宋体" panose="02010600030101010101" pitchFamily="2" charset="-122"/>
                <a:cs typeface="宋体" panose="02010600030101010101" pitchFamily="2" charset="-122"/>
              </a:rPr>
              <a:t>75-2017</a:t>
            </a:r>
            <a:r>
              <a:rPr sz="1700" spc="1700" dirty="0">
                <a:solidFill>
                  <a:srgbClr val="000000"/>
                </a:solidFill>
                <a:latin typeface="宋体" panose="02010600030101010101" pitchFamily="2" charset="-122"/>
                <a:cs typeface="宋体" panose="02010600030101010101" pitchFamily="2" charset="-122"/>
              </a:rPr>
              <a:t> </a:t>
            </a:r>
            <a:r>
              <a:rPr sz="1700" dirty="0">
                <a:solidFill>
                  <a:srgbClr val="000000"/>
                </a:solidFill>
                <a:latin typeface="宋体" panose="02010600030101010101" pitchFamily="2" charset="-122"/>
                <a:cs typeface="宋体" panose="02010600030101010101" pitchFamily="2" charset="-122"/>
              </a:rPr>
              <a:t>7.1.2.2）</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415290" y="1477793"/>
            <a:ext cx="9317260" cy="1200785"/>
          </a:xfrm>
          <a:prstGeom prst="rect">
            <a:avLst/>
          </a:prstGeom>
        </p:spPr>
        <p:txBody>
          <a:bodyPr vert="horz" wrap="square" lIns="0" tIns="0" rIns="0" bIns="0" rtlCol="0">
            <a:spAutoFit/>
          </a:bodyPr>
          <a:lstStyle/>
          <a:p>
            <a:pPr marL="698500" marR="0">
              <a:lnSpc>
                <a:spcPts val="2195"/>
              </a:lnSpc>
              <a:spcBef>
                <a:spcPts val="0"/>
              </a:spcBef>
              <a:spcAft>
                <a:spcPts val="0"/>
              </a:spcAft>
            </a:pPr>
            <a:r>
              <a:rPr sz="2200" dirty="0">
                <a:solidFill>
                  <a:srgbClr val="FF0000"/>
                </a:solidFill>
                <a:latin typeface="ILCCTM+SimHei" panose="02000500000000000000"/>
                <a:cs typeface="ILCCTM+SimHei" panose="02000500000000000000"/>
              </a:rPr>
              <a:t>1、每个排放源装一套CEMS</a:t>
            </a:r>
            <a:r>
              <a:rPr sz="2200" dirty="0">
                <a:solidFill>
                  <a:srgbClr val="000000"/>
                </a:solidFill>
                <a:latin typeface="ILCCTM+SimHei" panose="02000500000000000000"/>
                <a:cs typeface="ILCCTM+SimHei" panose="02000500000000000000"/>
              </a:rPr>
              <a:t>（多烟道汇总时，尽可能安在总排</a:t>
            </a:r>
          </a:p>
          <a:p>
            <a:pPr marL="0" marR="0">
              <a:lnSpc>
                <a:spcPts val="2195"/>
              </a:lnSpc>
              <a:spcBef>
                <a:spcPts val="1765"/>
              </a:spcBef>
              <a:spcAft>
                <a:spcPts val="0"/>
              </a:spcAft>
            </a:pPr>
            <a:r>
              <a:rPr sz="2200" dirty="0">
                <a:solidFill>
                  <a:srgbClr val="000000"/>
                </a:solidFill>
                <a:latin typeface="ILCCTM+SimHei" panose="02000500000000000000"/>
                <a:cs typeface="ILCCTM+SimHei" panose="02000500000000000000"/>
              </a:rPr>
              <a:t>口，也可以每个烟道安一套）。</a:t>
            </a:r>
          </a:p>
        </p:txBody>
      </p:sp>
      <p:sp>
        <p:nvSpPr>
          <p:cNvPr id="4" name="object 4"/>
          <p:cNvSpPr txBox="1"/>
          <p:nvPr/>
        </p:nvSpPr>
        <p:spPr>
          <a:xfrm>
            <a:off x="415290" y="2559833"/>
            <a:ext cx="9317260" cy="1200785"/>
          </a:xfrm>
          <a:prstGeom prst="rect">
            <a:avLst/>
          </a:prstGeom>
        </p:spPr>
        <p:txBody>
          <a:bodyPr vert="horz" wrap="square" lIns="0" tIns="0" rIns="0" bIns="0" rtlCol="0">
            <a:spAutoFit/>
          </a:bodyPr>
          <a:lstStyle/>
          <a:p>
            <a:pPr marL="698500" marR="0">
              <a:lnSpc>
                <a:spcPts val="2195"/>
              </a:lnSpc>
              <a:spcBef>
                <a:spcPts val="0"/>
              </a:spcBef>
              <a:spcAft>
                <a:spcPts val="0"/>
              </a:spcAft>
            </a:pPr>
            <a:r>
              <a:rPr sz="2200" dirty="0">
                <a:solidFill>
                  <a:srgbClr val="000000"/>
                </a:solidFill>
                <a:latin typeface="ILCCTM+SimHei" panose="02000500000000000000"/>
                <a:cs typeface="ILCCTM+SimHei" panose="02000500000000000000"/>
              </a:rPr>
              <a:t>2、为了便于颗粒物和流速参比方法的校验和比对监测，烟气</a:t>
            </a:r>
          </a:p>
          <a:p>
            <a:pPr marL="0" marR="0">
              <a:lnSpc>
                <a:spcPts val="2195"/>
              </a:lnSpc>
              <a:spcBef>
                <a:spcPts val="1765"/>
              </a:spcBef>
              <a:spcAft>
                <a:spcPts val="0"/>
              </a:spcAft>
            </a:pPr>
            <a:r>
              <a:rPr sz="2200" dirty="0">
                <a:solidFill>
                  <a:srgbClr val="000000"/>
                </a:solidFill>
                <a:latin typeface="ILCCTM+SimHei" panose="02000500000000000000"/>
                <a:cs typeface="ILCCTM+SimHei" panose="02000500000000000000"/>
              </a:rPr>
              <a:t>CEMS</a:t>
            </a:r>
            <a:r>
              <a:rPr sz="2200" dirty="0">
                <a:solidFill>
                  <a:srgbClr val="FF0000"/>
                </a:solidFill>
                <a:latin typeface="ILCCTM+SimHei" panose="02000500000000000000"/>
                <a:cs typeface="ILCCTM+SimHei" panose="02000500000000000000"/>
              </a:rPr>
              <a:t>不宜安装在烟道内流速小于5m/s的位置。</a:t>
            </a:r>
          </a:p>
        </p:txBody>
      </p:sp>
      <p:sp>
        <p:nvSpPr>
          <p:cNvPr id="5" name="object 5"/>
          <p:cNvSpPr txBox="1"/>
          <p:nvPr/>
        </p:nvSpPr>
        <p:spPr>
          <a:xfrm>
            <a:off x="415290" y="3641873"/>
            <a:ext cx="9317260" cy="1200785"/>
          </a:xfrm>
          <a:prstGeom prst="rect">
            <a:avLst/>
          </a:prstGeom>
        </p:spPr>
        <p:txBody>
          <a:bodyPr vert="horz" wrap="square" lIns="0" tIns="0" rIns="0" bIns="0" rtlCol="0">
            <a:spAutoFit/>
          </a:bodyPr>
          <a:lstStyle/>
          <a:p>
            <a:pPr marL="698500" marR="0">
              <a:lnSpc>
                <a:spcPts val="2195"/>
              </a:lnSpc>
              <a:spcBef>
                <a:spcPts val="0"/>
              </a:spcBef>
              <a:spcAft>
                <a:spcPts val="0"/>
              </a:spcAft>
            </a:pPr>
            <a:r>
              <a:rPr sz="2200" dirty="0">
                <a:solidFill>
                  <a:srgbClr val="000000"/>
                </a:solidFill>
                <a:latin typeface="ILCCTM+SimHei" panose="02000500000000000000"/>
                <a:cs typeface="ILCCTM+SimHei" panose="02000500000000000000"/>
              </a:rPr>
              <a:t>3、固定污染源烟气净化设备设置有旁路烟道时，应在</a:t>
            </a:r>
            <a:r>
              <a:rPr sz="2200" dirty="0">
                <a:solidFill>
                  <a:srgbClr val="FF0000"/>
                </a:solidFill>
                <a:latin typeface="ILCCTM+SimHei" panose="02000500000000000000"/>
                <a:cs typeface="ILCCTM+SimHei" panose="02000500000000000000"/>
              </a:rPr>
              <a:t>旁路烟</a:t>
            </a:r>
          </a:p>
          <a:p>
            <a:pPr marL="0" marR="0">
              <a:lnSpc>
                <a:spcPts val="2195"/>
              </a:lnSpc>
              <a:spcBef>
                <a:spcPts val="1765"/>
              </a:spcBef>
              <a:spcAft>
                <a:spcPts val="0"/>
              </a:spcAft>
            </a:pPr>
            <a:r>
              <a:rPr sz="2200" dirty="0">
                <a:solidFill>
                  <a:srgbClr val="FF0000"/>
                </a:solidFill>
                <a:latin typeface="ILCCTM+SimHei" panose="02000500000000000000"/>
                <a:cs typeface="ILCCTM+SimHei" panose="02000500000000000000"/>
              </a:rPr>
              <a:t>道内安装烟气流量连续计量装置。</a:t>
            </a:r>
          </a:p>
        </p:txBody>
      </p:sp>
      <p:sp>
        <p:nvSpPr>
          <p:cNvPr id="6" name="object 6"/>
          <p:cNvSpPr txBox="1"/>
          <p:nvPr/>
        </p:nvSpPr>
        <p:spPr>
          <a:xfrm>
            <a:off x="415290" y="4723914"/>
            <a:ext cx="9156605" cy="1200784"/>
          </a:xfrm>
          <a:prstGeom prst="rect">
            <a:avLst/>
          </a:prstGeom>
        </p:spPr>
        <p:txBody>
          <a:bodyPr vert="horz" wrap="square" lIns="0" tIns="0" rIns="0" bIns="0" rtlCol="0">
            <a:spAutoFit/>
          </a:bodyPr>
          <a:lstStyle/>
          <a:p>
            <a:pPr marL="698500" marR="0">
              <a:lnSpc>
                <a:spcPts val="2195"/>
              </a:lnSpc>
              <a:spcBef>
                <a:spcPts val="0"/>
              </a:spcBef>
              <a:spcAft>
                <a:spcPts val="0"/>
              </a:spcAft>
            </a:pPr>
            <a:r>
              <a:rPr sz="2200" dirty="0">
                <a:solidFill>
                  <a:srgbClr val="00B050"/>
                </a:solidFill>
                <a:latin typeface="ILCCTM+SimHei" panose="02000500000000000000"/>
                <a:cs typeface="ILCCTM+SimHei" panose="02000500000000000000"/>
              </a:rPr>
              <a:t>4、火电厂湿法脱硫装置未安装GGH（烟气再加热系统）时，</a:t>
            </a:r>
          </a:p>
          <a:p>
            <a:pPr marL="0" marR="0">
              <a:lnSpc>
                <a:spcPts val="2195"/>
              </a:lnSpc>
              <a:spcBef>
                <a:spcPts val="1765"/>
              </a:spcBef>
              <a:spcAft>
                <a:spcPts val="0"/>
              </a:spcAft>
            </a:pPr>
            <a:r>
              <a:rPr sz="2200" dirty="0">
                <a:solidFill>
                  <a:srgbClr val="00B050"/>
                </a:solidFill>
                <a:latin typeface="ILCCTM+SimHei" panose="02000500000000000000"/>
                <a:cs typeface="ILCCTM+SimHei" panose="02000500000000000000"/>
              </a:rPr>
              <a:t>可将颗粒物CEMS安装在脱硫装置前的平直管道上（K系数法）。</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505777" y="753745"/>
            <a:ext cx="4907280" cy="762000"/>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ILCCTM+SimHei" panose="02000500000000000000"/>
                <a:cs typeface="ILCCTM+SimHei" panose="02000500000000000000"/>
              </a:rPr>
              <a:t>主要环境违法行为的证据与事实</a:t>
            </a:r>
          </a:p>
        </p:txBody>
      </p:sp>
      <p:sp>
        <p:nvSpPr>
          <p:cNvPr id="4" name="object 4"/>
          <p:cNvSpPr txBox="1"/>
          <p:nvPr/>
        </p:nvSpPr>
        <p:spPr>
          <a:xfrm>
            <a:off x="972502" y="1260385"/>
            <a:ext cx="3289777" cy="507364"/>
          </a:xfrm>
          <a:prstGeom prst="rect">
            <a:avLst/>
          </a:prstGeom>
        </p:spPr>
        <p:txBody>
          <a:bodyPr vert="horz" wrap="square" lIns="0" tIns="0" rIns="0" bIns="0" rtlCol="0">
            <a:spAutoFit/>
          </a:bodyPr>
          <a:lstStyle/>
          <a:p>
            <a:pPr marL="0" marR="0">
              <a:lnSpc>
                <a:spcPts val="1595"/>
              </a:lnSpc>
              <a:spcBef>
                <a:spcPts val="0"/>
              </a:spcBef>
              <a:spcAft>
                <a:spcPts val="0"/>
              </a:spcAft>
            </a:pPr>
            <a:r>
              <a:rPr sz="1600" spc="10" dirty="0">
                <a:solidFill>
                  <a:srgbClr val="000000"/>
                </a:solidFill>
                <a:latin typeface="仿宋" panose="02010609060101010101" charset="-122"/>
                <a:cs typeface="仿宋" panose="02010609060101010101" charset="-122"/>
              </a:rPr>
              <a:t>一、企业监测数据违法行为证据</a:t>
            </a:r>
          </a:p>
        </p:txBody>
      </p:sp>
      <p:sp>
        <p:nvSpPr>
          <p:cNvPr id="5" name="object 5"/>
          <p:cNvSpPr txBox="1"/>
          <p:nvPr/>
        </p:nvSpPr>
        <p:spPr>
          <a:xfrm>
            <a:off x="724535" y="2230098"/>
            <a:ext cx="710565" cy="568337"/>
          </a:xfrm>
          <a:prstGeom prst="rect">
            <a:avLst/>
          </a:prstGeom>
        </p:spPr>
        <p:txBody>
          <a:bodyPr vert="horz" wrap="square" lIns="0" tIns="0" rIns="0" bIns="0" rtlCol="0">
            <a:spAutoFit/>
          </a:bodyPr>
          <a:lstStyle/>
          <a:p>
            <a:pPr marL="0" marR="0">
              <a:lnSpc>
                <a:spcPts val="2075"/>
              </a:lnSpc>
              <a:spcBef>
                <a:spcPts val="0"/>
              </a:spcBef>
              <a:spcAft>
                <a:spcPts val="0"/>
              </a:spcAft>
            </a:pPr>
            <a:r>
              <a:rPr sz="1600" dirty="0">
                <a:solidFill>
                  <a:srgbClr val="000000"/>
                </a:solidFill>
                <a:latin typeface="华文楷体" panose="02010600040101010101" charset="-122"/>
                <a:cs typeface="华文楷体" panose="02010600040101010101" charset="-122"/>
              </a:rPr>
              <a:t>序号</a:t>
            </a:r>
          </a:p>
        </p:txBody>
      </p:sp>
      <p:sp>
        <p:nvSpPr>
          <p:cNvPr id="6" name="object 6"/>
          <p:cNvSpPr txBox="1"/>
          <p:nvPr/>
        </p:nvSpPr>
        <p:spPr>
          <a:xfrm>
            <a:off x="4592955" y="2230098"/>
            <a:ext cx="1116965" cy="568337"/>
          </a:xfrm>
          <a:prstGeom prst="rect">
            <a:avLst/>
          </a:prstGeom>
        </p:spPr>
        <p:txBody>
          <a:bodyPr vert="horz" wrap="square" lIns="0" tIns="0" rIns="0" bIns="0" rtlCol="0">
            <a:spAutoFit/>
          </a:bodyPr>
          <a:lstStyle/>
          <a:p>
            <a:pPr marL="0" marR="0">
              <a:lnSpc>
                <a:spcPts val="2075"/>
              </a:lnSpc>
              <a:spcBef>
                <a:spcPts val="0"/>
              </a:spcBef>
              <a:spcAft>
                <a:spcPts val="0"/>
              </a:spcAft>
            </a:pPr>
            <a:r>
              <a:rPr sz="1600" dirty="0">
                <a:solidFill>
                  <a:srgbClr val="000000"/>
                </a:solidFill>
                <a:latin typeface="华文楷体" panose="02010600040101010101" charset="-122"/>
                <a:cs typeface="华文楷体" panose="02010600040101010101" charset="-122"/>
              </a:rPr>
              <a:t>违法证据</a:t>
            </a:r>
          </a:p>
        </p:txBody>
      </p:sp>
      <p:sp>
        <p:nvSpPr>
          <p:cNvPr id="7" name="object 7"/>
          <p:cNvSpPr txBox="1"/>
          <p:nvPr/>
        </p:nvSpPr>
        <p:spPr>
          <a:xfrm>
            <a:off x="1778635" y="2576741"/>
            <a:ext cx="3648329" cy="426872"/>
          </a:xfrm>
          <a:prstGeom prst="rect">
            <a:avLst/>
          </a:prstGeom>
        </p:spPr>
        <p:txBody>
          <a:bodyPr vert="horz" wrap="square" lIns="0" tIns="0" rIns="0" bIns="0" rtlCol="0">
            <a:spAutoFit/>
          </a:bodyPr>
          <a:lstStyle/>
          <a:p>
            <a:pPr marL="0" marR="0">
              <a:lnSpc>
                <a:spcPts val="1560"/>
              </a:lnSpc>
              <a:spcBef>
                <a:spcPts val="0"/>
              </a:spcBef>
              <a:spcAft>
                <a:spcPts val="0"/>
              </a:spcAft>
            </a:pPr>
            <a:r>
              <a:rPr sz="1200" dirty="0">
                <a:solidFill>
                  <a:srgbClr val="000000"/>
                </a:solidFill>
                <a:latin typeface="Candara" panose="020E0502030303020204"/>
                <a:cs typeface="Candara" panose="020E0502030303020204"/>
              </a:rPr>
              <a:t>1. </a:t>
            </a:r>
            <a:r>
              <a:rPr sz="1200" dirty="0">
                <a:solidFill>
                  <a:srgbClr val="000000"/>
                </a:solidFill>
                <a:latin typeface="华文楷体" panose="02010600040101010101" charset="-122"/>
                <a:cs typeface="华文楷体" panose="02010600040101010101" charset="-122"/>
              </a:rPr>
              <a:t>强令、授意有关人员篡改、伪造监测数据的；</a:t>
            </a:r>
          </a:p>
        </p:txBody>
      </p:sp>
      <p:sp>
        <p:nvSpPr>
          <p:cNvPr id="8" name="object 8"/>
          <p:cNvSpPr txBox="1"/>
          <p:nvPr/>
        </p:nvSpPr>
        <p:spPr>
          <a:xfrm>
            <a:off x="622935" y="2781278"/>
            <a:ext cx="913764" cy="812177"/>
          </a:xfrm>
          <a:prstGeom prst="rect">
            <a:avLst/>
          </a:prstGeom>
        </p:spPr>
        <p:txBody>
          <a:bodyPr vert="horz" wrap="square" lIns="0" tIns="0" rIns="0" bIns="0" rtlCol="0">
            <a:spAutoFit/>
          </a:bodyPr>
          <a:lstStyle/>
          <a:p>
            <a:pPr marL="0" marR="0">
              <a:lnSpc>
                <a:spcPts val="2075"/>
              </a:lnSpc>
              <a:spcBef>
                <a:spcPts val="0"/>
              </a:spcBef>
              <a:spcAft>
                <a:spcPts val="0"/>
              </a:spcAft>
            </a:pPr>
            <a:r>
              <a:rPr sz="1600" dirty="0">
                <a:solidFill>
                  <a:srgbClr val="000000"/>
                </a:solidFill>
                <a:latin typeface="华文楷体" panose="02010600040101010101" charset="-122"/>
                <a:cs typeface="华文楷体" panose="02010600040101010101" charset="-122"/>
              </a:rPr>
              <a:t>（三）</a:t>
            </a:r>
          </a:p>
          <a:p>
            <a:pPr marL="0" marR="0">
              <a:lnSpc>
                <a:spcPts val="1920"/>
              </a:lnSpc>
              <a:spcBef>
                <a:spcPts val="0"/>
              </a:spcBef>
              <a:spcAft>
                <a:spcPts val="0"/>
              </a:spcAft>
            </a:pPr>
            <a:r>
              <a:rPr sz="1600" dirty="0">
                <a:solidFill>
                  <a:srgbClr val="000000"/>
                </a:solidFill>
                <a:latin typeface="华文楷体" panose="02010600040101010101" charset="-122"/>
                <a:cs typeface="华文楷体" panose="02010600040101010101" charset="-122"/>
              </a:rPr>
              <a:t>涉嫌指</a:t>
            </a:r>
          </a:p>
        </p:txBody>
      </p:sp>
      <p:sp>
        <p:nvSpPr>
          <p:cNvPr id="9" name="object 9"/>
          <p:cNvSpPr txBox="1"/>
          <p:nvPr/>
        </p:nvSpPr>
        <p:spPr>
          <a:xfrm>
            <a:off x="1703070" y="2865031"/>
            <a:ext cx="7435406" cy="602767"/>
          </a:xfrm>
          <a:prstGeom prst="rect">
            <a:avLst/>
          </a:prstGeom>
        </p:spPr>
        <p:txBody>
          <a:bodyPr vert="horz" wrap="square" lIns="0" tIns="0" rIns="0" bIns="0" rtlCol="0">
            <a:spAutoFit/>
          </a:bodyPr>
          <a:lstStyle/>
          <a:p>
            <a:pPr marL="75565" marR="0">
              <a:lnSpc>
                <a:spcPts val="1560"/>
              </a:lnSpc>
              <a:spcBef>
                <a:spcPts val="0"/>
              </a:spcBef>
              <a:spcAft>
                <a:spcPts val="0"/>
              </a:spcAft>
            </a:pPr>
            <a:r>
              <a:rPr sz="1200" dirty="0">
                <a:solidFill>
                  <a:srgbClr val="000000"/>
                </a:solidFill>
                <a:latin typeface="Candara" panose="020E0502030303020204"/>
                <a:cs typeface="Candara" panose="020E0502030303020204"/>
              </a:rPr>
              <a:t>2. </a:t>
            </a:r>
            <a:r>
              <a:rPr sz="1200" dirty="0">
                <a:solidFill>
                  <a:srgbClr val="000000"/>
                </a:solidFill>
                <a:latin typeface="华文楷体" panose="02010600040101010101" charset="-122"/>
                <a:cs typeface="华文楷体" panose="02010600040101010101" charset="-122"/>
              </a:rPr>
              <a:t>将考核达标或者评比排名情况列为下属监测机构、监测人员的工作考核要求，意图干预监测数</a:t>
            </a:r>
          </a:p>
          <a:p>
            <a:pPr marL="0" marR="0">
              <a:lnSpc>
                <a:spcPts val="1385"/>
              </a:lnSpc>
              <a:spcBef>
                <a:spcPts val="0"/>
              </a:spcBef>
              <a:spcAft>
                <a:spcPts val="0"/>
              </a:spcAft>
            </a:pPr>
            <a:r>
              <a:rPr sz="1200" dirty="0">
                <a:solidFill>
                  <a:srgbClr val="000000"/>
                </a:solidFill>
                <a:latin typeface="华文楷体" panose="02010600040101010101" charset="-122"/>
                <a:cs typeface="华文楷体" panose="02010600040101010101" charset="-122"/>
              </a:rPr>
              <a:t>据的；</a:t>
            </a:r>
          </a:p>
        </p:txBody>
      </p:sp>
      <p:sp>
        <p:nvSpPr>
          <p:cNvPr id="10" name="object 10"/>
          <p:cNvSpPr txBox="1"/>
          <p:nvPr/>
        </p:nvSpPr>
        <p:spPr>
          <a:xfrm>
            <a:off x="521335" y="3268958"/>
            <a:ext cx="1116965" cy="812177"/>
          </a:xfrm>
          <a:prstGeom prst="rect">
            <a:avLst/>
          </a:prstGeom>
        </p:spPr>
        <p:txBody>
          <a:bodyPr vert="horz" wrap="square" lIns="0" tIns="0" rIns="0" bIns="0" rtlCol="0">
            <a:spAutoFit/>
          </a:bodyPr>
          <a:lstStyle/>
          <a:p>
            <a:pPr marL="0" marR="0">
              <a:lnSpc>
                <a:spcPts val="2075"/>
              </a:lnSpc>
              <a:spcBef>
                <a:spcPts val="0"/>
              </a:spcBef>
              <a:spcAft>
                <a:spcPts val="0"/>
              </a:spcAft>
            </a:pPr>
            <a:r>
              <a:rPr sz="1600" dirty="0">
                <a:solidFill>
                  <a:srgbClr val="000000"/>
                </a:solidFill>
                <a:latin typeface="华文楷体" panose="02010600040101010101" charset="-122"/>
                <a:cs typeface="华文楷体" panose="02010600040101010101" charset="-122"/>
              </a:rPr>
              <a:t>使篡改、</a:t>
            </a:r>
          </a:p>
          <a:p>
            <a:pPr marL="101600" marR="0">
              <a:lnSpc>
                <a:spcPts val="1920"/>
              </a:lnSpc>
              <a:spcBef>
                <a:spcPts val="0"/>
              </a:spcBef>
              <a:spcAft>
                <a:spcPts val="0"/>
              </a:spcAft>
            </a:pPr>
            <a:r>
              <a:rPr sz="1600" dirty="0">
                <a:solidFill>
                  <a:srgbClr val="000000"/>
                </a:solidFill>
                <a:latin typeface="华文楷体" panose="02010600040101010101" charset="-122"/>
                <a:cs typeface="华文楷体" panose="02010600040101010101" charset="-122"/>
              </a:rPr>
              <a:t>伪造监</a:t>
            </a:r>
          </a:p>
        </p:txBody>
      </p:sp>
      <p:sp>
        <p:nvSpPr>
          <p:cNvPr id="11" name="object 11"/>
          <p:cNvSpPr txBox="1"/>
          <p:nvPr/>
        </p:nvSpPr>
        <p:spPr>
          <a:xfrm>
            <a:off x="1778635" y="3337471"/>
            <a:ext cx="7352887" cy="426872"/>
          </a:xfrm>
          <a:prstGeom prst="rect">
            <a:avLst/>
          </a:prstGeom>
        </p:spPr>
        <p:txBody>
          <a:bodyPr vert="horz" wrap="square" lIns="0" tIns="0" rIns="0" bIns="0" rtlCol="0">
            <a:spAutoFit/>
          </a:bodyPr>
          <a:lstStyle/>
          <a:p>
            <a:pPr marL="0" marR="0">
              <a:lnSpc>
                <a:spcPts val="1560"/>
              </a:lnSpc>
              <a:spcBef>
                <a:spcPts val="0"/>
              </a:spcBef>
              <a:spcAft>
                <a:spcPts val="0"/>
              </a:spcAft>
            </a:pPr>
            <a:r>
              <a:rPr sz="1200" dirty="0">
                <a:solidFill>
                  <a:srgbClr val="000000"/>
                </a:solidFill>
                <a:latin typeface="Candara" panose="020E0502030303020204"/>
                <a:cs typeface="Candara" panose="020E0502030303020204"/>
              </a:rPr>
              <a:t>3. </a:t>
            </a:r>
            <a:r>
              <a:rPr sz="1200" dirty="0">
                <a:solidFill>
                  <a:srgbClr val="000000"/>
                </a:solidFill>
                <a:latin typeface="华文楷体" panose="02010600040101010101" charset="-122"/>
                <a:cs typeface="华文楷体" panose="02010600040101010101" charset="-122"/>
              </a:rPr>
              <a:t>无正当理由，强制要求监测机构多次监测并从中挑选数据，或者无正当理由拒签上报监测数据</a:t>
            </a:r>
          </a:p>
        </p:txBody>
      </p:sp>
      <p:sp>
        <p:nvSpPr>
          <p:cNvPr id="12" name="object 12"/>
          <p:cNvSpPr txBox="1"/>
          <p:nvPr/>
        </p:nvSpPr>
        <p:spPr>
          <a:xfrm>
            <a:off x="1703070" y="3513366"/>
            <a:ext cx="533400" cy="426872"/>
          </a:xfrm>
          <a:prstGeom prst="rect">
            <a:avLst/>
          </a:prstGeom>
        </p:spPr>
        <p:txBody>
          <a:bodyPr vert="horz" wrap="square" lIns="0" tIns="0" rIns="0" bIns="0" rtlCol="0">
            <a:spAutoFit/>
          </a:bodyPr>
          <a:lstStyle/>
          <a:p>
            <a:pPr marL="0" marR="0">
              <a:lnSpc>
                <a:spcPts val="1560"/>
              </a:lnSpc>
              <a:spcBef>
                <a:spcPts val="0"/>
              </a:spcBef>
              <a:spcAft>
                <a:spcPts val="0"/>
              </a:spcAft>
            </a:pPr>
            <a:r>
              <a:rPr sz="1200" dirty="0">
                <a:solidFill>
                  <a:srgbClr val="000000"/>
                </a:solidFill>
                <a:latin typeface="华文楷体" panose="02010600040101010101" charset="-122"/>
                <a:cs typeface="华文楷体" panose="02010600040101010101" charset="-122"/>
              </a:rPr>
              <a:t>的；</a:t>
            </a:r>
          </a:p>
        </p:txBody>
      </p:sp>
      <p:sp>
        <p:nvSpPr>
          <p:cNvPr id="13" name="object 13"/>
          <p:cNvSpPr txBox="1"/>
          <p:nvPr/>
        </p:nvSpPr>
        <p:spPr>
          <a:xfrm>
            <a:off x="622935" y="3756638"/>
            <a:ext cx="913764" cy="568337"/>
          </a:xfrm>
          <a:prstGeom prst="rect">
            <a:avLst/>
          </a:prstGeom>
        </p:spPr>
        <p:txBody>
          <a:bodyPr vert="horz" wrap="square" lIns="0" tIns="0" rIns="0" bIns="0" rtlCol="0">
            <a:spAutoFit/>
          </a:bodyPr>
          <a:lstStyle/>
          <a:p>
            <a:pPr marL="0" marR="0">
              <a:lnSpc>
                <a:spcPts val="2075"/>
              </a:lnSpc>
              <a:spcBef>
                <a:spcPts val="0"/>
              </a:spcBef>
              <a:spcAft>
                <a:spcPts val="0"/>
              </a:spcAft>
            </a:pPr>
            <a:r>
              <a:rPr sz="1600" dirty="0">
                <a:solidFill>
                  <a:srgbClr val="000000"/>
                </a:solidFill>
                <a:latin typeface="华文楷体" panose="02010600040101010101" charset="-122"/>
                <a:cs typeface="华文楷体" panose="02010600040101010101" charset="-122"/>
              </a:rPr>
              <a:t>测数据</a:t>
            </a:r>
          </a:p>
        </p:txBody>
      </p:sp>
      <p:sp>
        <p:nvSpPr>
          <p:cNvPr id="14" name="object 14"/>
          <p:cNvSpPr txBox="1"/>
          <p:nvPr/>
        </p:nvSpPr>
        <p:spPr>
          <a:xfrm>
            <a:off x="1703070" y="3809911"/>
            <a:ext cx="7447820" cy="609752"/>
          </a:xfrm>
          <a:prstGeom prst="rect">
            <a:avLst/>
          </a:prstGeom>
        </p:spPr>
        <p:txBody>
          <a:bodyPr vert="horz" wrap="square" lIns="0" tIns="0" rIns="0" bIns="0" rtlCol="0">
            <a:spAutoFit/>
          </a:bodyPr>
          <a:lstStyle/>
          <a:p>
            <a:pPr marL="75565" marR="0">
              <a:lnSpc>
                <a:spcPts val="1560"/>
              </a:lnSpc>
              <a:spcBef>
                <a:spcPts val="0"/>
              </a:spcBef>
              <a:spcAft>
                <a:spcPts val="0"/>
              </a:spcAft>
            </a:pPr>
            <a:r>
              <a:rPr sz="1200" dirty="0">
                <a:solidFill>
                  <a:srgbClr val="000000"/>
                </a:solidFill>
                <a:latin typeface="Candara" panose="020E0502030303020204"/>
                <a:cs typeface="Candara" panose="020E0502030303020204"/>
              </a:rPr>
              <a:t>4. </a:t>
            </a:r>
            <a:r>
              <a:rPr sz="1200" dirty="0">
                <a:solidFill>
                  <a:srgbClr val="000000"/>
                </a:solidFill>
                <a:latin typeface="华文楷体" panose="02010600040101010101" charset="-122"/>
                <a:cs typeface="华文楷体" panose="02010600040101010101" charset="-122"/>
              </a:rPr>
              <a:t>委托方人员授意监测机构工作人员篡改、伪造监测数据或者在未作整改的前提下，进行多家或</a:t>
            </a:r>
          </a:p>
          <a:p>
            <a:pPr marL="0" marR="0">
              <a:lnSpc>
                <a:spcPts val="1440"/>
              </a:lnSpc>
              <a:spcBef>
                <a:spcPts val="0"/>
              </a:spcBef>
              <a:spcAft>
                <a:spcPts val="0"/>
              </a:spcAft>
            </a:pPr>
            <a:r>
              <a:rPr sz="1200" dirty="0">
                <a:solidFill>
                  <a:srgbClr val="000000"/>
                </a:solidFill>
                <a:latin typeface="华文楷体" panose="02010600040101010101" charset="-122"/>
                <a:cs typeface="华文楷体" panose="02010600040101010101" charset="-122"/>
              </a:rPr>
              <a:t>多次监测委托，挑选其中“合格”</a:t>
            </a:r>
            <a:r>
              <a:rPr sz="1200" spc="-40" dirty="0">
                <a:solidFill>
                  <a:srgbClr val="000000"/>
                </a:solidFill>
                <a:latin typeface="Times New Roman" panose="02020603050405020304"/>
                <a:cs typeface="Times New Roman" panose="02020603050405020304"/>
              </a:rPr>
              <a:t> </a:t>
            </a:r>
            <a:r>
              <a:rPr sz="1200" dirty="0">
                <a:solidFill>
                  <a:srgbClr val="000000"/>
                </a:solidFill>
                <a:latin typeface="华文楷体" panose="02010600040101010101" charset="-122"/>
                <a:cs typeface="华文楷体" panose="02010600040101010101" charset="-122"/>
              </a:rPr>
              <a:t>监测报告的；</a:t>
            </a:r>
          </a:p>
        </p:txBody>
      </p:sp>
      <p:sp>
        <p:nvSpPr>
          <p:cNvPr id="15" name="object 15"/>
          <p:cNvSpPr txBox="1"/>
          <p:nvPr/>
        </p:nvSpPr>
        <p:spPr>
          <a:xfrm>
            <a:off x="521335" y="4000478"/>
            <a:ext cx="1116965" cy="568337"/>
          </a:xfrm>
          <a:prstGeom prst="rect">
            <a:avLst/>
          </a:prstGeom>
        </p:spPr>
        <p:txBody>
          <a:bodyPr vert="horz" wrap="square" lIns="0" tIns="0" rIns="0" bIns="0" rtlCol="0">
            <a:spAutoFit/>
          </a:bodyPr>
          <a:lstStyle/>
          <a:p>
            <a:pPr marL="0" marR="0">
              <a:lnSpc>
                <a:spcPts val="2075"/>
              </a:lnSpc>
              <a:spcBef>
                <a:spcPts val="0"/>
              </a:spcBef>
              <a:spcAft>
                <a:spcPts val="0"/>
              </a:spcAft>
            </a:pPr>
            <a:r>
              <a:rPr sz="1600" dirty="0">
                <a:solidFill>
                  <a:srgbClr val="000000"/>
                </a:solidFill>
                <a:latin typeface="华文楷体" panose="02010600040101010101" charset="-122"/>
                <a:cs typeface="华文楷体" panose="02010600040101010101" charset="-122"/>
              </a:rPr>
              <a:t>的行为，</a:t>
            </a:r>
          </a:p>
        </p:txBody>
      </p:sp>
      <p:sp>
        <p:nvSpPr>
          <p:cNvPr id="16" name="object 16"/>
          <p:cNvSpPr txBox="1"/>
          <p:nvPr/>
        </p:nvSpPr>
        <p:spPr>
          <a:xfrm>
            <a:off x="1778635" y="4282351"/>
            <a:ext cx="3497897" cy="426872"/>
          </a:xfrm>
          <a:prstGeom prst="rect">
            <a:avLst/>
          </a:prstGeom>
        </p:spPr>
        <p:txBody>
          <a:bodyPr vert="horz" wrap="square" lIns="0" tIns="0" rIns="0" bIns="0" rtlCol="0">
            <a:spAutoFit/>
          </a:bodyPr>
          <a:lstStyle/>
          <a:p>
            <a:pPr marL="0" marR="0">
              <a:lnSpc>
                <a:spcPts val="1560"/>
              </a:lnSpc>
              <a:spcBef>
                <a:spcPts val="0"/>
              </a:spcBef>
              <a:spcAft>
                <a:spcPts val="0"/>
              </a:spcAft>
            </a:pPr>
            <a:r>
              <a:rPr sz="1200" dirty="0">
                <a:solidFill>
                  <a:srgbClr val="000000"/>
                </a:solidFill>
                <a:latin typeface="Candara" panose="020E0502030303020204"/>
                <a:cs typeface="Candara" panose="020E0502030303020204"/>
              </a:rPr>
              <a:t>5. </a:t>
            </a:r>
            <a:r>
              <a:rPr sz="1200" dirty="0">
                <a:solidFill>
                  <a:srgbClr val="000000"/>
                </a:solidFill>
                <a:latin typeface="华文楷体" panose="02010600040101010101" charset="-122"/>
                <a:cs typeface="华文楷体" panose="02010600040101010101" charset="-122"/>
              </a:rPr>
              <a:t>其他涉嫌指使篡改、伪造监测数据的情形。</a:t>
            </a:r>
          </a:p>
        </p:txBody>
      </p:sp>
      <p:sp>
        <p:nvSpPr>
          <p:cNvPr id="17" name="object 17"/>
          <p:cNvSpPr txBox="1"/>
          <p:nvPr/>
        </p:nvSpPr>
        <p:spPr>
          <a:xfrm>
            <a:off x="4536440" y="6371437"/>
            <a:ext cx="260778" cy="322171"/>
          </a:xfrm>
          <a:prstGeom prst="rect">
            <a:avLst/>
          </a:prstGeom>
        </p:spPr>
        <p:txBody>
          <a:bodyPr vert="horz" wrap="square" lIns="0" tIns="0" rIns="0" bIns="0" rtlCol="0">
            <a:spAutoFit/>
          </a:bodyPr>
          <a:lstStyle/>
          <a:p>
            <a:pPr marL="0" marR="0">
              <a:lnSpc>
                <a:spcPts val="1035"/>
              </a:lnSpc>
              <a:spcBef>
                <a:spcPts val="0"/>
              </a:spcBef>
              <a:spcAft>
                <a:spcPts val="0"/>
              </a:spcAft>
            </a:pPr>
            <a:r>
              <a:rPr sz="1000" dirty="0">
                <a:solidFill>
                  <a:srgbClr val="073E87"/>
                </a:solidFill>
                <a:latin typeface="EGCTCM+ArialMT" panose="02000500000000000000"/>
                <a:cs typeface="EGCTCM+ArialMT" panose="02000500000000000000"/>
              </a:rPr>
              <a:t>5</a:t>
            </a:r>
          </a:p>
        </p:txBody>
      </p:sp>
      <p:sp>
        <p:nvSpPr>
          <p:cNvPr id="18" name="object 18"/>
          <p:cNvSpPr txBox="1"/>
          <p:nvPr/>
        </p:nvSpPr>
        <p:spPr>
          <a:xfrm>
            <a:off x="7518718" y="6368722"/>
            <a:ext cx="1540097" cy="324886"/>
          </a:xfrm>
          <a:prstGeom prst="rect">
            <a:avLst/>
          </a:prstGeom>
        </p:spPr>
        <p:txBody>
          <a:bodyPr vert="horz" wrap="square" lIns="0" tIns="0" rIns="0" bIns="0" rtlCol="0">
            <a:spAutoFit/>
          </a:bodyPr>
          <a:lstStyle/>
          <a:p>
            <a:pPr marL="0" marR="0">
              <a:lnSpc>
                <a:spcPts val="1035"/>
              </a:lnSpc>
              <a:spcBef>
                <a:spcPts val="0"/>
              </a:spcBef>
              <a:spcAft>
                <a:spcPts val="0"/>
              </a:spcAft>
            </a:pPr>
            <a:r>
              <a:rPr sz="1000" dirty="0">
                <a:solidFill>
                  <a:srgbClr val="073E87"/>
                </a:solidFill>
                <a:latin typeface="EGCTCM+ArialMT" panose="02000500000000000000"/>
                <a:cs typeface="EGCTCM+ArialMT" panose="02000500000000000000"/>
              </a:rPr>
              <a:t>2020</a:t>
            </a:r>
            <a:r>
              <a:rPr sz="1000" dirty="0">
                <a:solidFill>
                  <a:srgbClr val="073E87"/>
                </a:solidFill>
                <a:latin typeface="宋体" panose="02010600030101010101" pitchFamily="2" charset="-122"/>
                <a:cs typeface="宋体" panose="02010600030101010101" pitchFamily="2" charset="-122"/>
              </a:rPr>
              <a:t>年</a:t>
            </a:r>
            <a:r>
              <a:rPr sz="1000" dirty="0">
                <a:solidFill>
                  <a:srgbClr val="073E87"/>
                </a:solidFill>
                <a:latin typeface="EGCTCM+ArialMT" panose="02000500000000000000"/>
                <a:cs typeface="EGCTCM+ArialMT" panose="02000500000000000000"/>
              </a:rPr>
              <a:t>4</a:t>
            </a:r>
            <a:r>
              <a:rPr sz="1000" dirty="0">
                <a:solidFill>
                  <a:srgbClr val="073E87"/>
                </a:solidFill>
                <a:latin typeface="宋体" panose="02010600030101010101" pitchFamily="2" charset="-122"/>
                <a:cs typeface="宋体" panose="02010600030101010101" pitchFamily="2" charset="-122"/>
              </a:rPr>
              <a:t>月</a:t>
            </a:r>
            <a:r>
              <a:rPr sz="1000" dirty="0">
                <a:solidFill>
                  <a:srgbClr val="073E87"/>
                </a:solidFill>
                <a:latin typeface="EGCTCM+ArialMT" panose="02000500000000000000"/>
                <a:cs typeface="EGCTCM+ArialMT" panose="02000500000000000000"/>
              </a:rPr>
              <a:t>1</a:t>
            </a:r>
            <a:r>
              <a:rPr sz="1000" dirty="0">
                <a:solidFill>
                  <a:srgbClr val="073E87"/>
                </a:solidFill>
                <a:latin typeface="宋体" panose="02010600030101010101" pitchFamily="2" charset="-122"/>
                <a:cs typeface="宋体" panose="02010600030101010101" pitchFamily="2" charset="-122"/>
              </a:rPr>
              <a:t>日</a:t>
            </a:r>
            <a:r>
              <a:rPr sz="1000" dirty="0">
                <a:solidFill>
                  <a:srgbClr val="073E87"/>
                </a:solidFill>
                <a:latin typeface="EGCTCM+ArialMT" panose="02000500000000000000"/>
                <a:cs typeface="EGCTCM+ArialMT" panose="02000500000000000000"/>
              </a:rPr>
              <a:t>22</a:t>
            </a:r>
            <a:r>
              <a:rPr sz="1000" dirty="0">
                <a:solidFill>
                  <a:srgbClr val="073E87"/>
                </a:solidFill>
                <a:latin typeface="宋体" panose="02010600030101010101" pitchFamily="2" charset="-122"/>
                <a:cs typeface="宋体" panose="02010600030101010101" pitchFamily="2" charset="-122"/>
              </a:rPr>
              <a:t>时</a:t>
            </a:r>
            <a:r>
              <a:rPr sz="1000" dirty="0">
                <a:solidFill>
                  <a:srgbClr val="073E87"/>
                </a:solidFill>
                <a:latin typeface="EGCTCM+ArialMT" panose="02000500000000000000"/>
                <a:cs typeface="EGCTCM+ArialMT" panose="02000500000000000000"/>
              </a:rPr>
              <a:t>16</a:t>
            </a:r>
            <a:r>
              <a:rPr sz="1000" dirty="0">
                <a:solidFill>
                  <a:srgbClr val="073E87"/>
                </a:solidFill>
                <a:latin typeface="宋体" panose="02010600030101010101" pitchFamily="2" charset="-122"/>
                <a:cs typeface="宋体" panose="02010600030101010101" pitchFamily="2" charset="-122"/>
              </a:rPr>
              <a:t>分</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082040" y="1923881"/>
            <a:ext cx="1536065" cy="697865"/>
          </a:xfrm>
          <a:prstGeom prst="rect">
            <a:avLst/>
          </a:prstGeom>
        </p:spPr>
        <p:txBody>
          <a:bodyPr vert="horz" wrap="square" lIns="0" tIns="0" rIns="0" bIns="0" rtlCol="0">
            <a:spAutoFit/>
          </a:bodyPr>
          <a:lstStyle/>
          <a:p>
            <a:pPr marL="0" marR="0">
              <a:lnSpc>
                <a:spcPts val="2195"/>
              </a:lnSpc>
              <a:spcBef>
                <a:spcPts val="0"/>
              </a:spcBef>
              <a:spcAft>
                <a:spcPts val="0"/>
              </a:spcAft>
            </a:pPr>
            <a:r>
              <a:rPr sz="2200" dirty="0">
                <a:solidFill>
                  <a:srgbClr val="4AB1E4"/>
                </a:solidFill>
                <a:latin typeface="ILCCTM+SimHei" panose="02000500000000000000"/>
                <a:cs typeface="ILCCTM+SimHei" panose="02000500000000000000"/>
              </a:rPr>
              <a:t>脱硫系统</a:t>
            </a:r>
          </a:p>
        </p:txBody>
      </p:sp>
      <p:sp>
        <p:nvSpPr>
          <p:cNvPr id="4" name="object 4"/>
          <p:cNvSpPr txBox="1"/>
          <p:nvPr/>
        </p:nvSpPr>
        <p:spPr>
          <a:xfrm>
            <a:off x="1126490" y="4514681"/>
            <a:ext cx="1536065" cy="697865"/>
          </a:xfrm>
          <a:prstGeom prst="rect">
            <a:avLst/>
          </a:prstGeom>
        </p:spPr>
        <p:txBody>
          <a:bodyPr vert="horz" wrap="square" lIns="0" tIns="0" rIns="0" bIns="0" rtlCol="0">
            <a:spAutoFit/>
          </a:bodyPr>
          <a:lstStyle/>
          <a:p>
            <a:pPr marL="0" marR="0">
              <a:lnSpc>
                <a:spcPts val="2195"/>
              </a:lnSpc>
              <a:spcBef>
                <a:spcPts val="0"/>
              </a:spcBef>
              <a:spcAft>
                <a:spcPts val="0"/>
              </a:spcAft>
            </a:pPr>
            <a:r>
              <a:rPr sz="2200" dirty="0">
                <a:solidFill>
                  <a:srgbClr val="4AB1E4"/>
                </a:solidFill>
                <a:latin typeface="ILCCTM+SimHei" panose="02000500000000000000"/>
                <a:cs typeface="ILCCTM+SimHei" panose="02000500000000000000"/>
              </a:rPr>
              <a:t>脱硫系统</a:t>
            </a:r>
          </a:p>
        </p:txBody>
      </p:sp>
      <p:sp>
        <p:nvSpPr>
          <p:cNvPr id="5" name="object 5"/>
          <p:cNvSpPr txBox="1"/>
          <p:nvPr/>
        </p:nvSpPr>
        <p:spPr>
          <a:xfrm>
            <a:off x="1675765" y="5967244"/>
            <a:ext cx="6264815" cy="697865"/>
          </a:xfrm>
          <a:prstGeom prst="rect">
            <a:avLst/>
          </a:prstGeom>
        </p:spPr>
        <p:txBody>
          <a:bodyPr vert="horz" wrap="square" lIns="0" tIns="0" rIns="0" bIns="0" rtlCol="0">
            <a:spAutoFit/>
          </a:bodyPr>
          <a:lstStyle/>
          <a:p>
            <a:pPr marL="0" marR="0">
              <a:lnSpc>
                <a:spcPts val="2195"/>
              </a:lnSpc>
              <a:spcBef>
                <a:spcPts val="0"/>
              </a:spcBef>
              <a:spcAft>
                <a:spcPts val="0"/>
              </a:spcAft>
            </a:pPr>
            <a:r>
              <a:rPr sz="2200" dirty="0">
                <a:solidFill>
                  <a:srgbClr val="000000"/>
                </a:solidFill>
                <a:latin typeface="ILCCTM+SimHei" panose="02000500000000000000"/>
                <a:cs typeface="ILCCTM+SimHei" panose="02000500000000000000"/>
              </a:rPr>
              <a:t>烟气CEMS 安装在该固定污染源的总排气管上</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310640" y="1515953"/>
            <a:ext cx="1610995" cy="730885"/>
          </a:xfrm>
          <a:prstGeom prst="rect">
            <a:avLst/>
          </a:prstGeom>
        </p:spPr>
        <p:txBody>
          <a:bodyPr vert="horz" wrap="square" lIns="0" tIns="0" rIns="0" bIns="0" rtlCol="0">
            <a:spAutoFit/>
          </a:bodyPr>
          <a:lstStyle/>
          <a:p>
            <a:pPr marL="0" marR="0">
              <a:lnSpc>
                <a:spcPts val="2305"/>
              </a:lnSpc>
              <a:spcBef>
                <a:spcPts val="0"/>
              </a:spcBef>
              <a:spcAft>
                <a:spcPts val="0"/>
              </a:spcAft>
            </a:pPr>
            <a:r>
              <a:rPr sz="2300" spc="10" dirty="0">
                <a:solidFill>
                  <a:srgbClr val="4AB1E4"/>
                </a:solidFill>
                <a:latin typeface="ILCCTM+SimHei" panose="02000500000000000000"/>
                <a:cs typeface="ILCCTM+SimHei" panose="02000500000000000000"/>
              </a:rPr>
              <a:t>脱硫系统</a:t>
            </a:r>
          </a:p>
        </p:txBody>
      </p:sp>
      <p:sp>
        <p:nvSpPr>
          <p:cNvPr id="4" name="object 4"/>
          <p:cNvSpPr txBox="1"/>
          <p:nvPr/>
        </p:nvSpPr>
        <p:spPr>
          <a:xfrm>
            <a:off x="3314700" y="1771481"/>
            <a:ext cx="2094865" cy="697865"/>
          </a:xfrm>
          <a:prstGeom prst="rect">
            <a:avLst/>
          </a:prstGeom>
        </p:spPr>
        <p:txBody>
          <a:bodyPr vert="horz" wrap="square" lIns="0" tIns="0" rIns="0" bIns="0" rtlCol="0">
            <a:spAutoFit/>
          </a:bodyPr>
          <a:lstStyle/>
          <a:p>
            <a:pPr marL="0" marR="0">
              <a:lnSpc>
                <a:spcPts val="2195"/>
              </a:lnSpc>
              <a:spcBef>
                <a:spcPts val="0"/>
              </a:spcBef>
              <a:spcAft>
                <a:spcPts val="0"/>
              </a:spcAft>
            </a:pPr>
            <a:r>
              <a:rPr sz="2200" dirty="0">
                <a:solidFill>
                  <a:srgbClr val="000000"/>
                </a:solidFill>
                <a:latin typeface="ILCCTM+SimHei" panose="02000500000000000000"/>
                <a:cs typeface="ILCCTM+SimHei" panose="02000500000000000000"/>
              </a:rPr>
              <a:t>烟气采样点位</a:t>
            </a:r>
          </a:p>
        </p:txBody>
      </p:sp>
      <p:sp>
        <p:nvSpPr>
          <p:cNvPr id="5" name="object 5"/>
          <p:cNvSpPr txBox="1"/>
          <p:nvPr/>
        </p:nvSpPr>
        <p:spPr>
          <a:xfrm>
            <a:off x="6350317" y="2448708"/>
            <a:ext cx="1256665" cy="697865"/>
          </a:xfrm>
          <a:prstGeom prst="rect">
            <a:avLst/>
          </a:prstGeom>
        </p:spPr>
        <p:txBody>
          <a:bodyPr vert="horz" wrap="square" lIns="0" tIns="0" rIns="0" bIns="0" rtlCol="0">
            <a:spAutoFit/>
          </a:bodyPr>
          <a:lstStyle/>
          <a:p>
            <a:pPr marL="0" marR="0">
              <a:lnSpc>
                <a:spcPts val="2195"/>
              </a:lnSpc>
              <a:spcBef>
                <a:spcPts val="0"/>
              </a:spcBef>
              <a:spcAft>
                <a:spcPts val="0"/>
              </a:spcAft>
            </a:pPr>
            <a:r>
              <a:rPr sz="2200" dirty="0">
                <a:solidFill>
                  <a:srgbClr val="4AB1E4"/>
                </a:solidFill>
                <a:latin typeface="ILCCTM+SimHei" panose="02000500000000000000"/>
                <a:cs typeface="ILCCTM+SimHei" panose="02000500000000000000"/>
              </a:rPr>
              <a:t>净烟气</a:t>
            </a:r>
          </a:p>
        </p:txBody>
      </p:sp>
      <p:sp>
        <p:nvSpPr>
          <p:cNvPr id="6" name="object 6"/>
          <p:cNvSpPr txBox="1"/>
          <p:nvPr/>
        </p:nvSpPr>
        <p:spPr>
          <a:xfrm>
            <a:off x="5267960" y="3171656"/>
            <a:ext cx="2944177" cy="697865"/>
          </a:xfrm>
          <a:prstGeom prst="rect">
            <a:avLst/>
          </a:prstGeom>
        </p:spPr>
        <p:txBody>
          <a:bodyPr vert="horz" wrap="square" lIns="0" tIns="0" rIns="0" bIns="0" rtlCol="0">
            <a:spAutoFit/>
          </a:bodyPr>
          <a:lstStyle/>
          <a:p>
            <a:pPr marL="0" marR="0">
              <a:lnSpc>
                <a:spcPts val="2195"/>
              </a:lnSpc>
              <a:spcBef>
                <a:spcPts val="0"/>
              </a:spcBef>
              <a:spcAft>
                <a:spcPts val="0"/>
              </a:spcAft>
            </a:pPr>
            <a:r>
              <a:rPr sz="2200" spc="11" dirty="0">
                <a:solidFill>
                  <a:srgbClr val="4AB1E4"/>
                </a:solidFill>
                <a:latin typeface="ILCCTM+SimHei" panose="02000500000000000000"/>
                <a:cs typeface="ILCCTM+SimHei" panose="02000500000000000000"/>
              </a:rPr>
              <a:t>旁路烟道安装流量计</a:t>
            </a:r>
          </a:p>
        </p:txBody>
      </p:sp>
      <p:sp>
        <p:nvSpPr>
          <p:cNvPr id="7" name="object 7"/>
          <p:cNvSpPr txBox="1"/>
          <p:nvPr/>
        </p:nvSpPr>
        <p:spPr>
          <a:xfrm>
            <a:off x="6285547" y="4142571"/>
            <a:ext cx="1256665" cy="697865"/>
          </a:xfrm>
          <a:prstGeom prst="rect">
            <a:avLst/>
          </a:prstGeom>
        </p:spPr>
        <p:txBody>
          <a:bodyPr vert="horz" wrap="square" lIns="0" tIns="0" rIns="0" bIns="0" rtlCol="0">
            <a:spAutoFit/>
          </a:bodyPr>
          <a:lstStyle/>
          <a:p>
            <a:pPr marL="0" marR="0">
              <a:lnSpc>
                <a:spcPts val="2195"/>
              </a:lnSpc>
              <a:spcBef>
                <a:spcPts val="0"/>
              </a:spcBef>
              <a:spcAft>
                <a:spcPts val="0"/>
              </a:spcAft>
            </a:pPr>
            <a:r>
              <a:rPr sz="2200" dirty="0">
                <a:solidFill>
                  <a:srgbClr val="4AB1E4"/>
                </a:solidFill>
                <a:latin typeface="ILCCTM+SimHei" panose="02000500000000000000"/>
                <a:cs typeface="ILCCTM+SimHei" panose="02000500000000000000"/>
              </a:rPr>
              <a:t>原烟气</a:t>
            </a:r>
          </a:p>
        </p:txBody>
      </p:sp>
      <p:sp>
        <p:nvSpPr>
          <p:cNvPr id="8" name="object 8"/>
          <p:cNvSpPr txBox="1"/>
          <p:nvPr/>
        </p:nvSpPr>
        <p:spPr>
          <a:xfrm>
            <a:off x="3835400" y="5457656"/>
            <a:ext cx="977264" cy="697865"/>
          </a:xfrm>
          <a:prstGeom prst="rect">
            <a:avLst/>
          </a:prstGeom>
        </p:spPr>
        <p:txBody>
          <a:bodyPr vert="horz" wrap="square" lIns="0" tIns="0" rIns="0" bIns="0" rtlCol="0">
            <a:spAutoFit/>
          </a:bodyPr>
          <a:lstStyle/>
          <a:p>
            <a:pPr marL="0" marR="0">
              <a:lnSpc>
                <a:spcPts val="2195"/>
              </a:lnSpc>
              <a:spcBef>
                <a:spcPts val="0"/>
              </a:spcBef>
              <a:spcAft>
                <a:spcPts val="0"/>
              </a:spcAft>
            </a:pPr>
            <a:r>
              <a:rPr sz="2200" dirty="0">
                <a:solidFill>
                  <a:srgbClr val="000000"/>
                </a:solidFill>
                <a:latin typeface="ILCCTM+SimHei" panose="02000500000000000000"/>
                <a:cs typeface="ILCCTM+SimHei" panose="02000500000000000000"/>
              </a:rPr>
              <a:t>图一</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310640" y="1515953"/>
            <a:ext cx="1610995" cy="730885"/>
          </a:xfrm>
          <a:prstGeom prst="rect">
            <a:avLst/>
          </a:prstGeom>
        </p:spPr>
        <p:txBody>
          <a:bodyPr vert="horz" wrap="square" lIns="0" tIns="0" rIns="0" bIns="0" rtlCol="0">
            <a:spAutoFit/>
          </a:bodyPr>
          <a:lstStyle/>
          <a:p>
            <a:pPr marL="0" marR="0">
              <a:lnSpc>
                <a:spcPts val="2305"/>
              </a:lnSpc>
              <a:spcBef>
                <a:spcPts val="0"/>
              </a:spcBef>
              <a:spcAft>
                <a:spcPts val="0"/>
              </a:spcAft>
            </a:pPr>
            <a:r>
              <a:rPr sz="2300" spc="10" dirty="0">
                <a:solidFill>
                  <a:srgbClr val="4AB1E4"/>
                </a:solidFill>
                <a:latin typeface="ILCCTM+SimHei" panose="02000500000000000000"/>
                <a:cs typeface="ILCCTM+SimHei" panose="02000500000000000000"/>
              </a:rPr>
              <a:t>脱硫系统</a:t>
            </a:r>
          </a:p>
        </p:txBody>
      </p:sp>
      <p:sp>
        <p:nvSpPr>
          <p:cNvPr id="4" name="object 4"/>
          <p:cNvSpPr txBox="1"/>
          <p:nvPr/>
        </p:nvSpPr>
        <p:spPr>
          <a:xfrm>
            <a:off x="4723765" y="1824751"/>
            <a:ext cx="1485900" cy="571500"/>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80808"/>
                </a:solidFill>
                <a:latin typeface="宋体" panose="02010600030101010101" pitchFamily="2" charset="-122"/>
                <a:cs typeface="宋体" panose="02010600030101010101" pitchFamily="2" charset="-122"/>
              </a:rPr>
              <a:t>烟气采样点</a:t>
            </a:r>
          </a:p>
        </p:txBody>
      </p:sp>
      <p:sp>
        <p:nvSpPr>
          <p:cNvPr id="5" name="object 5"/>
          <p:cNvSpPr txBox="1"/>
          <p:nvPr/>
        </p:nvSpPr>
        <p:spPr>
          <a:xfrm>
            <a:off x="6350317" y="2448708"/>
            <a:ext cx="1256665" cy="697865"/>
          </a:xfrm>
          <a:prstGeom prst="rect">
            <a:avLst/>
          </a:prstGeom>
        </p:spPr>
        <p:txBody>
          <a:bodyPr vert="horz" wrap="square" lIns="0" tIns="0" rIns="0" bIns="0" rtlCol="0">
            <a:spAutoFit/>
          </a:bodyPr>
          <a:lstStyle/>
          <a:p>
            <a:pPr marL="0" marR="0">
              <a:lnSpc>
                <a:spcPts val="2195"/>
              </a:lnSpc>
              <a:spcBef>
                <a:spcPts val="0"/>
              </a:spcBef>
              <a:spcAft>
                <a:spcPts val="0"/>
              </a:spcAft>
            </a:pPr>
            <a:r>
              <a:rPr sz="2200" dirty="0">
                <a:solidFill>
                  <a:srgbClr val="4AB1E4"/>
                </a:solidFill>
                <a:latin typeface="ILCCTM+SimHei" panose="02000500000000000000"/>
                <a:cs typeface="ILCCTM+SimHei" panose="02000500000000000000"/>
              </a:rPr>
              <a:t>净烟气</a:t>
            </a:r>
          </a:p>
        </p:txBody>
      </p:sp>
      <p:sp>
        <p:nvSpPr>
          <p:cNvPr id="6" name="object 6"/>
          <p:cNvSpPr txBox="1"/>
          <p:nvPr/>
        </p:nvSpPr>
        <p:spPr>
          <a:xfrm>
            <a:off x="5205730" y="3171656"/>
            <a:ext cx="2933065" cy="1668779"/>
          </a:xfrm>
          <a:prstGeom prst="rect">
            <a:avLst/>
          </a:prstGeom>
        </p:spPr>
        <p:txBody>
          <a:bodyPr vert="horz" wrap="square" lIns="0" tIns="0" rIns="0" bIns="0" rtlCol="0">
            <a:spAutoFit/>
          </a:bodyPr>
          <a:lstStyle/>
          <a:p>
            <a:pPr marL="0" marR="0">
              <a:lnSpc>
                <a:spcPts val="2195"/>
              </a:lnSpc>
              <a:spcBef>
                <a:spcPts val="0"/>
              </a:spcBef>
              <a:spcAft>
                <a:spcPts val="0"/>
              </a:spcAft>
            </a:pPr>
            <a:r>
              <a:rPr sz="2200" dirty="0">
                <a:solidFill>
                  <a:srgbClr val="4AB1E4"/>
                </a:solidFill>
                <a:latin typeface="ILCCTM+SimHei" panose="02000500000000000000"/>
                <a:cs typeface="ILCCTM+SimHei" panose="02000500000000000000"/>
              </a:rPr>
              <a:t>旁路烟道安装流量计</a:t>
            </a:r>
          </a:p>
          <a:p>
            <a:pPr marL="1079500" marR="0">
              <a:lnSpc>
                <a:spcPts val="2195"/>
              </a:lnSpc>
              <a:spcBef>
                <a:spcPts val="5450"/>
              </a:spcBef>
              <a:spcAft>
                <a:spcPts val="0"/>
              </a:spcAft>
            </a:pPr>
            <a:r>
              <a:rPr sz="2200" dirty="0">
                <a:solidFill>
                  <a:srgbClr val="4AB1E4"/>
                </a:solidFill>
                <a:latin typeface="ILCCTM+SimHei" panose="02000500000000000000"/>
                <a:cs typeface="ILCCTM+SimHei" panose="02000500000000000000"/>
              </a:rPr>
              <a:t>原烟气</a:t>
            </a:r>
          </a:p>
        </p:txBody>
      </p:sp>
      <p:sp>
        <p:nvSpPr>
          <p:cNvPr id="7" name="object 7"/>
          <p:cNvSpPr txBox="1"/>
          <p:nvPr/>
        </p:nvSpPr>
        <p:spPr>
          <a:xfrm>
            <a:off x="4087812" y="5421144"/>
            <a:ext cx="977264" cy="697865"/>
          </a:xfrm>
          <a:prstGeom prst="rect">
            <a:avLst/>
          </a:prstGeom>
        </p:spPr>
        <p:txBody>
          <a:bodyPr vert="horz" wrap="square" lIns="0" tIns="0" rIns="0" bIns="0" rtlCol="0">
            <a:spAutoFit/>
          </a:bodyPr>
          <a:lstStyle/>
          <a:p>
            <a:pPr marL="0" marR="0">
              <a:lnSpc>
                <a:spcPts val="2195"/>
              </a:lnSpc>
              <a:spcBef>
                <a:spcPts val="0"/>
              </a:spcBef>
              <a:spcAft>
                <a:spcPts val="0"/>
              </a:spcAft>
            </a:pPr>
            <a:r>
              <a:rPr sz="2200" dirty="0">
                <a:solidFill>
                  <a:srgbClr val="000000"/>
                </a:solidFill>
                <a:latin typeface="ILCCTM+SimHei" panose="02000500000000000000"/>
                <a:cs typeface="ILCCTM+SimHei" panose="02000500000000000000"/>
              </a:rPr>
              <a:t>图二</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5366702" y="1186090"/>
            <a:ext cx="2014854" cy="588391"/>
          </a:xfrm>
          <a:prstGeom prst="rect">
            <a:avLst/>
          </a:prstGeom>
        </p:spPr>
        <p:txBody>
          <a:bodyPr vert="horz" wrap="square" lIns="0" tIns="0" rIns="0" bIns="0" rtlCol="0">
            <a:spAutoFit/>
          </a:bodyPr>
          <a:lstStyle/>
          <a:p>
            <a:pPr marL="0" marR="0">
              <a:lnSpc>
                <a:spcPts val="1875"/>
              </a:lnSpc>
              <a:spcBef>
                <a:spcPts val="0"/>
              </a:spcBef>
              <a:spcAft>
                <a:spcPts val="0"/>
              </a:spcAft>
            </a:pPr>
            <a:r>
              <a:rPr sz="1800" dirty="0">
                <a:solidFill>
                  <a:srgbClr val="0066FF"/>
                </a:solidFill>
                <a:latin typeface="华文新魏" panose="02010800040101010101" charset="-122"/>
                <a:cs typeface="华文新魏" panose="02010800040101010101" charset="-122"/>
              </a:rPr>
              <a:t>监测位置（</a:t>
            </a:r>
            <a:r>
              <a:rPr sz="1800" dirty="0">
                <a:solidFill>
                  <a:srgbClr val="0066FF"/>
                </a:solidFill>
                <a:latin typeface="Times New Roman" panose="02020603050405020304"/>
                <a:cs typeface="Times New Roman" panose="02020603050405020304"/>
              </a:rPr>
              <a:t> </a:t>
            </a:r>
            <a:r>
              <a:rPr sz="1800" dirty="0">
                <a:solidFill>
                  <a:srgbClr val="FF0066"/>
                </a:solidFill>
                <a:latin typeface="CVWIHH+LucidaCalligraphy-Italic" panose="02000500000000000000"/>
                <a:cs typeface="CVWIHH+LucidaCalligraphy-Italic" panose="02000500000000000000"/>
              </a:rPr>
              <a:t>√</a:t>
            </a:r>
            <a:r>
              <a:rPr sz="1800" spc="160" dirty="0">
                <a:solidFill>
                  <a:srgbClr val="FF0066"/>
                </a:solidFill>
                <a:latin typeface="CVWIHH+LucidaCalligraphy-Italic" panose="02000500000000000000"/>
                <a:cs typeface="CVWIHH+LucidaCalligraphy-Italic" panose="02000500000000000000"/>
              </a:rPr>
              <a:t> </a:t>
            </a:r>
            <a:r>
              <a:rPr sz="1800" dirty="0">
                <a:solidFill>
                  <a:srgbClr val="0066FF"/>
                </a:solidFill>
                <a:latin typeface="华文新魏" panose="02010800040101010101" charset="-122"/>
                <a:cs typeface="华文新魏" panose="02010800040101010101" charset="-122"/>
              </a:rPr>
              <a:t>）</a:t>
            </a:r>
          </a:p>
        </p:txBody>
      </p:sp>
      <p:sp>
        <p:nvSpPr>
          <p:cNvPr id="4" name="object 4"/>
          <p:cNvSpPr txBox="1"/>
          <p:nvPr/>
        </p:nvSpPr>
        <p:spPr>
          <a:xfrm>
            <a:off x="1380490" y="1630590"/>
            <a:ext cx="1880870" cy="588391"/>
          </a:xfrm>
          <a:prstGeom prst="rect">
            <a:avLst/>
          </a:prstGeom>
        </p:spPr>
        <p:txBody>
          <a:bodyPr vert="horz" wrap="square" lIns="0" tIns="0" rIns="0" bIns="0" rtlCol="0">
            <a:spAutoFit/>
          </a:bodyPr>
          <a:lstStyle/>
          <a:p>
            <a:pPr marL="0" marR="0">
              <a:lnSpc>
                <a:spcPts val="1875"/>
              </a:lnSpc>
              <a:spcBef>
                <a:spcPts val="0"/>
              </a:spcBef>
              <a:spcAft>
                <a:spcPts val="0"/>
              </a:spcAft>
            </a:pPr>
            <a:r>
              <a:rPr sz="1800" dirty="0">
                <a:solidFill>
                  <a:srgbClr val="FF3300"/>
                </a:solidFill>
                <a:latin typeface="华文新魏" panose="02010800040101010101" charset="-122"/>
                <a:cs typeface="华文新魏" panose="02010800040101010101" charset="-122"/>
              </a:rPr>
              <a:t>监测位置（</a:t>
            </a:r>
            <a:r>
              <a:rPr sz="1800" dirty="0">
                <a:solidFill>
                  <a:srgbClr val="FF0066"/>
                </a:solidFill>
                <a:latin typeface="CVWIHH+LucidaCalligraphy-Italic" panose="02000500000000000000"/>
                <a:cs typeface="CVWIHH+LucidaCalligraphy-Italic" panose="02000500000000000000"/>
              </a:rPr>
              <a:t>√</a:t>
            </a:r>
            <a:r>
              <a:rPr sz="1800" dirty="0">
                <a:solidFill>
                  <a:srgbClr val="FF3300"/>
                </a:solidFill>
                <a:latin typeface="华文新魏" panose="02010800040101010101" charset="-122"/>
                <a:cs typeface="华文新魏" panose="02010800040101010101" charset="-122"/>
              </a:rPr>
              <a:t>）</a:t>
            </a:r>
          </a:p>
        </p:txBody>
      </p:sp>
      <p:sp>
        <p:nvSpPr>
          <p:cNvPr id="5" name="object 5"/>
          <p:cNvSpPr txBox="1"/>
          <p:nvPr/>
        </p:nvSpPr>
        <p:spPr>
          <a:xfrm>
            <a:off x="6022340" y="1657667"/>
            <a:ext cx="1259204" cy="579729"/>
          </a:xfrm>
          <a:prstGeom prst="rect">
            <a:avLst/>
          </a:prstGeom>
        </p:spPr>
        <p:txBody>
          <a:bodyPr vert="horz" wrap="square" lIns="0" tIns="0" rIns="0" bIns="0" rtlCol="0">
            <a:spAutoFit/>
          </a:bodyPr>
          <a:lstStyle/>
          <a:p>
            <a:pPr marL="0" marR="0">
              <a:lnSpc>
                <a:spcPts val="1865"/>
              </a:lnSpc>
              <a:spcBef>
                <a:spcPts val="0"/>
              </a:spcBef>
              <a:spcAft>
                <a:spcPts val="0"/>
              </a:spcAft>
            </a:pPr>
            <a:r>
              <a:rPr sz="1800" dirty="0">
                <a:solidFill>
                  <a:srgbClr val="FF3300"/>
                </a:solidFill>
                <a:latin typeface="华文新魏" panose="02010800040101010101" charset="-122"/>
                <a:cs typeface="华文新魏" panose="02010800040101010101" charset="-122"/>
              </a:rPr>
              <a:t>监测位置</a:t>
            </a:r>
          </a:p>
        </p:txBody>
      </p:sp>
      <p:sp>
        <p:nvSpPr>
          <p:cNvPr id="6" name="object 6"/>
          <p:cNvSpPr txBox="1"/>
          <p:nvPr/>
        </p:nvSpPr>
        <p:spPr>
          <a:xfrm>
            <a:off x="6022340" y="1933485"/>
            <a:ext cx="963929" cy="588391"/>
          </a:xfrm>
          <a:prstGeom prst="rect">
            <a:avLst/>
          </a:prstGeom>
        </p:spPr>
        <p:txBody>
          <a:bodyPr vert="horz" wrap="square" lIns="0" tIns="0" rIns="0" bIns="0" rtlCol="0">
            <a:spAutoFit/>
          </a:bodyPr>
          <a:lstStyle/>
          <a:p>
            <a:pPr marL="0" marR="0">
              <a:lnSpc>
                <a:spcPts val="1875"/>
              </a:lnSpc>
              <a:spcBef>
                <a:spcPts val="0"/>
              </a:spcBef>
              <a:spcAft>
                <a:spcPts val="0"/>
              </a:spcAft>
            </a:pPr>
            <a:r>
              <a:rPr sz="1800" dirty="0">
                <a:solidFill>
                  <a:srgbClr val="FF3300"/>
                </a:solidFill>
                <a:latin typeface="华文新魏" panose="02010800040101010101" charset="-122"/>
                <a:cs typeface="华文新魏" panose="02010800040101010101" charset="-122"/>
              </a:rPr>
              <a:t>（</a:t>
            </a:r>
            <a:r>
              <a:rPr sz="1800" dirty="0">
                <a:solidFill>
                  <a:srgbClr val="FF0066"/>
                </a:solidFill>
                <a:latin typeface="CVWIHH+LucidaCalligraphy-Italic" panose="02000500000000000000"/>
                <a:cs typeface="CVWIHH+LucidaCalligraphy-Italic" panose="02000500000000000000"/>
              </a:rPr>
              <a:t>√</a:t>
            </a:r>
            <a:r>
              <a:rPr sz="1800" dirty="0">
                <a:solidFill>
                  <a:srgbClr val="FF3300"/>
                </a:solidFill>
                <a:latin typeface="华文新魏" panose="02010800040101010101" charset="-122"/>
                <a:cs typeface="华文新魏" panose="02010800040101010101" charset="-122"/>
              </a:rPr>
              <a: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043939" y="1719431"/>
            <a:ext cx="4044855" cy="826135"/>
          </a:xfrm>
          <a:prstGeom prst="rect">
            <a:avLst/>
          </a:prstGeom>
        </p:spPr>
        <p:txBody>
          <a:bodyPr vert="horz" wrap="square" lIns="0" tIns="0" rIns="0" bIns="0" rtlCol="0">
            <a:spAutoFit/>
          </a:bodyPr>
          <a:lstStyle/>
          <a:p>
            <a:pPr marL="0" marR="0">
              <a:lnSpc>
                <a:spcPts val="2605"/>
              </a:lnSpc>
              <a:spcBef>
                <a:spcPts val="0"/>
              </a:spcBef>
              <a:spcAft>
                <a:spcPts val="0"/>
              </a:spcAft>
            </a:pPr>
            <a:r>
              <a:rPr sz="2600" dirty="0">
                <a:solidFill>
                  <a:srgbClr val="FF0000"/>
                </a:solidFill>
                <a:latin typeface="ILCCTM+SimHei" panose="02000500000000000000"/>
                <a:cs typeface="ILCCTM+SimHei" panose="02000500000000000000"/>
              </a:rPr>
              <a:t>1、面积</a:t>
            </a:r>
            <a:r>
              <a:rPr sz="2600" dirty="0">
                <a:solidFill>
                  <a:srgbClr val="000000"/>
                </a:solidFill>
                <a:latin typeface="ILCCTM+SimHei" panose="02000500000000000000"/>
                <a:cs typeface="ILCCTM+SimHei" panose="02000500000000000000"/>
              </a:rPr>
              <a:t>应不小于5 m</a:t>
            </a:r>
            <a:r>
              <a:rPr sz="2550" baseline="25000" dirty="0">
                <a:solidFill>
                  <a:srgbClr val="000000"/>
                </a:solidFill>
                <a:latin typeface="ILCCTM+SimHei" panose="02000500000000000000"/>
                <a:cs typeface="ILCCTM+SimHei" panose="02000500000000000000"/>
              </a:rPr>
              <a:t>2</a:t>
            </a:r>
            <a:r>
              <a:rPr sz="2550" spc="-435" baseline="25000" dirty="0">
                <a:solidFill>
                  <a:srgbClr val="000000"/>
                </a:solidFill>
                <a:latin typeface="ILCCTM+SimHei" panose="02000500000000000000"/>
                <a:cs typeface="ILCCTM+SimHei" panose="02000500000000000000"/>
              </a:rPr>
              <a:t> </a:t>
            </a:r>
            <a:r>
              <a:rPr sz="2600" dirty="0">
                <a:solidFill>
                  <a:srgbClr val="000000"/>
                </a:solidFill>
                <a:latin typeface="ILCCTM+SimHei" panose="02000500000000000000"/>
                <a:cs typeface="ILCCTM+SimHei" panose="02000500000000000000"/>
              </a:rPr>
              <a:t>。</a:t>
            </a:r>
          </a:p>
        </p:txBody>
      </p:sp>
      <p:sp>
        <p:nvSpPr>
          <p:cNvPr id="4" name="object 4"/>
          <p:cNvSpPr txBox="1"/>
          <p:nvPr/>
        </p:nvSpPr>
        <p:spPr>
          <a:xfrm>
            <a:off x="548640" y="2389991"/>
            <a:ext cx="9114250" cy="1420494"/>
          </a:xfrm>
          <a:prstGeom prst="rect">
            <a:avLst/>
          </a:prstGeom>
        </p:spPr>
        <p:txBody>
          <a:bodyPr vert="horz" wrap="square" lIns="0" tIns="0" rIns="0" bIns="0" rtlCol="0">
            <a:spAutoFit/>
          </a:bodyPr>
          <a:lstStyle/>
          <a:p>
            <a:pPr marL="495300" marR="0">
              <a:lnSpc>
                <a:spcPts val="2605"/>
              </a:lnSpc>
              <a:spcBef>
                <a:spcPts val="0"/>
              </a:spcBef>
              <a:spcAft>
                <a:spcPts val="0"/>
              </a:spcAft>
            </a:pPr>
            <a:r>
              <a:rPr sz="2600" dirty="0">
                <a:solidFill>
                  <a:srgbClr val="000000"/>
                </a:solidFill>
                <a:latin typeface="ILCCTM+SimHei" panose="02000500000000000000"/>
                <a:cs typeface="ILCCTM+SimHei" panose="02000500000000000000"/>
              </a:rPr>
              <a:t>2、平台宽度与长度应不小于2m，或平台的宽度应不</a:t>
            </a:r>
          </a:p>
          <a:p>
            <a:pPr marL="0" marR="0">
              <a:lnSpc>
                <a:spcPts val="2605"/>
              </a:lnSpc>
              <a:spcBef>
                <a:spcPts val="2075"/>
              </a:spcBef>
              <a:spcAft>
                <a:spcPts val="0"/>
              </a:spcAft>
            </a:pPr>
            <a:r>
              <a:rPr sz="2600" dirty="0">
                <a:solidFill>
                  <a:srgbClr val="000000"/>
                </a:solidFill>
                <a:latin typeface="ILCCTM+SimHei" panose="02000500000000000000"/>
                <a:cs typeface="ILCCTM+SimHei" panose="02000500000000000000"/>
              </a:rPr>
              <a:t>小于</a:t>
            </a:r>
            <a:r>
              <a:rPr sz="2600" dirty="0">
                <a:solidFill>
                  <a:srgbClr val="FF0000"/>
                </a:solidFill>
                <a:latin typeface="ILCCTM+SimHei" panose="02000500000000000000"/>
                <a:cs typeface="ILCCTM+SimHei" panose="02000500000000000000"/>
              </a:rPr>
              <a:t>采样枪长度外延1m。</a:t>
            </a:r>
          </a:p>
        </p:txBody>
      </p:sp>
      <p:sp>
        <p:nvSpPr>
          <p:cNvPr id="5" name="object 5"/>
          <p:cNvSpPr txBox="1"/>
          <p:nvPr/>
        </p:nvSpPr>
        <p:spPr>
          <a:xfrm>
            <a:off x="1043939" y="3654911"/>
            <a:ext cx="6456140" cy="826135"/>
          </a:xfrm>
          <a:prstGeom prst="rect">
            <a:avLst/>
          </a:prstGeom>
        </p:spPr>
        <p:txBody>
          <a:bodyPr vert="horz" wrap="square" lIns="0" tIns="0" rIns="0" bIns="0" rtlCol="0">
            <a:spAutoFit/>
          </a:bodyPr>
          <a:lstStyle/>
          <a:p>
            <a:pPr marL="0" marR="0">
              <a:lnSpc>
                <a:spcPts val="2605"/>
              </a:lnSpc>
              <a:spcBef>
                <a:spcPts val="0"/>
              </a:spcBef>
              <a:spcAft>
                <a:spcPts val="0"/>
              </a:spcAft>
            </a:pPr>
            <a:r>
              <a:rPr sz="2600" dirty="0">
                <a:solidFill>
                  <a:srgbClr val="000000"/>
                </a:solidFill>
                <a:latin typeface="ILCCTM+SimHei" panose="02000500000000000000"/>
                <a:cs typeface="ILCCTM+SimHei" panose="02000500000000000000"/>
              </a:rPr>
              <a:t>3、周围设置</a:t>
            </a:r>
            <a:r>
              <a:rPr sz="2600" dirty="0">
                <a:solidFill>
                  <a:srgbClr val="FF0000"/>
                </a:solidFill>
                <a:latin typeface="ILCCTM+SimHei" panose="02000500000000000000"/>
                <a:cs typeface="ILCCTM+SimHei" panose="02000500000000000000"/>
              </a:rPr>
              <a:t>1.2m以上的安全防护栏 。</a:t>
            </a:r>
          </a:p>
        </p:txBody>
      </p:sp>
      <p:sp>
        <p:nvSpPr>
          <p:cNvPr id="6" name="object 6"/>
          <p:cNvSpPr txBox="1"/>
          <p:nvPr/>
        </p:nvSpPr>
        <p:spPr>
          <a:xfrm>
            <a:off x="548640" y="4325471"/>
            <a:ext cx="8924385" cy="1420494"/>
          </a:xfrm>
          <a:prstGeom prst="rect">
            <a:avLst/>
          </a:prstGeom>
        </p:spPr>
        <p:txBody>
          <a:bodyPr vert="horz" wrap="square" lIns="0" tIns="0" rIns="0" bIns="0" rtlCol="0">
            <a:spAutoFit/>
          </a:bodyPr>
          <a:lstStyle/>
          <a:p>
            <a:pPr marL="495300" marR="0">
              <a:lnSpc>
                <a:spcPts val="2605"/>
              </a:lnSpc>
              <a:spcBef>
                <a:spcPts val="0"/>
              </a:spcBef>
              <a:spcAft>
                <a:spcPts val="0"/>
              </a:spcAft>
            </a:pPr>
            <a:r>
              <a:rPr sz="2600" dirty="0">
                <a:solidFill>
                  <a:srgbClr val="000000"/>
                </a:solidFill>
                <a:latin typeface="ILCCTM+SimHei" panose="02000500000000000000"/>
                <a:cs typeface="ILCCTM+SimHei" panose="02000500000000000000"/>
              </a:rPr>
              <a:t>4、取样口垂直间距大于1.75m时，应设置双层取样</a:t>
            </a:r>
          </a:p>
          <a:p>
            <a:pPr marL="0" marR="0">
              <a:lnSpc>
                <a:spcPts val="2605"/>
              </a:lnSpc>
              <a:spcBef>
                <a:spcPts val="2075"/>
              </a:spcBef>
              <a:spcAft>
                <a:spcPts val="0"/>
              </a:spcAft>
            </a:pPr>
            <a:r>
              <a:rPr sz="2600" dirty="0">
                <a:solidFill>
                  <a:srgbClr val="000000"/>
                </a:solidFill>
                <a:latin typeface="ILCCTM+SimHei" panose="02000500000000000000"/>
                <a:cs typeface="ILCCTM+SimHei" panose="02000500000000000000"/>
              </a:rPr>
              <a:t>操作平台。</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77825" y="1557228"/>
            <a:ext cx="6396258" cy="730885"/>
          </a:xfrm>
          <a:prstGeom prst="rect">
            <a:avLst/>
          </a:prstGeom>
        </p:spPr>
        <p:txBody>
          <a:bodyPr vert="horz" wrap="square" lIns="0" tIns="0" rIns="0" bIns="0" rtlCol="0">
            <a:spAutoFit/>
          </a:bodyPr>
          <a:lstStyle/>
          <a:p>
            <a:pPr marL="0" marR="0">
              <a:lnSpc>
                <a:spcPts val="2305"/>
              </a:lnSpc>
              <a:spcBef>
                <a:spcPts val="0"/>
              </a:spcBef>
              <a:spcAft>
                <a:spcPts val="0"/>
              </a:spcAft>
            </a:pPr>
            <a:r>
              <a:rPr sz="2300" dirty="0">
                <a:solidFill>
                  <a:srgbClr val="000000"/>
                </a:solidFill>
                <a:latin typeface="ILCCTM+SimHei" panose="02000500000000000000"/>
                <a:cs typeface="ILCCTM+SimHei" panose="02000500000000000000"/>
              </a:rPr>
              <a:t>采样或监测平台应易于人员和监测仪器到达</a:t>
            </a:r>
          </a:p>
        </p:txBody>
      </p:sp>
      <p:sp>
        <p:nvSpPr>
          <p:cNvPr id="4" name="object 4"/>
          <p:cNvSpPr txBox="1"/>
          <p:nvPr/>
        </p:nvSpPr>
        <p:spPr>
          <a:xfrm>
            <a:off x="652145" y="2159208"/>
            <a:ext cx="9437020" cy="1782444"/>
          </a:xfrm>
          <a:prstGeom prst="rect">
            <a:avLst/>
          </a:prstGeom>
        </p:spPr>
        <p:txBody>
          <a:bodyPr vert="horz" wrap="square" lIns="0" tIns="0" rIns="0" bIns="0" rtlCol="0">
            <a:spAutoFit/>
          </a:bodyPr>
          <a:lstStyle/>
          <a:p>
            <a:pPr marL="455930" marR="0">
              <a:lnSpc>
                <a:spcPts val="2305"/>
              </a:lnSpc>
              <a:spcBef>
                <a:spcPts val="0"/>
              </a:spcBef>
              <a:spcAft>
                <a:spcPts val="0"/>
              </a:spcAft>
            </a:pPr>
            <a:r>
              <a:rPr sz="2300" dirty="0">
                <a:solidFill>
                  <a:srgbClr val="000000"/>
                </a:solidFill>
                <a:latin typeface="ILCCTM+SimHei" panose="02000500000000000000"/>
                <a:cs typeface="ILCCTM+SimHei" panose="02000500000000000000"/>
              </a:rPr>
              <a:t>1、 当采样平台设置在离地面</a:t>
            </a:r>
            <a:r>
              <a:rPr sz="2300" spc="10" dirty="0">
                <a:solidFill>
                  <a:srgbClr val="FF0000"/>
                </a:solidFill>
                <a:latin typeface="ILCCTM+SimHei" panose="02000500000000000000"/>
                <a:cs typeface="ILCCTM+SimHei" panose="02000500000000000000"/>
              </a:rPr>
              <a:t>高度≥2米的位置时，应有通</a:t>
            </a:r>
          </a:p>
          <a:p>
            <a:pPr marL="0" marR="0">
              <a:lnSpc>
                <a:spcPts val="2305"/>
              </a:lnSpc>
              <a:spcBef>
                <a:spcPts val="1835"/>
              </a:spcBef>
              <a:spcAft>
                <a:spcPts val="0"/>
              </a:spcAft>
            </a:pPr>
            <a:r>
              <a:rPr sz="2300" spc="10" dirty="0">
                <a:solidFill>
                  <a:srgbClr val="FF0000"/>
                </a:solidFill>
                <a:latin typeface="ILCCTM+SimHei" panose="02000500000000000000"/>
                <a:cs typeface="ILCCTM+SimHei" panose="02000500000000000000"/>
              </a:rPr>
              <a:t>往平台的斜梯/Z字梯/旋梯</a:t>
            </a:r>
            <a:r>
              <a:rPr sz="2300" dirty="0">
                <a:solidFill>
                  <a:srgbClr val="000000"/>
                </a:solidFill>
                <a:latin typeface="ILCCTM+SimHei" panose="02000500000000000000"/>
                <a:cs typeface="ILCCTM+SimHei" panose="02000500000000000000"/>
              </a:rPr>
              <a:t>，爬梯</a:t>
            </a:r>
            <a:r>
              <a:rPr sz="2300" spc="10" dirty="0">
                <a:solidFill>
                  <a:srgbClr val="FF0066"/>
                </a:solidFill>
                <a:latin typeface="ILCCTM+SimHei" panose="02000500000000000000"/>
                <a:cs typeface="ILCCTM+SimHei" panose="02000500000000000000"/>
              </a:rPr>
              <a:t>宽度应不小于0.9m</a:t>
            </a:r>
            <a:r>
              <a:rPr sz="2300" dirty="0">
                <a:solidFill>
                  <a:srgbClr val="000000"/>
                </a:solidFill>
                <a:latin typeface="ILCCTM+SimHei" panose="02000500000000000000"/>
                <a:cs typeface="ILCCTM+SimHei" panose="02000500000000000000"/>
              </a:rPr>
              <a:t>；当采样平</a:t>
            </a:r>
          </a:p>
          <a:p>
            <a:pPr marL="0" marR="0">
              <a:lnSpc>
                <a:spcPts val="2305"/>
              </a:lnSpc>
              <a:spcBef>
                <a:spcPts val="1885"/>
              </a:spcBef>
              <a:spcAft>
                <a:spcPts val="0"/>
              </a:spcAft>
            </a:pPr>
            <a:r>
              <a:rPr sz="2300" dirty="0">
                <a:solidFill>
                  <a:srgbClr val="000000"/>
                </a:solidFill>
                <a:latin typeface="ILCCTM+SimHei" panose="02000500000000000000"/>
                <a:cs typeface="ILCCTM+SimHei" panose="02000500000000000000"/>
              </a:rPr>
              <a:t>台设置在离地面</a:t>
            </a:r>
            <a:r>
              <a:rPr sz="2300" spc="10" dirty="0">
                <a:solidFill>
                  <a:srgbClr val="1003BD"/>
                </a:solidFill>
                <a:latin typeface="ILCCTM+SimHei" panose="02000500000000000000"/>
                <a:cs typeface="ILCCTM+SimHei" panose="02000500000000000000"/>
              </a:rPr>
              <a:t>高度≥20米的位置时，应有通往平台的升降梯。</a:t>
            </a:r>
          </a:p>
        </p:txBody>
      </p:sp>
      <p:sp>
        <p:nvSpPr>
          <p:cNvPr id="5" name="object 5"/>
          <p:cNvSpPr txBox="1"/>
          <p:nvPr/>
        </p:nvSpPr>
        <p:spPr>
          <a:xfrm>
            <a:off x="377825" y="3812748"/>
            <a:ext cx="9953307" cy="1782445"/>
          </a:xfrm>
          <a:prstGeom prst="rect">
            <a:avLst/>
          </a:prstGeom>
        </p:spPr>
        <p:txBody>
          <a:bodyPr vert="horz" wrap="square" lIns="0" tIns="0" rIns="0" bIns="0" rtlCol="0">
            <a:spAutoFit/>
          </a:bodyPr>
          <a:lstStyle/>
          <a:p>
            <a:pPr marL="621665" marR="0">
              <a:lnSpc>
                <a:spcPts val="2305"/>
              </a:lnSpc>
              <a:spcBef>
                <a:spcPts val="0"/>
              </a:spcBef>
              <a:spcAft>
                <a:spcPts val="0"/>
              </a:spcAft>
            </a:pPr>
            <a:r>
              <a:rPr sz="2300" dirty="0">
                <a:solidFill>
                  <a:srgbClr val="000000"/>
                </a:solidFill>
                <a:latin typeface="ILCCTM+SimHei" panose="02000500000000000000"/>
                <a:cs typeface="ILCCTM+SimHei" panose="02000500000000000000"/>
              </a:rPr>
              <a:t>2、当烟气CEMS安装在矩形烟道时，若烟道截面的高度大于4m，</a:t>
            </a:r>
          </a:p>
          <a:p>
            <a:pPr marL="0" marR="0">
              <a:lnSpc>
                <a:spcPts val="2305"/>
              </a:lnSpc>
              <a:spcBef>
                <a:spcPts val="1835"/>
              </a:spcBef>
              <a:spcAft>
                <a:spcPts val="0"/>
              </a:spcAft>
            </a:pPr>
            <a:r>
              <a:rPr sz="2300" dirty="0">
                <a:solidFill>
                  <a:srgbClr val="000000"/>
                </a:solidFill>
                <a:latin typeface="ILCCTM+SimHei" panose="02000500000000000000"/>
                <a:cs typeface="ILCCTM+SimHei" panose="02000500000000000000"/>
              </a:rPr>
              <a:t>则不宜在烟道顶层</a:t>
            </a:r>
            <a:r>
              <a:rPr sz="2300" dirty="0">
                <a:solidFill>
                  <a:srgbClr val="FF0000"/>
                </a:solidFill>
                <a:latin typeface="ILCCTM+SimHei" panose="02000500000000000000"/>
                <a:cs typeface="ILCCTM+SimHei" panose="02000500000000000000"/>
              </a:rPr>
              <a:t>开设参比方法采样孔</a:t>
            </a:r>
            <a:r>
              <a:rPr sz="2300" dirty="0">
                <a:solidFill>
                  <a:srgbClr val="000000"/>
                </a:solidFill>
                <a:latin typeface="ILCCTM+SimHei" panose="02000500000000000000"/>
                <a:cs typeface="ILCCTM+SimHei" panose="02000500000000000000"/>
              </a:rPr>
              <a:t>；若烟道截面的宽度大于</a:t>
            </a:r>
          </a:p>
          <a:p>
            <a:pPr marL="0" marR="0">
              <a:lnSpc>
                <a:spcPts val="2305"/>
              </a:lnSpc>
              <a:spcBef>
                <a:spcPts val="1885"/>
              </a:spcBef>
              <a:spcAft>
                <a:spcPts val="0"/>
              </a:spcAft>
            </a:pPr>
            <a:r>
              <a:rPr sz="2300" dirty="0">
                <a:solidFill>
                  <a:srgbClr val="000000"/>
                </a:solidFill>
                <a:latin typeface="ILCCTM+SimHei" panose="02000500000000000000"/>
                <a:cs typeface="ILCCTM+SimHei" panose="02000500000000000000"/>
              </a:rPr>
              <a:t>4m，则应在烟道两侧开设参比方法采样孔，并</a:t>
            </a:r>
            <a:r>
              <a:rPr sz="2300" spc="10" dirty="0">
                <a:solidFill>
                  <a:srgbClr val="FF0000"/>
                </a:solidFill>
                <a:latin typeface="ILCCTM+SimHei" panose="02000500000000000000"/>
                <a:cs typeface="ILCCTM+SimHei" panose="02000500000000000000"/>
              </a:rPr>
              <a:t>设置多层采样平台。</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016952" y="1622256"/>
            <a:ext cx="2653665" cy="697865"/>
          </a:xfrm>
          <a:prstGeom prst="rect">
            <a:avLst/>
          </a:prstGeom>
        </p:spPr>
        <p:txBody>
          <a:bodyPr vert="horz" wrap="square" lIns="0" tIns="0" rIns="0" bIns="0" rtlCol="0">
            <a:spAutoFit/>
          </a:bodyPr>
          <a:lstStyle/>
          <a:p>
            <a:pPr marL="0" marR="0">
              <a:lnSpc>
                <a:spcPts val="2195"/>
              </a:lnSpc>
              <a:spcBef>
                <a:spcPts val="0"/>
              </a:spcBef>
              <a:spcAft>
                <a:spcPts val="0"/>
              </a:spcAft>
            </a:pPr>
            <a:r>
              <a:rPr sz="2200" dirty="0">
                <a:solidFill>
                  <a:srgbClr val="080808"/>
                </a:solidFill>
                <a:latin typeface="仿宋" panose="02010609060101010101" charset="-122"/>
                <a:cs typeface="仿宋" panose="02010609060101010101" charset="-122"/>
              </a:rPr>
              <a:t>采样伴热管的要求</a:t>
            </a:r>
          </a:p>
        </p:txBody>
      </p:sp>
      <p:sp>
        <p:nvSpPr>
          <p:cNvPr id="4" name="object 4"/>
          <p:cNvSpPr txBox="1"/>
          <p:nvPr/>
        </p:nvSpPr>
        <p:spPr>
          <a:xfrm>
            <a:off x="559752" y="2125176"/>
            <a:ext cx="9253000" cy="2709545"/>
          </a:xfrm>
          <a:prstGeom prst="rect">
            <a:avLst/>
          </a:prstGeom>
        </p:spPr>
        <p:txBody>
          <a:bodyPr vert="horz" wrap="square" lIns="0" tIns="0" rIns="0" bIns="0" rtlCol="0">
            <a:spAutoFit/>
          </a:bodyPr>
          <a:lstStyle/>
          <a:p>
            <a:pPr marL="457200" marR="0">
              <a:lnSpc>
                <a:spcPts val="2195"/>
              </a:lnSpc>
              <a:spcBef>
                <a:spcPts val="0"/>
              </a:spcBef>
              <a:spcAft>
                <a:spcPts val="0"/>
              </a:spcAft>
            </a:pPr>
            <a:r>
              <a:rPr sz="2200" spc="55" dirty="0">
                <a:solidFill>
                  <a:srgbClr val="080808"/>
                </a:solidFill>
                <a:latin typeface="ILCCTM+SimHei" panose="02000500000000000000"/>
                <a:cs typeface="ILCCTM+SimHei" panose="02000500000000000000"/>
              </a:rPr>
              <a:t>1</a:t>
            </a:r>
            <a:r>
              <a:rPr sz="2200" spc="56" dirty="0">
                <a:solidFill>
                  <a:srgbClr val="080808"/>
                </a:solidFill>
                <a:latin typeface="仿宋" panose="02010609060101010101" charset="-122"/>
                <a:cs typeface="仿宋" panose="02010609060101010101" charset="-122"/>
              </a:rPr>
              <a:t>、采样伴热管的长度从探头到除湿装置或分析仪的整条管路</a:t>
            </a:r>
          </a:p>
          <a:p>
            <a:pPr marL="0" marR="0">
              <a:lnSpc>
                <a:spcPts val="2195"/>
              </a:lnSpc>
              <a:spcBef>
                <a:spcPts val="1765"/>
              </a:spcBef>
              <a:spcAft>
                <a:spcPts val="0"/>
              </a:spcAft>
            </a:pPr>
            <a:r>
              <a:rPr sz="2200" spc="60" dirty="0">
                <a:solidFill>
                  <a:srgbClr val="080808"/>
                </a:solidFill>
                <a:latin typeface="仿宋" panose="02010609060101010101" charset="-122"/>
                <a:cs typeface="仿宋" panose="02010609060101010101" charset="-122"/>
              </a:rPr>
              <a:t>长度不宜超过</a:t>
            </a:r>
            <a:r>
              <a:rPr sz="2200" spc="60" dirty="0">
                <a:solidFill>
                  <a:srgbClr val="080808"/>
                </a:solidFill>
                <a:latin typeface="ILCCTM+SimHei" panose="02000500000000000000"/>
                <a:cs typeface="ILCCTM+SimHei" panose="02000500000000000000"/>
              </a:rPr>
              <a:t>70m</a:t>
            </a:r>
            <a:r>
              <a:rPr sz="2200" spc="60" dirty="0">
                <a:solidFill>
                  <a:srgbClr val="080808"/>
                </a:solidFill>
                <a:latin typeface="仿宋" panose="02010609060101010101" charset="-122"/>
                <a:cs typeface="仿宋" panose="02010609060101010101" charset="-122"/>
              </a:rPr>
              <a:t>，其走向应向下倾斜角度不得小于</a:t>
            </a:r>
            <a:r>
              <a:rPr sz="2200" spc="60" dirty="0">
                <a:solidFill>
                  <a:srgbClr val="080808"/>
                </a:solidFill>
                <a:latin typeface="ILCCTM+SimHei" panose="02000500000000000000"/>
                <a:cs typeface="ILCCTM+SimHei" panose="02000500000000000000"/>
              </a:rPr>
              <a:t>5</a:t>
            </a:r>
            <a:r>
              <a:rPr sz="2200" spc="65" dirty="0">
                <a:solidFill>
                  <a:srgbClr val="080808"/>
                </a:solidFill>
                <a:latin typeface="仿宋" panose="02010609060101010101" charset="-122"/>
                <a:cs typeface="仿宋" panose="02010609060101010101" charset="-122"/>
              </a:rPr>
              <a:t>°，并在每</a:t>
            </a:r>
          </a:p>
          <a:p>
            <a:pPr marL="0" marR="0">
              <a:lnSpc>
                <a:spcPts val="2195"/>
              </a:lnSpc>
              <a:spcBef>
                <a:spcPts val="1715"/>
              </a:spcBef>
              <a:spcAft>
                <a:spcPts val="0"/>
              </a:spcAft>
            </a:pPr>
            <a:r>
              <a:rPr sz="2200" spc="20" dirty="0">
                <a:solidFill>
                  <a:srgbClr val="080808"/>
                </a:solidFill>
                <a:latin typeface="仿宋" panose="02010609060101010101" charset="-122"/>
                <a:cs typeface="仿宋" panose="02010609060101010101" charset="-122"/>
              </a:rPr>
              <a:t>隔</a:t>
            </a:r>
            <a:r>
              <a:rPr sz="2200" spc="20" dirty="0">
                <a:solidFill>
                  <a:srgbClr val="080808"/>
                </a:solidFill>
                <a:latin typeface="ILCCTM+SimHei" panose="02000500000000000000"/>
                <a:cs typeface="ILCCTM+SimHei" panose="02000500000000000000"/>
              </a:rPr>
              <a:t>4—5m</a:t>
            </a:r>
            <a:r>
              <a:rPr sz="2200" spc="22" dirty="0">
                <a:solidFill>
                  <a:srgbClr val="080808"/>
                </a:solidFill>
                <a:latin typeface="仿宋" panose="02010609060101010101" charset="-122"/>
                <a:cs typeface="仿宋" panose="02010609060101010101" charset="-122"/>
              </a:rPr>
              <a:t>处装线卡箍固定。其走向为向上倾斜和出现</a:t>
            </a:r>
            <a:r>
              <a:rPr sz="2200" spc="25" dirty="0">
                <a:solidFill>
                  <a:srgbClr val="080808"/>
                </a:solidFill>
                <a:latin typeface="ILCCTM+SimHei" panose="02000500000000000000"/>
                <a:cs typeface="ILCCTM+SimHei" panose="02000500000000000000"/>
              </a:rPr>
              <a:t>U</a:t>
            </a:r>
            <a:r>
              <a:rPr sz="2200" spc="25" dirty="0">
                <a:solidFill>
                  <a:srgbClr val="080808"/>
                </a:solidFill>
                <a:latin typeface="仿宋" panose="02010609060101010101" charset="-122"/>
                <a:cs typeface="仿宋" panose="02010609060101010101" charset="-122"/>
              </a:rPr>
              <a:t>字形或</a:t>
            </a:r>
            <a:r>
              <a:rPr sz="2200" spc="25" dirty="0">
                <a:solidFill>
                  <a:srgbClr val="080808"/>
                </a:solidFill>
                <a:latin typeface="ILCCTM+SimHei" panose="02000500000000000000"/>
                <a:cs typeface="ILCCTM+SimHei" panose="02000500000000000000"/>
              </a:rPr>
              <a:t>V</a:t>
            </a:r>
            <a:r>
              <a:rPr sz="2200" spc="25" dirty="0">
                <a:solidFill>
                  <a:srgbClr val="080808"/>
                </a:solidFill>
                <a:latin typeface="仿宋" panose="02010609060101010101" charset="-122"/>
                <a:cs typeface="仿宋" panose="02010609060101010101" charset="-122"/>
              </a:rPr>
              <a:t>字形</a:t>
            </a:r>
          </a:p>
          <a:p>
            <a:pPr marL="0" marR="0">
              <a:lnSpc>
                <a:spcPts val="2195"/>
              </a:lnSpc>
              <a:spcBef>
                <a:spcPts val="1765"/>
              </a:spcBef>
              <a:spcAft>
                <a:spcPts val="0"/>
              </a:spcAft>
            </a:pPr>
            <a:r>
              <a:rPr sz="2200" spc="65" dirty="0">
                <a:solidFill>
                  <a:srgbClr val="080808"/>
                </a:solidFill>
                <a:latin typeface="仿宋" panose="02010609060101010101" charset="-122"/>
                <a:cs typeface="仿宋" panose="02010609060101010101" charset="-122"/>
              </a:rPr>
              <a:t>的布线，均容易形成水封，造成有害气体的损失，使监测结果偏</a:t>
            </a:r>
          </a:p>
          <a:p>
            <a:pPr marL="0" marR="0">
              <a:lnSpc>
                <a:spcPts val="2195"/>
              </a:lnSpc>
              <a:spcBef>
                <a:spcPts val="1715"/>
              </a:spcBef>
              <a:spcAft>
                <a:spcPts val="0"/>
              </a:spcAft>
            </a:pPr>
            <a:r>
              <a:rPr sz="2200" dirty="0">
                <a:solidFill>
                  <a:srgbClr val="080808"/>
                </a:solidFill>
                <a:latin typeface="仿宋" panose="02010609060101010101" charset="-122"/>
                <a:cs typeface="仿宋" panose="02010609060101010101" charset="-122"/>
              </a:rPr>
              <a:t>低。</a:t>
            </a:r>
          </a:p>
        </p:txBody>
      </p:sp>
      <p:sp>
        <p:nvSpPr>
          <p:cNvPr id="5" name="object 5"/>
          <p:cNvSpPr txBox="1"/>
          <p:nvPr/>
        </p:nvSpPr>
        <p:spPr>
          <a:xfrm>
            <a:off x="559752" y="4639776"/>
            <a:ext cx="9253000" cy="1703704"/>
          </a:xfrm>
          <a:prstGeom prst="rect">
            <a:avLst/>
          </a:prstGeom>
        </p:spPr>
        <p:txBody>
          <a:bodyPr vert="horz" wrap="square" lIns="0" tIns="0" rIns="0" bIns="0" rtlCol="0">
            <a:spAutoFit/>
          </a:bodyPr>
          <a:lstStyle/>
          <a:p>
            <a:pPr marL="457200" marR="0">
              <a:lnSpc>
                <a:spcPts val="2195"/>
              </a:lnSpc>
              <a:spcBef>
                <a:spcPts val="0"/>
              </a:spcBef>
              <a:spcAft>
                <a:spcPts val="0"/>
              </a:spcAft>
            </a:pPr>
            <a:r>
              <a:rPr sz="2200" spc="10" dirty="0">
                <a:solidFill>
                  <a:srgbClr val="080808"/>
                </a:solidFill>
                <a:latin typeface="ILCCTM+SimHei" panose="02000500000000000000"/>
                <a:cs typeface="ILCCTM+SimHei" panose="02000500000000000000"/>
              </a:rPr>
              <a:t>2</a:t>
            </a:r>
            <a:r>
              <a:rPr sz="2200" spc="11" dirty="0">
                <a:solidFill>
                  <a:srgbClr val="080808"/>
                </a:solidFill>
                <a:latin typeface="仿宋" panose="02010609060101010101" charset="-122"/>
                <a:cs typeface="仿宋" panose="02010609060101010101" charset="-122"/>
              </a:rPr>
              <a:t>、采样伴热管的温度设置不得低于</a:t>
            </a:r>
            <a:r>
              <a:rPr sz="2200" spc="15" dirty="0">
                <a:solidFill>
                  <a:srgbClr val="080808"/>
                </a:solidFill>
                <a:latin typeface="ILCCTM+SimHei" panose="02000500000000000000"/>
                <a:cs typeface="ILCCTM+SimHei" panose="02000500000000000000"/>
              </a:rPr>
              <a:t>120℃</a:t>
            </a:r>
            <a:r>
              <a:rPr sz="2200" spc="15" dirty="0">
                <a:solidFill>
                  <a:srgbClr val="080808"/>
                </a:solidFill>
                <a:latin typeface="仿宋" panose="02010609060101010101" charset="-122"/>
                <a:cs typeface="仿宋" panose="02010609060101010101" charset="-122"/>
              </a:rPr>
              <a:t>。采样伴热管的温度</a:t>
            </a:r>
          </a:p>
          <a:p>
            <a:pPr marL="0" marR="0">
              <a:lnSpc>
                <a:spcPts val="2195"/>
              </a:lnSpc>
              <a:spcBef>
                <a:spcPts val="1765"/>
              </a:spcBef>
              <a:spcAft>
                <a:spcPts val="0"/>
              </a:spcAft>
            </a:pPr>
            <a:r>
              <a:rPr sz="2200" spc="20" dirty="0">
                <a:solidFill>
                  <a:srgbClr val="080808"/>
                </a:solidFill>
                <a:latin typeface="仿宋" panose="02010609060101010101" charset="-122"/>
                <a:cs typeface="仿宋" panose="02010609060101010101" charset="-122"/>
              </a:rPr>
              <a:t>低于</a:t>
            </a:r>
            <a:r>
              <a:rPr sz="2200" spc="20" dirty="0">
                <a:solidFill>
                  <a:srgbClr val="080808"/>
                </a:solidFill>
                <a:latin typeface="ILCCTM+SimHei" panose="02000500000000000000"/>
                <a:cs typeface="ILCCTM+SimHei" panose="02000500000000000000"/>
              </a:rPr>
              <a:t>120℃</a:t>
            </a:r>
            <a:r>
              <a:rPr sz="2200" spc="23" dirty="0">
                <a:solidFill>
                  <a:srgbClr val="080808"/>
                </a:solidFill>
                <a:latin typeface="仿宋" panose="02010609060101010101" charset="-122"/>
                <a:cs typeface="仿宋" panose="02010609060101010101" charset="-122"/>
              </a:rPr>
              <a:t>，烟气容易在采样内结露，形成水珠，吸附二氧化硫，</a:t>
            </a:r>
          </a:p>
          <a:p>
            <a:pPr marL="0" marR="0">
              <a:lnSpc>
                <a:spcPts val="2195"/>
              </a:lnSpc>
              <a:spcBef>
                <a:spcPts val="1715"/>
              </a:spcBef>
              <a:spcAft>
                <a:spcPts val="0"/>
              </a:spcAft>
            </a:pPr>
            <a:r>
              <a:rPr sz="2200" dirty="0">
                <a:solidFill>
                  <a:srgbClr val="080808"/>
                </a:solidFill>
                <a:latin typeface="仿宋" panose="02010609060101010101" charset="-122"/>
                <a:cs typeface="仿宋" panose="02010609060101010101" charset="-122"/>
              </a:rPr>
              <a:t>使监测结果偏低。</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548640" y="1675060"/>
            <a:ext cx="9588912" cy="1550035"/>
          </a:xfrm>
          <a:prstGeom prst="rect">
            <a:avLst/>
          </a:prstGeom>
        </p:spPr>
        <p:txBody>
          <a:bodyPr vert="horz" wrap="square" lIns="0" tIns="0" rIns="0" bIns="0" rtlCol="0">
            <a:spAutoFit/>
          </a:bodyPr>
          <a:lstStyle/>
          <a:p>
            <a:pPr marL="457200" marR="0">
              <a:lnSpc>
                <a:spcPts val="2005"/>
              </a:lnSpc>
              <a:spcBef>
                <a:spcPts val="0"/>
              </a:spcBef>
              <a:spcAft>
                <a:spcPts val="0"/>
              </a:spcAft>
            </a:pPr>
            <a:r>
              <a:rPr sz="2000" spc="50" dirty="0">
                <a:solidFill>
                  <a:srgbClr val="080808"/>
                </a:solidFill>
                <a:latin typeface="ILCCTM+SimHei" panose="02000500000000000000"/>
                <a:cs typeface="ILCCTM+SimHei" panose="02000500000000000000"/>
              </a:rPr>
              <a:t>1</a:t>
            </a:r>
            <a:r>
              <a:rPr sz="2000" spc="50" dirty="0">
                <a:solidFill>
                  <a:srgbClr val="080808"/>
                </a:solidFill>
                <a:latin typeface="仿宋" panose="02010609060101010101" charset="-122"/>
                <a:cs typeface="仿宋" panose="02010609060101010101" charset="-122"/>
              </a:rPr>
              <a:t>、监测站房的基础荷载强度</a:t>
            </a:r>
            <a:r>
              <a:rPr sz="2000" spc="50" dirty="0">
                <a:solidFill>
                  <a:srgbClr val="080808"/>
                </a:solidFill>
                <a:latin typeface="ILCCTM+SimHei" panose="02000500000000000000"/>
                <a:cs typeface="ILCCTM+SimHei" panose="02000500000000000000"/>
              </a:rPr>
              <a:t>2000kg/m</a:t>
            </a:r>
            <a:r>
              <a:rPr sz="1950" spc="50" baseline="25000" dirty="0">
                <a:solidFill>
                  <a:srgbClr val="080808"/>
                </a:solidFill>
                <a:latin typeface="ILCCTM+SimHei" panose="02000500000000000000"/>
                <a:cs typeface="ILCCTM+SimHei" panose="02000500000000000000"/>
              </a:rPr>
              <a:t>2</a:t>
            </a:r>
            <a:r>
              <a:rPr sz="2000" spc="52" dirty="0">
                <a:solidFill>
                  <a:srgbClr val="080808"/>
                </a:solidFill>
                <a:latin typeface="仿宋" panose="02010609060101010101" charset="-122"/>
                <a:cs typeface="仿宋" panose="02010609060101010101" charset="-122"/>
              </a:rPr>
              <a:t>，若站房内仅放置单台机柜，</a:t>
            </a:r>
          </a:p>
          <a:p>
            <a:pPr marL="0" marR="0">
              <a:lnSpc>
                <a:spcPts val="2005"/>
              </a:lnSpc>
              <a:spcBef>
                <a:spcPts val="1595"/>
              </a:spcBef>
              <a:spcAft>
                <a:spcPts val="0"/>
              </a:spcAft>
            </a:pPr>
            <a:r>
              <a:rPr sz="2000" dirty="0">
                <a:solidFill>
                  <a:srgbClr val="080808"/>
                </a:solidFill>
                <a:latin typeface="仿宋" panose="02010609060101010101" charset="-122"/>
                <a:cs typeface="仿宋" panose="02010609060101010101" charset="-122"/>
              </a:rPr>
              <a:t>面积应</a:t>
            </a:r>
            <a:r>
              <a:rPr sz="2000" dirty="0">
                <a:solidFill>
                  <a:srgbClr val="080808"/>
                </a:solidFill>
                <a:latin typeface="ILCCTM+SimHei" panose="02000500000000000000"/>
                <a:cs typeface="ILCCTM+SimHei" panose="02000500000000000000"/>
              </a:rPr>
              <a:t>≥2.5</a:t>
            </a:r>
            <a:r>
              <a:rPr sz="2000" dirty="0">
                <a:solidFill>
                  <a:srgbClr val="080808"/>
                </a:solidFill>
                <a:latin typeface="仿宋" panose="02010609060101010101" charset="-122"/>
                <a:cs typeface="仿宋" panose="02010609060101010101" charset="-122"/>
              </a:rPr>
              <a:t>×</a:t>
            </a:r>
            <a:r>
              <a:rPr sz="2000" dirty="0">
                <a:solidFill>
                  <a:srgbClr val="080808"/>
                </a:solidFill>
                <a:latin typeface="ILCCTM+SimHei" panose="02000500000000000000"/>
                <a:cs typeface="ILCCTM+SimHei" panose="02000500000000000000"/>
              </a:rPr>
              <a:t>2.5m</a:t>
            </a:r>
            <a:r>
              <a:rPr sz="1950" baseline="25000" dirty="0">
                <a:solidFill>
                  <a:srgbClr val="080808"/>
                </a:solidFill>
                <a:latin typeface="ILCCTM+SimHei" panose="02000500000000000000"/>
                <a:cs typeface="ILCCTM+SimHei" panose="02000500000000000000"/>
              </a:rPr>
              <a:t>2</a:t>
            </a:r>
            <a:r>
              <a:rPr sz="2000" dirty="0">
                <a:solidFill>
                  <a:srgbClr val="080808"/>
                </a:solidFill>
                <a:latin typeface="仿宋" panose="02010609060101010101" charset="-122"/>
                <a:cs typeface="仿宋" panose="02010609060101010101" charset="-122"/>
              </a:rPr>
              <a:t>。若同一站房放置多套分析仪表的，每增加一台机柜，</a:t>
            </a:r>
          </a:p>
          <a:p>
            <a:pPr marL="0" marR="0">
              <a:lnSpc>
                <a:spcPts val="2005"/>
              </a:lnSpc>
              <a:spcBef>
                <a:spcPts val="1595"/>
              </a:spcBef>
              <a:spcAft>
                <a:spcPts val="0"/>
              </a:spcAft>
            </a:pPr>
            <a:r>
              <a:rPr sz="2000" dirty="0">
                <a:solidFill>
                  <a:srgbClr val="080808"/>
                </a:solidFill>
                <a:latin typeface="仿宋" panose="02010609060101010101" charset="-122"/>
                <a:cs typeface="仿宋" panose="02010609060101010101" charset="-122"/>
              </a:rPr>
              <a:t>站房面积应至少增加</a:t>
            </a:r>
            <a:r>
              <a:rPr sz="2000" spc="10" dirty="0">
                <a:solidFill>
                  <a:srgbClr val="080808"/>
                </a:solidFill>
                <a:latin typeface="ILCCTM+SimHei" panose="02000500000000000000"/>
                <a:cs typeface="ILCCTM+SimHei" panose="02000500000000000000"/>
              </a:rPr>
              <a:t>3m</a:t>
            </a:r>
            <a:r>
              <a:rPr sz="1950" spc="10" baseline="25000" dirty="0">
                <a:solidFill>
                  <a:srgbClr val="080808"/>
                </a:solidFill>
                <a:latin typeface="ILCCTM+SimHei" panose="02000500000000000000"/>
                <a:cs typeface="ILCCTM+SimHei" panose="02000500000000000000"/>
              </a:rPr>
              <a:t>2</a:t>
            </a:r>
            <a:r>
              <a:rPr sz="2000" spc="10" dirty="0">
                <a:solidFill>
                  <a:srgbClr val="080808"/>
                </a:solidFill>
                <a:latin typeface="仿宋" panose="02010609060101010101" charset="-122"/>
                <a:cs typeface="仿宋" panose="02010609060101010101" charset="-122"/>
              </a:rPr>
              <a:t>，便于开展运维操作。站房空间高度应</a:t>
            </a:r>
            <a:r>
              <a:rPr sz="2000" spc="10" dirty="0">
                <a:solidFill>
                  <a:srgbClr val="080808"/>
                </a:solidFill>
                <a:latin typeface="ILCCTM+SimHei" panose="02000500000000000000"/>
                <a:cs typeface="ILCCTM+SimHei" panose="02000500000000000000"/>
              </a:rPr>
              <a:t>≥2.8m</a:t>
            </a:r>
            <a:r>
              <a:rPr sz="2000" spc="10" dirty="0">
                <a:solidFill>
                  <a:srgbClr val="080808"/>
                </a:solidFill>
                <a:latin typeface="仿宋" panose="02010609060101010101" charset="-122"/>
                <a:cs typeface="仿宋" panose="02010609060101010101" charset="-122"/>
              </a:rPr>
              <a:t>，站</a:t>
            </a:r>
          </a:p>
        </p:txBody>
      </p:sp>
      <p:sp>
        <p:nvSpPr>
          <p:cNvPr id="4" name="object 4"/>
          <p:cNvSpPr txBox="1"/>
          <p:nvPr/>
        </p:nvSpPr>
        <p:spPr>
          <a:xfrm>
            <a:off x="548640" y="3046660"/>
            <a:ext cx="2794635" cy="635635"/>
          </a:xfrm>
          <a:prstGeom prst="rect">
            <a:avLst/>
          </a:prstGeom>
        </p:spPr>
        <p:txBody>
          <a:bodyPr vert="horz" wrap="square" lIns="0" tIns="0" rIns="0" bIns="0" rtlCol="0">
            <a:spAutoFit/>
          </a:bodyPr>
          <a:lstStyle/>
          <a:p>
            <a:pPr marL="0" marR="0">
              <a:lnSpc>
                <a:spcPts val="2005"/>
              </a:lnSpc>
              <a:spcBef>
                <a:spcPts val="0"/>
              </a:spcBef>
              <a:spcAft>
                <a:spcPts val="0"/>
              </a:spcAft>
            </a:pPr>
            <a:r>
              <a:rPr sz="2000" dirty="0">
                <a:solidFill>
                  <a:srgbClr val="080808"/>
                </a:solidFill>
                <a:latin typeface="仿宋" panose="02010609060101010101" charset="-122"/>
                <a:cs typeface="仿宋" panose="02010609060101010101" charset="-122"/>
              </a:rPr>
              <a:t>房建在标高</a:t>
            </a:r>
            <a:r>
              <a:rPr sz="2000" dirty="0">
                <a:solidFill>
                  <a:srgbClr val="080808"/>
                </a:solidFill>
                <a:latin typeface="ILCCTM+SimHei" panose="02000500000000000000"/>
                <a:cs typeface="ILCCTM+SimHei" panose="02000500000000000000"/>
              </a:rPr>
              <a:t>≥0m </a:t>
            </a:r>
            <a:r>
              <a:rPr sz="2000" dirty="0">
                <a:solidFill>
                  <a:srgbClr val="080808"/>
                </a:solidFill>
                <a:latin typeface="仿宋" panose="02010609060101010101" charset="-122"/>
                <a:cs typeface="仿宋" panose="02010609060101010101" charset="-122"/>
              </a:rPr>
              <a:t>处。</a:t>
            </a:r>
          </a:p>
        </p:txBody>
      </p:sp>
      <p:sp>
        <p:nvSpPr>
          <p:cNvPr id="5" name="object 5"/>
          <p:cNvSpPr txBox="1"/>
          <p:nvPr/>
        </p:nvSpPr>
        <p:spPr>
          <a:xfrm>
            <a:off x="548640" y="3376860"/>
            <a:ext cx="9491792" cy="2159634"/>
          </a:xfrm>
          <a:prstGeom prst="rect">
            <a:avLst/>
          </a:prstGeom>
        </p:spPr>
        <p:txBody>
          <a:bodyPr vert="horz" wrap="square" lIns="0" tIns="0" rIns="0" bIns="0" rtlCol="0">
            <a:spAutoFit/>
          </a:bodyPr>
          <a:lstStyle/>
          <a:p>
            <a:pPr marL="457200" marR="0">
              <a:lnSpc>
                <a:spcPts val="2005"/>
              </a:lnSpc>
              <a:spcBef>
                <a:spcPts val="0"/>
              </a:spcBef>
              <a:spcAft>
                <a:spcPts val="0"/>
              </a:spcAft>
            </a:pPr>
            <a:r>
              <a:rPr sz="2000" dirty="0">
                <a:solidFill>
                  <a:srgbClr val="080808"/>
                </a:solidFill>
                <a:latin typeface="ILCCTM+SimHei" panose="02000500000000000000"/>
                <a:cs typeface="ILCCTM+SimHei" panose="02000500000000000000"/>
              </a:rPr>
              <a:t>2</a:t>
            </a:r>
            <a:r>
              <a:rPr sz="2000" dirty="0">
                <a:solidFill>
                  <a:srgbClr val="080808"/>
                </a:solidFill>
                <a:latin typeface="仿宋" panose="02010609060101010101" charset="-122"/>
                <a:cs typeface="仿宋" panose="02010609060101010101" charset="-122"/>
              </a:rPr>
              <a:t>、监测站房应防盗性良好，安装防盗门窗并配备防盗锁。</a:t>
            </a:r>
          </a:p>
          <a:p>
            <a:pPr marL="457200" marR="0">
              <a:lnSpc>
                <a:spcPts val="2005"/>
              </a:lnSpc>
              <a:spcBef>
                <a:spcPts val="395"/>
              </a:spcBef>
              <a:spcAft>
                <a:spcPts val="0"/>
              </a:spcAft>
            </a:pPr>
            <a:r>
              <a:rPr sz="2000" spc="10" dirty="0">
                <a:solidFill>
                  <a:srgbClr val="080808"/>
                </a:solidFill>
                <a:latin typeface="ILCCTM+SimHei" panose="02000500000000000000"/>
                <a:cs typeface="ILCCTM+SimHei" panose="02000500000000000000"/>
              </a:rPr>
              <a:t>3</a:t>
            </a:r>
            <a:r>
              <a:rPr sz="2000" spc="12" dirty="0">
                <a:solidFill>
                  <a:srgbClr val="080808"/>
                </a:solidFill>
                <a:latin typeface="仿宋" panose="02010609060101010101" charset="-122"/>
                <a:cs typeface="仿宋" panose="02010609060101010101" charset="-122"/>
              </a:rPr>
              <a:t>、监测站房内应安装空调和采暖设备，室内温度应保持在（</a:t>
            </a:r>
            <a:r>
              <a:rPr sz="2000" spc="15" dirty="0">
                <a:solidFill>
                  <a:srgbClr val="080808"/>
                </a:solidFill>
                <a:latin typeface="ILCCTM+SimHei" panose="02000500000000000000"/>
                <a:cs typeface="ILCCTM+SimHei" panose="02000500000000000000"/>
              </a:rPr>
              <a:t>15</a:t>
            </a:r>
            <a:r>
              <a:rPr sz="2000" spc="15" dirty="0">
                <a:solidFill>
                  <a:srgbClr val="080808"/>
                </a:solidFill>
                <a:latin typeface="仿宋" panose="02010609060101010101" charset="-122"/>
                <a:cs typeface="仿宋" panose="02010609060101010101" charset="-122"/>
              </a:rPr>
              <a:t>～</a:t>
            </a:r>
            <a:r>
              <a:rPr sz="2000" spc="15" dirty="0">
                <a:solidFill>
                  <a:srgbClr val="080808"/>
                </a:solidFill>
                <a:latin typeface="ILCCTM+SimHei" panose="02000500000000000000"/>
                <a:cs typeface="ILCCTM+SimHei" panose="02000500000000000000"/>
              </a:rPr>
              <a:t>30</a:t>
            </a:r>
            <a:r>
              <a:rPr sz="2000" dirty="0">
                <a:solidFill>
                  <a:srgbClr val="080808"/>
                </a:solidFill>
                <a:latin typeface="仿宋" panose="02010609060101010101" charset="-122"/>
                <a:cs typeface="仿宋" panose="02010609060101010101" charset="-122"/>
              </a:rPr>
              <a:t>）</a:t>
            </a:r>
          </a:p>
          <a:p>
            <a:pPr marL="0" marR="0">
              <a:lnSpc>
                <a:spcPts val="2005"/>
              </a:lnSpc>
              <a:spcBef>
                <a:spcPts val="395"/>
              </a:spcBef>
              <a:spcAft>
                <a:spcPts val="0"/>
              </a:spcAft>
            </a:pPr>
            <a:r>
              <a:rPr sz="2000" spc="60" dirty="0">
                <a:solidFill>
                  <a:srgbClr val="080808"/>
                </a:solidFill>
                <a:latin typeface="ILCCTM+SimHei" panose="02000500000000000000"/>
                <a:cs typeface="ILCCTM+SimHei" panose="02000500000000000000"/>
              </a:rPr>
              <a:t>℃</a:t>
            </a:r>
            <a:r>
              <a:rPr sz="2000" spc="60" dirty="0">
                <a:solidFill>
                  <a:srgbClr val="080808"/>
                </a:solidFill>
                <a:latin typeface="仿宋" panose="02010609060101010101" charset="-122"/>
                <a:cs typeface="仿宋" panose="02010609060101010101" charset="-122"/>
              </a:rPr>
              <a:t>，相对湿度应</a:t>
            </a:r>
            <a:r>
              <a:rPr sz="2000" spc="60" dirty="0">
                <a:solidFill>
                  <a:srgbClr val="080808"/>
                </a:solidFill>
                <a:latin typeface="ILCCTM+SimHei" panose="02000500000000000000"/>
                <a:cs typeface="ILCCTM+SimHei" panose="02000500000000000000"/>
              </a:rPr>
              <a:t>≤60%</a:t>
            </a:r>
            <a:r>
              <a:rPr sz="2000" spc="63" dirty="0">
                <a:solidFill>
                  <a:srgbClr val="080808"/>
                </a:solidFill>
                <a:latin typeface="仿宋" panose="02010609060101010101" charset="-122"/>
                <a:cs typeface="仿宋" panose="02010609060101010101" charset="-122"/>
              </a:rPr>
              <a:t>，空调应具有来电自动重启功能，站房内应安装排</a:t>
            </a:r>
          </a:p>
          <a:p>
            <a:pPr marL="0" marR="0">
              <a:lnSpc>
                <a:spcPts val="2005"/>
              </a:lnSpc>
              <a:spcBef>
                <a:spcPts val="395"/>
              </a:spcBef>
              <a:spcAft>
                <a:spcPts val="0"/>
              </a:spcAft>
            </a:pPr>
            <a:r>
              <a:rPr sz="2000" dirty="0">
                <a:solidFill>
                  <a:srgbClr val="080808"/>
                </a:solidFill>
                <a:latin typeface="仿宋" panose="02010609060101010101" charset="-122"/>
                <a:cs typeface="仿宋" panose="02010609060101010101" charset="-122"/>
              </a:rPr>
              <a:t>风扇或其他通风设施。</a:t>
            </a:r>
          </a:p>
          <a:p>
            <a:pPr marL="457200" marR="0">
              <a:lnSpc>
                <a:spcPts val="2005"/>
              </a:lnSpc>
              <a:spcBef>
                <a:spcPts val="395"/>
              </a:spcBef>
              <a:spcAft>
                <a:spcPts val="0"/>
              </a:spcAft>
            </a:pPr>
            <a:r>
              <a:rPr sz="2000" spc="10" dirty="0">
                <a:solidFill>
                  <a:srgbClr val="080808"/>
                </a:solidFill>
                <a:latin typeface="ILCCTM+SimHei" panose="02000500000000000000"/>
                <a:cs typeface="ILCCTM+SimHei" panose="02000500000000000000"/>
              </a:rPr>
              <a:t>4</a:t>
            </a:r>
            <a:r>
              <a:rPr sz="2000" spc="10" dirty="0">
                <a:solidFill>
                  <a:srgbClr val="080808"/>
                </a:solidFill>
                <a:latin typeface="仿宋" panose="02010609060101010101" charset="-122"/>
                <a:cs typeface="仿宋" panose="02010609060101010101" charset="-122"/>
              </a:rPr>
              <a:t>、站房内配电</a:t>
            </a:r>
            <a:r>
              <a:rPr sz="2000" spc="10" dirty="0">
                <a:solidFill>
                  <a:srgbClr val="080808"/>
                </a:solidFill>
                <a:latin typeface="ILCCTM+SimHei" panose="02000500000000000000"/>
                <a:cs typeface="ILCCTM+SimHei" panose="02000500000000000000"/>
              </a:rPr>
              <a:t>8KW</a:t>
            </a:r>
            <a:r>
              <a:rPr sz="2000" spc="10" dirty="0">
                <a:solidFill>
                  <a:srgbClr val="080808"/>
                </a:solidFill>
                <a:latin typeface="仿宋" panose="02010609060101010101" charset="-122"/>
                <a:cs typeface="仿宋" panose="02010609060101010101" charset="-122"/>
              </a:rPr>
              <a:t>，预留三相插座</a:t>
            </a:r>
            <a:r>
              <a:rPr sz="2000" spc="10" dirty="0">
                <a:solidFill>
                  <a:srgbClr val="080808"/>
                </a:solidFill>
                <a:latin typeface="ILCCTM+SimHei" panose="02000500000000000000"/>
                <a:cs typeface="ILCCTM+SimHei" panose="02000500000000000000"/>
              </a:rPr>
              <a:t>5</a:t>
            </a:r>
            <a:r>
              <a:rPr sz="2000" spc="10" dirty="0">
                <a:solidFill>
                  <a:srgbClr val="080808"/>
                </a:solidFill>
                <a:latin typeface="仿宋" panose="02010609060101010101" charset="-122"/>
                <a:cs typeface="仿宋" panose="02010609060101010101" charset="-122"/>
              </a:rPr>
              <a:t>个，稳压电源</a:t>
            </a:r>
            <a:r>
              <a:rPr sz="2000" spc="10" dirty="0">
                <a:solidFill>
                  <a:srgbClr val="080808"/>
                </a:solidFill>
                <a:latin typeface="ILCCTM+SimHei" panose="02000500000000000000"/>
                <a:cs typeface="ILCCTM+SimHei" panose="02000500000000000000"/>
              </a:rPr>
              <a:t>1</a:t>
            </a:r>
            <a:r>
              <a:rPr sz="2000" spc="10" dirty="0">
                <a:solidFill>
                  <a:srgbClr val="080808"/>
                </a:solidFill>
                <a:latin typeface="仿宋" panose="02010609060101010101" charset="-122"/>
                <a:cs typeface="仿宋" panose="02010609060101010101" charset="-122"/>
              </a:rPr>
              <a:t>个，</a:t>
            </a:r>
            <a:r>
              <a:rPr sz="2000" spc="10" dirty="0">
                <a:solidFill>
                  <a:srgbClr val="080808"/>
                </a:solidFill>
                <a:latin typeface="ILCCTM+SimHei" panose="02000500000000000000"/>
                <a:cs typeface="ILCCTM+SimHei" panose="02000500000000000000"/>
              </a:rPr>
              <a:t>UPS</a:t>
            </a:r>
            <a:r>
              <a:rPr sz="2000" spc="12" dirty="0">
                <a:solidFill>
                  <a:srgbClr val="080808"/>
                </a:solidFill>
                <a:latin typeface="仿宋" panose="02010609060101010101" charset="-122"/>
                <a:cs typeface="仿宋" panose="02010609060101010101" charset="-122"/>
              </a:rPr>
              <a:t>电源</a:t>
            </a:r>
            <a:r>
              <a:rPr sz="2000" spc="15" dirty="0">
                <a:solidFill>
                  <a:srgbClr val="080808"/>
                </a:solidFill>
                <a:latin typeface="ILCCTM+SimHei" panose="02000500000000000000"/>
                <a:cs typeface="ILCCTM+SimHei" panose="02000500000000000000"/>
              </a:rPr>
              <a:t>10KW</a:t>
            </a:r>
            <a:r>
              <a:rPr sz="2000" dirty="0">
                <a:solidFill>
                  <a:srgbClr val="080808"/>
                </a:solidFill>
                <a:latin typeface="仿宋" panose="02010609060101010101" charset="-122"/>
                <a:cs typeface="仿宋" panose="02010609060101010101" charset="-122"/>
              </a:rPr>
              <a:t>一</a:t>
            </a:r>
          </a:p>
          <a:p>
            <a:pPr marL="0" marR="0">
              <a:lnSpc>
                <a:spcPts val="2005"/>
              </a:lnSpc>
              <a:spcBef>
                <a:spcPts val="395"/>
              </a:spcBef>
              <a:spcAft>
                <a:spcPts val="0"/>
              </a:spcAft>
            </a:pPr>
            <a:r>
              <a:rPr sz="2000" dirty="0">
                <a:solidFill>
                  <a:srgbClr val="080808"/>
                </a:solidFill>
                <a:latin typeface="仿宋" panose="02010609060101010101" charset="-122"/>
                <a:cs typeface="仿宋" panose="02010609060101010101" charset="-122"/>
              </a:rPr>
              <a:t>个。</a:t>
            </a:r>
          </a:p>
        </p:txBody>
      </p:sp>
      <p:sp>
        <p:nvSpPr>
          <p:cNvPr id="6" name="object 6"/>
          <p:cNvSpPr txBox="1"/>
          <p:nvPr/>
        </p:nvSpPr>
        <p:spPr>
          <a:xfrm>
            <a:off x="1005839" y="5205660"/>
            <a:ext cx="5710189" cy="635635"/>
          </a:xfrm>
          <a:prstGeom prst="rect">
            <a:avLst/>
          </a:prstGeom>
        </p:spPr>
        <p:txBody>
          <a:bodyPr vert="horz" wrap="square" lIns="0" tIns="0" rIns="0" bIns="0" rtlCol="0">
            <a:spAutoFit/>
          </a:bodyPr>
          <a:lstStyle/>
          <a:p>
            <a:pPr marL="0" marR="0">
              <a:lnSpc>
                <a:spcPts val="2005"/>
              </a:lnSpc>
              <a:spcBef>
                <a:spcPts val="0"/>
              </a:spcBef>
              <a:spcAft>
                <a:spcPts val="0"/>
              </a:spcAft>
            </a:pPr>
            <a:r>
              <a:rPr sz="2000" dirty="0">
                <a:solidFill>
                  <a:srgbClr val="080808"/>
                </a:solidFill>
                <a:latin typeface="ILCCTM+SimHei" panose="02000500000000000000"/>
                <a:cs typeface="ILCCTM+SimHei" panose="02000500000000000000"/>
              </a:rPr>
              <a:t>5</a:t>
            </a:r>
            <a:r>
              <a:rPr sz="2000" dirty="0">
                <a:solidFill>
                  <a:srgbClr val="080808"/>
                </a:solidFill>
                <a:latin typeface="仿宋" panose="02010609060101010101" charset="-122"/>
                <a:cs typeface="仿宋" panose="02010609060101010101" charset="-122"/>
              </a:rPr>
              <a:t>、站房整洁、标气放入标气架、制度上墙。</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505777" y="753745"/>
            <a:ext cx="4907280" cy="762000"/>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ILCCTM+SimHei" panose="02000500000000000000"/>
                <a:cs typeface="ILCCTM+SimHei" panose="02000500000000000000"/>
              </a:rPr>
              <a:t>主要环境违法行为的证据与事实</a:t>
            </a:r>
          </a:p>
        </p:txBody>
      </p:sp>
      <p:sp>
        <p:nvSpPr>
          <p:cNvPr id="4" name="object 4"/>
          <p:cNvSpPr txBox="1"/>
          <p:nvPr/>
        </p:nvSpPr>
        <p:spPr>
          <a:xfrm>
            <a:off x="972502" y="1260385"/>
            <a:ext cx="3995198" cy="507364"/>
          </a:xfrm>
          <a:prstGeom prst="rect">
            <a:avLst/>
          </a:prstGeom>
        </p:spPr>
        <p:txBody>
          <a:bodyPr vert="horz" wrap="square" lIns="0" tIns="0" rIns="0" bIns="0" rtlCol="0">
            <a:spAutoFit/>
          </a:bodyPr>
          <a:lstStyle/>
          <a:p>
            <a:pPr marL="0" marR="0">
              <a:lnSpc>
                <a:spcPts val="1595"/>
              </a:lnSpc>
              <a:spcBef>
                <a:spcPts val="0"/>
              </a:spcBef>
              <a:spcAft>
                <a:spcPts val="0"/>
              </a:spcAft>
            </a:pPr>
            <a:r>
              <a:rPr sz="1600" spc="10" dirty="0">
                <a:solidFill>
                  <a:srgbClr val="000000"/>
                </a:solidFill>
                <a:latin typeface="仿宋" panose="02010609060101010101" charset="-122"/>
                <a:cs typeface="仿宋" panose="02010609060101010101" charset="-122"/>
              </a:rPr>
              <a:t>二、自动监控系统的弄虚造假行为方式</a:t>
            </a:r>
          </a:p>
        </p:txBody>
      </p:sp>
      <p:sp>
        <p:nvSpPr>
          <p:cNvPr id="5" name="object 5"/>
          <p:cNvSpPr txBox="1"/>
          <p:nvPr/>
        </p:nvSpPr>
        <p:spPr>
          <a:xfrm>
            <a:off x="377190" y="1725908"/>
            <a:ext cx="1116965" cy="568337"/>
          </a:xfrm>
          <a:prstGeom prst="rect">
            <a:avLst/>
          </a:prstGeom>
        </p:spPr>
        <p:txBody>
          <a:bodyPr vert="horz" wrap="square" lIns="0" tIns="0" rIns="0" bIns="0" rtlCol="0">
            <a:spAutoFit/>
          </a:bodyPr>
          <a:lstStyle/>
          <a:p>
            <a:pPr marL="0" marR="0">
              <a:lnSpc>
                <a:spcPts val="2075"/>
              </a:lnSpc>
              <a:spcBef>
                <a:spcPts val="0"/>
              </a:spcBef>
              <a:spcAft>
                <a:spcPts val="0"/>
              </a:spcAft>
            </a:pPr>
            <a:r>
              <a:rPr sz="1600" dirty="0">
                <a:solidFill>
                  <a:srgbClr val="000000"/>
                </a:solidFill>
                <a:latin typeface="华文楷体" panose="02010600040101010101" charset="-122"/>
                <a:cs typeface="华文楷体" panose="02010600040101010101" charset="-122"/>
              </a:rPr>
              <a:t>造假类型</a:t>
            </a:r>
          </a:p>
        </p:txBody>
      </p:sp>
      <p:sp>
        <p:nvSpPr>
          <p:cNvPr id="6" name="object 6"/>
          <p:cNvSpPr txBox="1"/>
          <p:nvPr/>
        </p:nvSpPr>
        <p:spPr>
          <a:xfrm>
            <a:off x="1379220" y="1725908"/>
            <a:ext cx="1586864" cy="1109420"/>
          </a:xfrm>
          <a:prstGeom prst="rect">
            <a:avLst/>
          </a:prstGeom>
        </p:spPr>
        <p:txBody>
          <a:bodyPr vert="horz" wrap="square" lIns="0" tIns="0" rIns="0" bIns="0" rtlCol="0">
            <a:spAutoFit/>
          </a:bodyPr>
          <a:lstStyle/>
          <a:p>
            <a:pPr marL="495935" marR="0">
              <a:lnSpc>
                <a:spcPts val="2075"/>
              </a:lnSpc>
              <a:spcBef>
                <a:spcPts val="0"/>
              </a:spcBef>
              <a:spcAft>
                <a:spcPts val="0"/>
              </a:spcAft>
            </a:pPr>
            <a:r>
              <a:rPr sz="1600" dirty="0">
                <a:solidFill>
                  <a:srgbClr val="000000"/>
                </a:solidFill>
                <a:latin typeface="华文楷体" panose="02010600040101010101" charset="-122"/>
                <a:cs typeface="华文楷体" panose="02010600040101010101" charset="-122"/>
              </a:rPr>
              <a:t>违法行为</a:t>
            </a:r>
          </a:p>
          <a:p>
            <a:pPr marL="0" marR="0">
              <a:lnSpc>
                <a:spcPts val="1685"/>
              </a:lnSpc>
              <a:spcBef>
                <a:spcPts val="595"/>
              </a:spcBef>
              <a:spcAft>
                <a:spcPts val="0"/>
              </a:spcAft>
            </a:pPr>
            <a:r>
              <a:rPr sz="1300" dirty="0">
                <a:solidFill>
                  <a:srgbClr val="000000"/>
                </a:solidFill>
                <a:latin typeface="华文楷体" panose="02010600040101010101" charset="-122"/>
                <a:cs typeface="华文楷体" panose="02010600040101010101" charset="-122"/>
              </a:rPr>
              <a:t>探头采样位置变动</a:t>
            </a:r>
          </a:p>
          <a:p>
            <a:pPr marL="0" marR="0">
              <a:lnSpc>
                <a:spcPts val="1685"/>
              </a:lnSpc>
              <a:spcBef>
                <a:spcPts val="545"/>
              </a:spcBef>
              <a:spcAft>
                <a:spcPts val="0"/>
              </a:spcAft>
            </a:pPr>
            <a:r>
              <a:rPr sz="1300" dirty="0">
                <a:solidFill>
                  <a:srgbClr val="000000"/>
                </a:solidFill>
                <a:latin typeface="华文楷体" panose="02010600040101010101" charset="-122"/>
                <a:cs typeface="华文楷体" panose="02010600040101010101" charset="-122"/>
              </a:rPr>
              <a:t>深度过滤采样器</a:t>
            </a:r>
          </a:p>
        </p:txBody>
      </p:sp>
      <p:sp>
        <p:nvSpPr>
          <p:cNvPr id="7" name="object 7"/>
          <p:cNvSpPr txBox="1"/>
          <p:nvPr/>
        </p:nvSpPr>
        <p:spPr>
          <a:xfrm>
            <a:off x="5605780" y="1725908"/>
            <a:ext cx="1116965" cy="568337"/>
          </a:xfrm>
          <a:prstGeom prst="rect">
            <a:avLst/>
          </a:prstGeom>
        </p:spPr>
        <p:txBody>
          <a:bodyPr vert="horz" wrap="square" lIns="0" tIns="0" rIns="0" bIns="0" rtlCol="0">
            <a:spAutoFit/>
          </a:bodyPr>
          <a:lstStyle/>
          <a:p>
            <a:pPr marL="0" marR="0">
              <a:lnSpc>
                <a:spcPts val="2075"/>
              </a:lnSpc>
              <a:spcBef>
                <a:spcPts val="0"/>
              </a:spcBef>
              <a:spcAft>
                <a:spcPts val="0"/>
              </a:spcAft>
            </a:pPr>
            <a:r>
              <a:rPr sz="1600" dirty="0">
                <a:solidFill>
                  <a:srgbClr val="000000"/>
                </a:solidFill>
                <a:latin typeface="华文楷体" panose="02010600040101010101" charset="-122"/>
                <a:cs typeface="华文楷体" panose="02010600040101010101" charset="-122"/>
              </a:rPr>
              <a:t>行为方式</a:t>
            </a:r>
          </a:p>
        </p:txBody>
      </p:sp>
      <p:sp>
        <p:nvSpPr>
          <p:cNvPr id="8" name="object 8"/>
          <p:cNvSpPr txBox="1"/>
          <p:nvPr/>
        </p:nvSpPr>
        <p:spPr>
          <a:xfrm>
            <a:off x="3442970" y="2065099"/>
            <a:ext cx="2657380" cy="461618"/>
          </a:xfrm>
          <a:prstGeom prst="rect">
            <a:avLst/>
          </a:prstGeom>
        </p:spPr>
        <p:txBody>
          <a:bodyPr vert="horz" wrap="square" lIns="0" tIns="0" rIns="0" bIns="0" rtlCol="0">
            <a:spAutoFit/>
          </a:bodyPr>
          <a:lstStyle/>
          <a:p>
            <a:pPr marL="0" marR="0">
              <a:lnSpc>
                <a:spcPts val="1685"/>
              </a:lnSpc>
              <a:spcBef>
                <a:spcPts val="0"/>
              </a:spcBef>
              <a:spcAft>
                <a:spcPts val="0"/>
              </a:spcAft>
            </a:pPr>
            <a:r>
              <a:rPr sz="1300" dirty="0">
                <a:solidFill>
                  <a:srgbClr val="000000"/>
                </a:solidFill>
                <a:latin typeface="华文楷体" panose="02010600040101010101" charset="-122"/>
                <a:cs typeface="华文楷体" panose="02010600040101010101" charset="-122"/>
              </a:rPr>
              <a:t>间探头设置于采样区浓度最底点</a:t>
            </a:r>
          </a:p>
        </p:txBody>
      </p:sp>
      <p:sp>
        <p:nvSpPr>
          <p:cNvPr id="9" name="object 9"/>
          <p:cNvSpPr txBox="1"/>
          <p:nvPr/>
        </p:nvSpPr>
        <p:spPr>
          <a:xfrm>
            <a:off x="3442970" y="2362279"/>
            <a:ext cx="4462557" cy="461618"/>
          </a:xfrm>
          <a:prstGeom prst="rect">
            <a:avLst/>
          </a:prstGeom>
        </p:spPr>
        <p:txBody>
          <a:bodyPr vert="horz" wrap="square" lIns="0" tIns="0" rIns="0" bIns="0" rtlCol="0">
            <a:spAutoFit/>
          </a:bodyPr>
          <a:lstStyle/>
          <a:p>
            <a:pPr marL="0" marR="0">
              <a:lnSpc>
                <a:spcPts val="1685"/>
              </a:lnSpc>
              <a:spcBef>
                <a:spcPts val="0"/>
              </a:spcBef>
              <a:spcAft>
                <a:spcPts val="0"/>
              </a:spcAft>
            </a:pPr>
            <a:r>
              <a:rPr sz="1300" dirty="0">
                <a:solidFill>
                  <a:srgbClr val="000000"/>
                </a:solidFill>
                <a:latin typeface="华文楷体" panose="02010600040101010101" charset="-122"/>
                <a:cs typeface="华文楷体" panose="02010600040101010101" charset="-122"/>
              </a:rPr>
              <a:t>棉纱堵塞采样器</a:t>
            </a:r>
            <a:r>
              <a:rPr sz="1300" dirty="0">
                <a:solidFill>
                  <a:srgbClr val="000000"/>
                </a:solidFill>
                <a:latin typeface="Times New Roman" panose="02020603050405020304"/>
                <a:cs typeface="Times New Roman" panose="02020603050405020304"/>
              </a:rPr>
              <a:t> </a:t>
            </a:r>
            <a:r>
              <a:rPr sz="1300" dirty="0">
                <a:solidFill>
                  <a:srgbClr val="000000"/>
                </a:solidFill>
                <a:latin typeface="华文楷体" panose="02010600040101010101" charset="-122"/>
                <a:cs typeface="华文楷体" panose="02010600040101010101" charset="-122"/>
              </a:rPr>
              <a:t>过滤介质中的污染物</a:t>
            </a:r>
            <a:r>
              <a:rPr sz="1300" dirty="0">
                <a:solidFill>
                  <a:srgbClr val="000000"/>
                </a:solidFill>
                <a:latin typeface="Times New Roman" panose="02020603050405020304"/>
                <a:cs typeface="Times New Roman" panose="02020603050405020304"/>
              </a:rPr>
              <a:t> </a:t>
            </a:r>
            <a:r>
              <a:rPr sz="1300" dirty="0">
                <a:solidFill>
                  <a:srgbClr val="000000"/>
                </a:solidFill>
                <a:latin typeface="华文楷体" panose="02010600040101010101" charset="-122"/>
                <a:cs typeface="华文楷体" panose="02010600040101010101" charset="-122"/>
              </a:rPr>
              <a:t>减少监测数据值</a:t>
            </a:r>
          </a:p>
        </p:txBody>
      </p:sp>
      <p:sp>
        <p:nvSpPr>
          <p:cNvPr id="10" name="object 10"/>
          <p:cNvSpPr txBox="1"/>
          <p:nvPr/>
        </p:nvSpPr>
        <p:spPr>
          <a:xfrm>
            <a:off x="4598670" y="2386638"/>
            <a:ext cx="289087" cy="419021"/>
          </a:xfrm>
          <a:prstGeom prst="rect">
            <a:avLst/>
          </a:prstGeom>
        </p:spPr>
        <p:txBody>
          <a:bodyPr vert="horz" wrap="square" lIns="0" tIns="0" rIns="0" bIns="0" rtlCol="0">
            <a:spAutoFit/>
          </a:bodyPr>
          <a:lstStyle/>
          <a:p>
            <a:pPr marL="0" marR="0">
              <a:lnSpc>
                <a:spcPts val="1350"/>
              </a:lnSpc>
              <a:spcBef>
                <a:spcPts val="0"/>
              </a:spcBef>
              <a:spcAft>
                <a:spcPts val="0"/>
              </a:spcAft>
            </a:pPr>
            <a:r>
              <a:rPr sz="1300" dirty="0">
                <a:solidFill>
                  <a:srgbClr val="000000"/>
                </a:solidFill>
                <a:latin typeface="Candara" panose="020E0502030303020204"/>
                <a:cs typeface="Candara" panose="020E0502030303020204"/>
              </a:rPr>
              <a:t>,</a:t>
            </a:r>
          </a:p>
        </p:txBody>
      </p:sp>
      <p:sp>
        <p:nvSpPr>
          <p:cNvPr id="11" name="object 11"/>
          <p:cNvSpPr txBox="1"/>
          <p:nvPr/>
        </p:nvSpPr>
        <p:spPr>
          <a:xfrm>
            <a:off x="6126480" y="2386638"/>
            <a:ext cx="289087" cy="419021"/>
          </a:xfrm>
          <a:prstGeom prst="rect">
            <a:avLst/>
          </a:prstGeom>
        </p:spPr>
        <p:txBody>
          <a:bodyPr vert="horz" wrap="square" lIns="0" tIns="0" rIns="0" bIns="0" rtlCol="0">
            <a:spAutoFit/>
          </a:bodyPr>
          <a:lstStyle/>
          <a:p>
            <a:pPr marL="0" marR="0">
              <a:lnSpc>
                <a:spcPts val="1350"/>
              </a:lnSpc>
              <a:spcBef>
                <a:spcPts val="0"/>
              </a:spcBef>
              <a:spcAft>
                <a:spcPts val="0"/>
              </a:spcAft>
            </a:pPr>
            <a:r>
              <a:rPr sz="1300" dirty="0">
                <a:solidFill>
                  <a:srgbClr val="000000"/>
                </a:solidFill>
                <a:latin typeface="Candara" panose="020E0502030303020204"/>
                <a:cs typeface="Candara" panose="020E0502030303020204"/>
              </a:rPr>
              <a:t>,</a:t>
            </a:r>
          </a:p>
        </p:txBody>
      </p:sp>
      <p:sp>
        <p:nvSpPr>
          <p:cNvPr id="12" name="object 12"/>
          <p:cNvSpPr txBox="1"/>
          <p:nvPr/>
        </p:nvSpPr>
        <p:spPr>
          <a:xfrm>
            <a:off x="7324090" y="2386638"/>
            <a:ext cx="289087" cy="419021"/>
          </a:xfrm>
          <a:prstGeom prst="rect">
            <a:avLst/>
          </a:prstGeom>
        </p:spPr>
        <p:txBody>
          <a:bodyPr vert="horz" wrap="square" lIns="0" tIns="0" rIns="0" bIns="0" rtlCol="0">
            <a:spAutoFit/>
          </a:bodyPr>
          <a:lstStyle/>
          <a:p>
            <a:pPr marL="0" marR="0">
              <a:lnSpc>
                <a:spcPts val="1350"/>
              </a:lnSpc>
              <a:spcBef>
                <a:spcPts val="0"/>
              </a:spcBef>
              <a:spcAft>
                <a:spcPts val="0"/>
              </a:spcAft>
            </a:pPr>
            <a:r>
              <a:rPr sz="1300" dirty="0">
                <a:solidFill>
                  <a:srgbClr val="000000"/>
                </a:solidFill>
                <a:latin typeface="Candara" panose="020E0502030303020204"/>
                <a:cs typeface="Candara" panose="020E0502030303020204"/>
              </a:rPr>
              <a:t>.</a:t>
            </a:r>
          </a:p>
        </p:txBody>
      </p:sp>
      <p:sp>
        <p:nvSpPr>
          <p:cNvPr id="13" name="object 13"/>
          <p:cNvSpPr txBox="1"/>
          <p:nvPr/>
        </p:nvSpPr>
        <p:spPr>
          <a:xfrm>
            <a:off x="478790" y="2548868"/>
            <a:ext cx="913764" cy="812177"/>
          </a:xfrm>
          <a:prstGeom prst="rect">
            <a:avLst/>
          </a:prstGeom>
        </p:spPr>
        <p:txBody>
          <a:bodyPr vert="horz" wrap="square" lIns="0" tIns="0" rIns="0" bIns="0" rtlCol="0">
            <a:spAutoFit/>
          </a:bodyPr>
          <a:lstStyle/>
          <a:p>
            <a:pPr marL="0" marR="0">
              <a:lnSpc>
                <a:spcPts val="2075"/>
              </a:lnSpc>
              <a:spcBef>
                <a:spcPts val="0"/>
              </a:spcBef>
              <a:spcAft>
                <a:spcPts val="0"/>
              </a:spcAft>
            </a:pPr>
            <a:r>
              <a:rPr sz="1600" dirty="0">
                <a:solidFill>
                  <a:srgbClr val="000000"/>
                </a:solidFill>
                <a:latin typeface="华文楷体" panose="02010600040101010101" charset="-122"/>
                <a:cs typeface="华文楷体" panose="02010600040101010101" charset="-122"/>
              </a:rPr>
              <a:t>数据采</a:t>
            </a:r>
          </a:p>
          <a:p>
            <a:pPr marL="0" marR="0">
              <a:lnSpc>
                <a:spcPts val="1920"/>
              </a:lnSpc>
              <a:spcBef>
                <a:spcPts val="0"/>
              </a:spcBef>
              <a:spcAft>
                <a:spcPts val="0"/>
              </a:spcAft>
            </a:pPr>
            <a:r>
              <a:rPr sz="1600" dirty="0">
                <a:solidFill>
                  <a:srgbClr val="000000"/>
                </a:solidFill>
                <a:latin typeface="华文楷体" panose="02010600040101010101" charset="-122"/>
                <a:cs typeface="华文楷体" panose="02010600040101010101" charset="-122"/>
              </a:rPr>
              <a:t>集造假</a:t>
            </a:r>
          </a:p>
        </p:txBody>
      </p:sp>
      <p:sp>
        <p:nvSpPr>
          <p:cNvPr id="14" name="object 14"/>
          <p:cNvSpPr txBox="1"/>
          <p:nvPr/>
        </p:nvSpPr>
        <p:spPr>
          <a:xfrm>
            <a:off x="3367405" y="2644220"/>
            <a:ext cx="6074949" cy="857858"/>
          </a:xfrm>
          <a:prstGeom prst="rect">
            <a:avLst/>
          </a:prstGeom>
        </p:spPr>
        <p:txBody>
          <a:bodyPr vert="horz" wrap="square" lIns="0" tIns="0" rIns="0" bIns="0" rtlCol="0">
            <a:spAutoFit/>
          </a:bodyPr>
          <a:lstStyle/>
          <a:p>
            <a:pPr marL="75565" marR="0">
              <a:lnSpc>
                <a:spcPts val="1685"/>
              </a:lnSpc>
              <a:spcBef>
                <a:spcPts val="0"/>
              </a:spcBef>
              <a:spcAft>
                <a:spcPts val="0"/>
              </a:spcAft>
            </a:pPr>
            <a:r>
              <a:rPr sz="1300" dirty="0">
                <a:solidFill>
                  <a:srgbClr val="000000"/>
                </a:solidFill>
                <a:latin typeface="华文楷体" panose="02010600040101010101" charset="-122"/>
                <a:cs typeface="华文楷体" panose="02010600040101010101" charset="-122"/>
              </a:rPr>
              <a:t>给采集的样品冲入其他气体（或水），已达到稀释样品污染物浓度的作</a:t>
            </a:r>
          </a:p>
          <a:p>
            <a:pPr marL="0" marR="0">
              <a:lnSpc>
                <a:spcPts val="1560"/>
              </a:lnSpc>
              <a:spcBef>
                <a:spcPts val="0"/>
              </a:spcBef>
              <a:spcAft>
                <a:spcPts val="0"/>
              </a:spcAft>
            </a:pPr>
            <a:r>
              <a:rPr sz="1300" dirty="0">
                <a:solidFill>
                  <a:srgbClr val="000000"/>
                </a:solidFill>
                <a:latin typeface="华文楷体" panose="02010600040101010101" charset="-122"/>
                <a:cs typeface="华文楷体" panose="02010600040101010101" charset="-122"/>
              </a:rPr>
              <a:t>用，减少监测数据。拔出部分二氧化硫探头，使采样孔漏气，稀释排放污</a:t>
            </a:r>
          </a:p>
          <a:p>
            <a:pPr marL="0" marR="0">
              <a:lnSpc>
                <a:spcPts val="1560"/>
              </a:lnSpc>
              <a:spcBef>
                <a:spcPts val="0"/>
              </a:spcBef>
              <a:spcAft>
                <a:spcPts val="0"/>
              </a:spcAft>
            </a:pPr>
            <a:r>
              <a:rPr sz="1300" dirty="0">
                <a:solidFill>
                  <a:srgbClr val="000000"/>
                </a:solidFill>
                <a:latin typeface="华文楷体" panose="02010600040101010101" charset="-122"/>
                <a:cs typeface="华文楷体" panose="02010600040101010101" charset="-122"/>
              </a:rPr>
              <a:t>染物，人为干扰采样装置，降低测量数据，造成监控数据失真。</a:t>
            </a:r>
          </a:p>
        </p:txBody>
      </p:sp>
      <p:sp>
        <p:nvSpPr>
          <p:cNvPr id="15" name="object 15"/>
          <p:cNvSpPr txBox="1"/>
          <p:nvPr/>
        </p:nvSpPr>
        <p:spPr>
          <a:xfrm>
            <a:off x="1379220" y="2743279"/>
            <a:ext cx="1898014" cy="659739"/>
          </a:xfrm>
          <a:prstGeom prst="rect">
            <a:avLst/>
          </a:prstGeom>
        </p:spPr>
        <p:txBody>
          <a:bodyPr vert="horz" wrap="square" lIns="0" tIns="0" rIns="0" bIns="0" rtlCol="0">
            <a:spAutoFit/>
          </a:bodyPr>
          <a:lstStyle/>
          <a:p>
            <a:pPr marL="0" marR="0">
              <a:lnSpc>
                <a:spcPts val="1685"/>
              </a:lnSpc>
              <a:spcBef>
                <a:spcPts val="0"/>
              </a:spcBef>
              <a:spcAft>
                <a:spcPts val="0"/>
              </a:spcAft>
            </a:pPr>
            <a:r>
              <a:rPr sz="1300" dirty="0">
                <a:solidFill>
                  <a:srgbClr val="000000"/>
                </a:solidFill>
                <a:latin typeface="华文楷体" panose="02010600040101010101" charset="-122"/>
                <a:cs typeface="华文楷体" panose="02010600040101010101" charset="-122"/>
              </a:rPr>
              <a:t>人为干扰采样装置，稀</a:t>
            </a:r>
          </a:p>
          <a:p>
            <a:pPr marL="0" marR="0">
              <a:lnSpc>
                <a:spcPts val="1560"/>
              </a:lnSpc>
              <a:spcBef>
                <a:spcPts val="0"/>
              </a:spcBef>
              <a:spcAft>
                <a:spcPts val="0"/>
              </a:spcAft>
            </a:pPr>
            <a:r>
              <a:rPr sz="1300" dirty="0">
                <a:solidFill>
                  <a:srgbClr val="000000"/>
                </a:solidFill>
                <a:latin typeface="华文楷体" panose="02010600040101010101" charset="-122"/>
                <a:cs typeface="华文楷体" panose="02010600040101010101" charset="-122"/>
              </a:rPr>
              <a:t>释样品</a:t>
            </a:r>
          </a:p>
        </p:txBody>
      </p:sp>
      <p:sp>
        <p:nvSpPr>
          <p:cNvPr id="16" name="object 16"/>
          <p:cNvSpPr txBox="1"/>
          <p:nvPr/>
        </p:nvSpPr>
        <p:spPr>
          <a:xfrm>
            <a:off x="1379220" y="3330020"/>
            <a:ext cx="1898014" cy="751178"/>
          </a:xfrm>
          <a:prstGeom prst="rect">
            <a:avLst/>
          </a:prstGeom>
        </p:spPr>
        <p:txBody>
          <a:bodyPr vert="horz" wrap="square" lIns="0" tIns="0" rIns="0" bIns="0" rtlCol="0">
            <a:spAutoFit/>
          </a:bodyPr>
          <a:lstStyle/>
          <a:p>
            <a:pPr marL="0" marR="0">
              <a:lnSpc>
                <a:spcPts val="1685"/>
              </a:lnSpc>
              <a:spcBef>
                <a:spcPts val="0"/>
              </a:spcBef>
              <a:spcAft>
                <a:spcPts val="0"/>
              </a:spcAft>
            </a:pPr>
            <a:r>
              <a:rPr sz="1300" dirty="0">
                <a:solidFill>
                  <a:srgbClr val="000000"/>
                </a:solidFill>
                <a:latin typeface="华文楷体" panose="02010600040101010101" charset="-122"/>
                <a:cs typeface="华文楷体" panose="02010600040101010101" charset="-122"/>
              </a:rPr>
              <a:t>将探头至于特殊容器内</a:t>
            </a:r>
          </a:p>
          <a:p>
            <a:pPr marL="407035" marR="0">
              <a:lnSpc>
                <a:spcPts val="1685"/>
              </a:lnSpc>
              <a:spcBef>
                <a:spcPts val="595"/>
              </a:spcBef>
              <a:spcAft>
                <a:spcPts val="0"/>
              </a:spcAft>
            </a:pPr>
            <a:r>
              <a:rPr sz="1300" dirty="0">
                <a:solidFill>
                  <a:srgbClr val="000000"/>
                </a:solidFill>
                <a:latin typeface="华文楷体" panose="02010600040101010101" charset="-122"/>
                <a:cs typeface="华文楷体" panose="02010600040101010101" charset="-122"/>
              </a:rPr>
              <a:t>进水稀释造假</a:t>
            </a:r>
          </a:p>
        </p:txBody>
      </p:sp>
      <p:sp>
        <p:nvSpPr>
          <p:cNvPr id="17" name="object 17"/>
          <p:cNvSpPr txBox="1"/>
          <p:nvPr/>
        </p:nvSpPr>
        <p:spPr>
          <a:xfrm>
            <a:off x="3442970" y="3330020"/>
            <a:ext cx="5505355" cy="1040739"/>
          </a:xfrm>
          <a:prstGeom prst="rect">
            <a:avLst/>
          </a:prstGeom>
        </p:spPr>
        <p:txBody>
          <a:bodyPr vert="horz" wrap="square" lIns="0" tIns="0" rIns="0" bIns="0" rtlCol="0">
            <a:spAutoFit/>
          </a:bodyPr>
          <a:lstStyle/>
          <a:p>
            <a:pPr marL="0" marR="0">
              <a:lnSpc>
                <a:spcPts val="1685"/>
              </a:lnSpc>
              <a:spcBef>
                <a:spcPts val="0"/>
              </a:spcBef>
              <a:spcAft>
                <a:spcPts val="0"/>
              </a:spcAft>
            </a:pPr>
            <a:r>
              <a:rPr sz="1300" dirty="0">
                <a:solidFill>
                  <a:srgbClr val="000000"/>
                </a:solidFill>
                <a:latin typeface="华文楷体" panose="02010600040101010101" charset="-122"/>
                <a:cs typeface="华文楷体" panose="02010600040101010101" charset="-122"/>
              </a:rPr>
              <a:t>将探头放入水桶，水桶内水样污染物浓度设置一定。</a:t>
            </a:r>
          </a:p>
          <a:p>
            <a:pPr marL="0" marR="0">
              <a:lnSpc>
                <a:spcPts val="1685"/>
              </a:lnSpc>
              <a:spcBef>
                <a:spcPts val="595"/>
              </a:spcBef>
              <a:spcAft>
                <a:spcPts val="0"/>
              </a:spcAft>
            </a:pPr>
            <a:r>
              <a:rPr sz="1300" dirty="0">
                <a:solidFill>
                  <a:srgbClr val="000000"/>
                </a:solidFill>
                <a:latin typeface="华文楷体" panose="02010600040101010101" charset="-122"/>
                <a:cs typeface="华文楷体" panose="02010600040101010101" charset="-122"/>
              </a:rPr>
              <a:t>取样口附近埋设了稀释管道，可通过加注自来水稀释取样口水样。</a:t>
            </a:r>
          </a:p>
          <a:p>
            <a:pPr marL="0" marR="0">
              <a:lnSpc>
                <a:spcPts val="1685"/>
              </a:lnSpc>
              <a:spcBef>
                <a:spcPts val="545"/>
              </a:spcBef>
              <a:spcAft>
                <a:spcPts val="0"/>
              </a:spcAft>
            </a:pPr>
            <a:r>
              <a:rPr sz="1300" dirty="0">
                <a:solidFill>
                  <a:srgbClr val="000000"/>
                </a:solidFill>
                <a:latin typeface="华文楷体" panose="02010600040101010101" charset="-122"/>
                <a:cs typeface="华文楷体" panose="02010600040101010101" charset="-122"/>
              </a:rPr>
              <a:t>实际上是采用超越管排污行为。</a:t>
            </a:r>
          </a:p>
        </p:txBody>
      </p:sp>
      <p:sp>
        <p:nvSpPr>
          <p:cNvPr id="18" name="object 18"/>
          <p:cNvSpPr txBox="1"/>
          <p:nvPr/>
        </p:nvSpPr>
        <p:spPr>
          <a:xfrm>
            <a:off x="580390" y="3714728"/>
            <a:ext cx="710565" cy="812177"/>
          </a:xfrm>
          <a:prstGeom prst="rect">
            <a:avLst/>
          </a:prstGeom>
        </p:spPr>
        <p:txBody>
          <a:bodyPr vert="horz" wrap="square" lIns="0" tIns="0" rIns="0" bIns="0" rtlCol="0">
            <a:spAutoFit/>
          </a:bodyPr>
          <a:lstStyle/>
          <a:p>
            <a:pPr marL="0" marR="0">
              <a:lnSpc>
                <a:spcPts val="2075"/>
              </a:lnSpc>
              <a:spcBef>
                <a:spcPts val="0"/>
              </a:spcBef>
              <a:spcAft>
                <a:spcPts val="0"/>
              </a:spcAft>
            </a:pPr>
            <a:r>
              <a:rPr sz="1600" dirty="0">
                <a:solidFill>
                  <a:srgbClr val="000000"/>
                </a:solidFill>
                <a:latin typeface="华文楷体" panose="02010600040101010101" charset="-122"/>
                <a:cs typeface="华文楷体" panose="02010600040101010101" charset="-122"/>
              </a:rPr>
              <a:t>监控</a:t>
            </a:r>
          </a:p>
          <a:p>
            <a:pPr marL="0" marR="0">
              <a:lnSpc>
                <a:spcPts val="1920"/>
              </a:lnSpc>
              <a:spcBef>
                <a:spcPts val="0"/>
              </a:spcBef>
              <a:spcAft>
                <a:spcPts val="0"/>
              </a:spcAft>
            </a:pPr>
            <a:r>
              <a:rPr sz="1600" dirty="0">
                <a:solidFill>
                  <a:srgbClr val="000000"/>
                </a:solidFill>
                <a:latin typeface="华文楷体" panose="02010600040101010101" charset="-122"/>
                <a:cs typeface="华文楷体" panose="02010600040101010101" charset="-122"/>
              </a:rPr>
              <a:t>指标</a:t>
            </a:r>
          </a:p>
        </p:txBody>
      </p:sp>
      <p:sp>
        <p:nvSpPr>
          <p:cNvPr id="19" name="object 19"/>
          <p:cNvSpPr txBox="1"/>
          <p:nvPr/>
        </p:nvSpPr>
        <p:spPr>
          <a:xfrm>
            <a:off x="1456055" y="3909140"/>
            <a:ext cx="1898014" cy="659738"/>
          </a:xfrm>
          <a:prstGeom prst="rect">
            <a:avLst/>
          </a:prstGeom>
        </p:spPr>
        <p:txBody>
          <a:bodyPr vert="horz" wrap="square" lIns="0" tIns="0" rIns="0" bIns="0" rtlCol="0">
            <a:spAutoFit/>
          </a:bodyPr>
          <a:lstStyle/>
          <a:p>
            <a:pPr marL="0" marR="0">
              <a:lnSpc>
                <a:spcPts val="1685"/>
              </a:lnSpc>
              <a:spcBef>
                <a:spcPts val="0"/>
              </a:spcBef>
              <a:spcAft>
                <a:spcPts val="0"/>
              </a:spcAft>
            </a:pPr>
            <a:r>
              <a:rPr sz="1300" dirty="0">
                <a:solidFill>
                  <a:srgbClr val="000000"/>
                </a:solidFill>
                <a:latin typeface="华文楷体" panose="02010600040101010101" charset="-122"/>
                <a:cs typeface="华文楷体" panose="02010600040101010101" charset="-122"/>
              </a:rPr>
              <a:t>利用暗管将进水导出偷</a:t>
            </a:r>
          </a:p>
          <a:p>
            <a:pPr marL="742950" marR="0">
              <a:lnSpc>
                <a:spcPts val="1560"/>
              </a:lnSpc>
              <a:spcBef>
                <a:spcPts val="0"/>
              </a:spcBef>
              <a:spcAft>
                <a:spcPts val="0"/>
              </a:spcAft>
            </a:pPr>
            <a:r>
              <a:rPr sz="1300" dirty="0">
                <a:solidFill>
                  <a:srgbClr val="000000"/>
                </a:solidFill>
                <a:latin typeface="华文楷体" panose="02010600040101010101" charset="-122"/>
                <a:cs typeface="华文楷体" panose="02010600040101010101" charset="-122"/>
              </a:rPr>
              <a:t>排</a:t>
            </a:r>
          </a:p>
        </p:txBody>
      </p:sp>
      <p:sp>
        <p:nvSpPr>
          <p:cNvPr id="20" name="object 20"/>
          <p:cNvSpPr txBox="1"/>
          <p:nvPr/>
        </p:nvSpPr>
        <p:spPr>
          <a:xfrm>
            <a:off x="3367405" y="4396820"/>
            <a:ext cx="6264816" cy="659739"/>
          </a:xfrm>
          <a:prstGeom prst="rect">
            <a:avLst/>
          </a:prstGeom>
        </p:spPr>
        <p:txBody>
          <a:bodyPr vert="horz" wrap="square" lIns="0" tIns="0" rIns="0" bIns="0" rtlCol="0">
            <a:spAutoFit/>
          </a:bodyPr>
          <a:lstStyle/>
          <a:p>
            <a:pPr marL="75565" marR="0">
              <a:lnSpc>
                <a:spcPts val="1685"/>
              </a:lnSpc>
              <a:spcBef>
                <a:spcPts val="0"/>
              </a:spcBef>
              <a:spcAft>
                <a:spcPts val="0"/>
              </a:spcAft>
            </a:pPr>
            <a:r>
              <a:rPr sz="1300" dirty="0">
                <a:solidFill>
                  <a:srgbClr val="000000"/>
                </a:solidFill>
                <a:latin typeface="华文楷体" panose="02010600040101010101" charset="-122"/>
                <a:cs typeface="华文楷体" panose="02010600040101010101" charset="-122"/>
              </a:rPr>
              <a:t>修改系统的转换数据的倍比系数，使实际排放数据等比例缩小。系统设</a:t>
            </a:r>
          </a:p>
          <a:p>
            <a:pPr marL="0" marR="0">
              <a:lnSpc>
                <a:spcPts val="1560"/>
              </a:lnSpc>
              <a:spcBef>
                <a:spcPts val="0"/>
              </a:spcBef>
              <a:spcAft>
                <a:spcPts val="0"/>
              </a:spcAft>
            </a:pPr>
            <a:r>
              <a:rPr sz="1300" dirty="0">
                <a:solidFill>
                  <a:srgbClr val="000000"/>
                </a:solidFill>
                <a:latin typeface="华文楷体" panose="02010600040101010101" charset="-122"/>
                <a:cs typeface="华文楷体" panose="02010600040101010101" charset="-122"/>
              </a:rPr>
              <a:t>置数据界限（以达标为界），超标的数据设置为一些可以接受的数据显示。</a:t>
            </a:r>
          </a:p>
        </p:txBody>
      </p:sp>
      <p:sp>
        <p:nvSpPr>
          <p:cNvPr id="21" name="object 21"/>
          <p:cNvSpPr txBox="1"/>
          <p:nvPr/>
        </p:nvSpPr>
        <p:spPr>
          <a:xfrm>
            <a:off x="1621155" y="4495880"/>
            <a:ext cx="1567815" cy="850239"/>
          </a:xfrm>
          <a:prstGeom prst="rect">
            <a:avLst/>
          </a:prstGeom>
        </p:spPr>
        <p:txBody>
          <a:bodyPr vert="horz" wrap="square" lIns="0" tIns="0" rIns="0" bIns="0" rtlCol="0">
            <a:spAutoFit/>
          </a:bodyPr>
          <a:lstStyle/>
          <a:p>
            <a:pPr marL="0" marR="0">
              <a:lnSpc>
                <a:spcPts val="1685"/>
              </a:lnSpc>
              <a:spcBef>
                <a:spcPts val="0"/>
              </a:spcBef>
              <a:spcAft>
                <a:spcPts val="0"/>
              </a:spcAft>
            </a:pPr>
            <a:r>
              <a:rPr sz="1300" dirty="0">
                <a:solidFill>
                  <a:srgbClr val="000000"/>
                </a:solidFill>
                <a:latin typeface="华文楷体" panose="02010600040101010101" charset="-122"/>
                <a:cs typeface="华文楷体" panose="02010600040101010101" charset="-122"/>
              </a:rPr>
              <a:t>数据处理系统造假</a:t>
            </a:r>
          </a:p>
          <a:p>
            <a:pPr marL="330200" marR="0">
              <a:lnSpc>
                <a:spcPts val="1685"/>
              </a:lnSpc>
              <a:spcBef>
                <a:spcPts val="1325"/>
              </a:spcBef>
              <a:spcAft>
                <a:spcPts val="0"/>
              </a:spcAft>
            </a:pPr>
            <a:r>
              <a:rPr sz="1300" dirty="0">
                <a:solidFill>
                  <a:srgbClr val="000000"/>
                </a:solidFill>
                <a:latin typeface="华文楷体" panose="02010600040101010101" charset="-122"/>
                <a:cs typeface="华文楷体" panose="02010600040101010101" charset="-122"/>
              </a:rPr>
              <a:t>闭数采仪</a:t>
            </a:r>
          </a:p>
        </p:txBody>
      </p:sp>
      <p:sp>
        <p:nvSpPr>
          <p:cNvPr id="22" name="object 22"/>
          <p:cNvSpPr txBox="1"/>
          <p:nvPr/>
        </p:nvSpPr>
        <p:spPr>
          <a:xfrm>
            <a:off x="3442970" y="4884500"/>
            <a:ext cx="3796569" cy="461618"/>
          </a:xfrm>
          <a:prstGeom prst="rect">
            <a:avLst/>
          </a:prstGeom>
        </p:spPr>
        <p:txBody>
          <a:bodyPr vert="horz" wrap="square" lIns="0" tIns="0" rIns="0" bIns="0" rtlCol="0">
            <a:spAutoFit/>
          </a:bodyPr>
          <a:lstStyle/>
          <a:p>
            <a:pPr marL="0" marR="0">
              <a:lnSpc>
                <a:spcPts val="1685"/>
              </a:lnSpc>
              <a:spcBef>
                <a:spcPts val="0"/>
              </a:spcBef>
              <a:spcAft>
                <a:spcPts val="0"/>
              </a:spcAft>
            </a:pPr>
            <a:r>
              <a:rPr sz="1300" dirty="0">
                <a:solidFill>
                  <a:srgbClr val="000000"/>
                </a:solidFill>
                <a:latin typeface="华文楷体" panose="02010600040101010101" charset="-122"/>
                <a:cs typeface="华文楷体" panose="02010600040101010101" charset="-122"/>
              </a:rPr>
              <a:t>擅自关闭数采仪，数据无法传输到监控平台。</a:t>
            </a:r>
          </a:p>
        </p:txBody>
      </p:sp>
      <p:sp>
        <p:nvSpPr>
          <p:cNvPr id="23" name="object 23"/>
          <p:cNvSpPr txBox="1"/>
          <p:nvPr/>
        </p:nvSpPr>
        <p:spPr>
          <a:xfrm>
            <a:off x="580390" y="4979649"/>
            <a:ext cx="710565" cy="812176"/>
          </a:xfrm>
          <a:prstGeom prst="rect">
            <a:avLst/>
          </a:prstGeom>
        </p:spPr>
        <p:txBody>
          <a:bodyPr vert="horz" wrap="square" lIns="0" tIns="0" rIns="0" bIns="0" rtlCol="0">
            <a:spAutoFit/>
          </a:bodyPr>
          <a:lstStyle/>
          <a:p>
            <a:pPr marL="0" marR="0">
              <a:lnSpc>
                <a:spcPts val="2075"/>
              </a:lnSpc>
              <a:spcBef>
                <a:spcPts val="0"/>
              </a:spcBef>
              <a:spcAft>
                <a:spcPts val="0"/>
              </a:spcAft>
            </a:pPr>
            <a:r>
              <a:rPr sz="1600" dirty="0">
                <a:solidFill>
                  <a:srgbClr val="000000"/>
                </a:solidFill>
                <a:latin typeface="华文楷体" panose="02010600040101010101" charset="-122"/>
                <a:cs typeface="华文楷体" panose="02010600040101010101" charset="-122"/>
              </a:rPr>
              <a:t>设备</a:t>
            </a:r>
          </a:p>
          <a:p>
            <a:pPr marL="0" marR="0">
              <a:lnSpc>
                <a:spcPts val="1920"/>
              </a:lnSpc>
              <a:spcBef>
                <a:spcPts val="0"/>
              </a:spcBef>
              <a:spcAft>
                <a:spcPts val="0"/>
              </a:spcAft>
            </a:pPr>
            <a:r>
              <a:rPr sz="1600" dirty="0">
                <a:solidFill>
                  <a:srgbClr val="000000"/>
                </a:solidFill>
                <a:latin typeface="华文楷体" panose="02010600040101010101" charset="-122"/>
                <a:cs typeface="华文楷体" panose="02010600040101010101" charset="-122"/>
              </a:rPr>
              <a:t>标准</a:t>
            </a:r>
          </a:p>
        </p:txBody>
      </p:sp>
      <p:sp>
        <p:nvSpPr>
          <p:cNvPr id="24" name="object 24"/>
          <p:cNvSpPr txBox="1"/>
          <p:nvPr/>
        </p:nvSpPr>
        <p:spPr>
          <a:xfrm>
            <a:off x="3367405" y="5174060"/>
            <a:ext cx="6074949" cy="857859"/>
          </a:xfrm>
          <a:prstGeom prst="rect">
            <a:avLst/>
          </a:prstGeom>
        </p:spPr>
        <p:txBody>
          <a:bodyPr vert="horz" wrap="square" lIns="0" tIns="0" rIns="0" bIns="0" rtlCol="0">
            <a:spAutoFit/>
          </a:bodyPr>
          <a:lstStyle/>
          <a:p>
            <a:pPr marL="75565" marR="0">
              <a:lnSpc>
                <a:spcPts val="1685"/>
              </a:lnSpc>
              <a:spcBef>
                <a:spcPts val="0"/>
              </a:spcBef>
              <a:spcAft>
                <a:spcPts val="0"/>
              </a:spcAft>
            </a:pPr>
            <a:r>
              <a:rPr sz="1300" dirty="0">
                <a:solidFill>
                  <a:srgbClr val="000000"/>
                </a:solidFill>
                <a:latin typeface="华文楷体" panose="02010600040101010101" charset="-122"/>
                <a:cs typeface="华文楷体" panose="02010600040101010101" charset="-122"/>
              </a:rPr>
              <a:t>更改后台参数，造成自动监测设备显示数值远小于实际监测值；在负责</a:t>
            </a:r>
          </a:p>
          <a:p>
            <a:pPr marL="0" marR="0">
              <a:lnSpc>
                <a:spcPts val="1560"/>
              </a:lnSpc>
              <a:spcBef>
                <a:spcPts val="0"/>
              </a:spcBef>
              <a:spcAft>
                <a:spcPts val="0"/>
              </a:spcAft>
            </a:pPr>
            <a:r>
              <a:rPr sz="1300" dirty="0">
                <a:solidFill>
                  <a:srgbClr val="000000"/>
                </a:solidFill>
                <a:latin typeface="华文楷体" panose="02010600040101010101" charset="-122"/>
                <a:cs typeface="华文楷体" panose="02010600040101010101" charset="-122"/>
              </a:rPr>
              <a:t>数据采样的分析仪和数据传输的工控机之间接入几根导线，并连接在该公</a:t>
            </a:r>
          </a:p>
          <a:p>
            <a:pPr marL="0" marR="0">
              <a:lnSpc>
                <a:spcPts val="1560"/>
              </a:lnSpc>
              <a:spcBef>
                <a:spcPts val="0"/>
              </a:spcBef>
              <a:spcAft>
                <a:spcPts val="0"/>
              </a:spcAft>
            </a:pPr>
            <a:r>
              <a:rPr sz="1300" dirty="0">
                <a:solidFill>
                  <a:srgbClr val="000000"/>
                </a:solidFill>
                <a:latin typeface="华文楷体" panose="02010600040101010101" charset="-122"/>
                <a:cs typeface="华文楷体" panose="02010600040101010101" charset="-122"/>
              </a:rPr>
              <a:t>司的办公室，随意篡改监测数据。</a:t>
            </a:r>
          </a:p>
        </p:txBody>
      </p:sp>
      <p:sp>
        <p:nvSpPr>
          <p:cNvPr id="25" name="object 25"/>
          <p:cNvSpPr txBox="1"/>
          <p:nvPr/>
        </p:nvSpPr>
        <p:spPr>
          <a:xfrm>
            <a:off x="1786254" y="5372180"/>
            <a:ext cx="1237615" cy="949299"/>
          </a:xfrm>
          <a:prstGeom prst="rect">
            <a:avLst/>
          </a:prstGeom>
        </p:spPr>
        <p:txBody>
          <a:bodyPr vert="horz" wrap="square" lIns="0" tIns="0" rIns="0" bIns="0" rtlCol="0">
            <a:spAutoFit/>
          </a:bodyPr>
          <a:lstStyle/>
          <a:p>
            <a:pPr marL="0" marR="0">
              <a:lnSpc>
                <a:spcPts val="1685"/>
              </a:lnSpc>
              <a:spcBef>
                <a:spcPts val="0"/>
              </a:spcBef>
              <a:spcAft>
                <a:spcPts val="0"/>
              </a:spcAft>
            </a:pPr>
            <a:r>
              <a:rPr sz="1300" dirty="0">
                <a:solidFill>
                  <a:srgbClr val="000000"/>
                </a:solidFill>
                <a:latin typeface="华文楷体" panose="02010600040101010101" charset="-122"/>
                <a:cs typeface="华文楷体" panose="02010600040101010101" charset="-122"/>
              </a:rPr>
              <a:t>更改后台参数</a:t>
            </a:r>
          </a:p>
          <a:p>
            <a:pPr marL="0" marR="0">
              <a:lnSpc>
                <a:spcPts val="1685"/>
              </a:lnSpc>
              <a:spcBef>
                <a:spcPts val="2105"/>
              </a:spcBef>
              <a:spcAft>
                <a:spcPts val="0"/>
              </a:spcAft>
            </a:pPr>
            <a:r>
              <a:rPr sz="1300" dirty="0">
                <a:solidFill>
                  <a:srgbClr val="000000"/>
                </a:solidFill>
                <a:latin typeface="华文楷体" panose="02010600040101010101" charset="-122"/>
                <a:cs typeface="华文楷体" panose="02010600040101010101" charset="-122"/>
              </a:rPr>
              <a:t>监测试剂造假</a:t>
            </a:r>
          </a:p>
        </p:txBody>
      </p:sp>
      <p:sp>
        <p:nvSpPr>
          <p:cNvPr id="26" name="object 26"/>
          <p:cNvSpPr txBox="1"/>
          <p:nvPr/>
        </p:nvSpPr>
        <p:spPr>
          <a:xfrm>
            <a:off x="3442970" y="5859860"/>
            <a:ext cx="4176299" cy="461618"/>
          </a:xfrm>
          <a:prstGeom prst="rect">
            <a:avLst/>
          </a:prstGeom>
        </p:spPr>
        <p:txBody>
          <a:bodyPr vert="horz" wrap="square" lIns="0" tIns="0" rIns="0" bIns="0" rtlCol="0">
            <a:spAutoFit/>
          </a:bodyPr>
          <a:lstStyle/>
          <a:p>
            <a:pPr marL="0" marR="0">
              <a:lnSpc>
                <a:spcPts val="1685"/>
              </a:lnSpc>
              <a:spcBef>
                <a:spcPts val="0"/>
              </a:spcBef>
              <a:spcAft>
                <a:spcPts val="0"/>
              </a:spcAft>
            </a:pPr>
            <a:r>
              <a:rPr sz="1300" dirty="0">
                <a:solidFill>
                  <a:srgbClr val="000000"/>
                </a:solidFill>
                <a:latin typeface="华文楷体" panose="02010600040101010101" charset="-122"/>
                <a:cs typeface="华文楷体" panose="02010600040101010101" charset="-122"/>
              </a:rPr>
              <a:t>改变监测分析采用的试剂和标样，导致数据不准。</a:t>
            </a:r>
          </a:p>
        </p:txBody>
      </p:sp>
      <p:sp>
        <p:nvSpPr>
          <p:cNvPr id="27" name="object 27"/>
          <p:cNvSpPr txBox="1"/>
          <p:nvPr/>
        </p:nvSpPr>
        <p:spPr>
          <a:xfrm>
            <a:off x="4536440" y="6371437"/>
            <a:ext cx="260778" cy="322171"/>
          </a:xfrm>
          <a:prstGeom prst="rect">
            <a:avLst/>
          </a:prstGeom>
        </p:spPr>
        <p:txBody>
          <a:bodyPr vert="horz" wrap="square" lIns="0" tIns="0" rIns="0" bIns="0" rtlCol="0">
            <a:spAutoFit/>
          </a:bodyPr>
          <a:lstStyle/>
          <a:p>
            <a:pPr marL="0" marR="0">
              <a:lnSpc>
                <a:spcPts val="1035"/>
              </a:lnSpc>
              <a:spcBef>
                <a:spcPts val="0"/>
              </a:spcBef>
              <a:spcAft>
                <a:spcPts val="0"/>
              </a:spcAft>
            </a:pPr>
            <a:r>
              <a:rPr sz="1000" dirty="0">
                <a:solidFill>
                  <a:srgbClr val="073E87"/>
                </a:solidFill>
                <a:latin typeface="EGCTCM+ArialMT" panose="02000500000000000000"/>
                <a:cs typeface="EGCTCM+ArialMT" panose="02000500000000000000"/>
              </a:rPr>
              <a:t>6</a:t>
            </a:r>
          </a:p>
        </p:txBody>
      </p:sp>
      <p:sp>
        <p:nvSpPr>
          <p:cNvPr id="28" name="object 28"/>
          <p:cNvSpPr txBox="1"/>
          <p:nvPr/>
        </p:nvSpPr>
        <p:spPr>
          <a:xfrm>
            <a:off x="7518718" y="6368722"/>
            <a:ext cx="1540097" cy="324886"/>
          </a:xfrm>
          <a:prstGeom prst="rect">
            <a:avLst/>
          </a:prstGeom>
        </p:spPr>
        <p:txBody>
          <a:bodyPr vert="horz" wrap="square" lIns="0" tIns="0" rIns="0" bIns="0" rtlCol="0">
            <a:spAutoFit/>
          </a:bodyPr>
          <a:lstStyle/>
          <a:p>
            <a:pPr marL="0" marR="0">
              <a:lnSpc>
                <a:spcPts val="1035"/>
              </a:lnSpc>
              <a:spcBef>
                <a:spcPts val="0"/>
              </a:spcBef>
              <a:spcAft>
                <a:spcPts val="0"/>
              </a:spcAft>
            </a:pPr>
            <a:r>
              <a:rPr sz="1000" dirty="0">
                <a:solidFill>
                  <a:srgbClr val="073E87"/>
                </a:solidFill>
                <a:latin typeface="EGCTCM+ArialMT" panose="02000500000000000000"/>
                <a:cs typeface="EGCTCM+ArialMT" panose="02000500000000000000"/>
              </a:rPr>
              <a:t>2020</a:t>
            </a:r>
            <a:r>
              <a:rPr sz="1000" dirty="0">
                <a:solidFill>
                  <a:srgbClr val="073E87"/>
                </a:solidFill>
                <a:latin typeface="宋体" panose="02010600030101010101" pitchFamily="2" charset="-122"/>
                <a:cs typeface="宋体" panose="02010600030101010101" pitchFamily="2" charset="-122"/>
              </a:rPr>
              <a:t>年</a:t>
            </a:r>
            <a:r>
              <a:rPr sz="1000" dirty="0">
                <a:solidFill>
                  <a:srgbClr val="073E87"/>
                </a:solidFill>
                <a:latin typeface="EGCTCM+ArialMT" panose="02000500000000000000"/>
                <a:cs typeface="EGCTCM+ArialMT" panose="02000500000000000000"/>
              </a:rPr>
              <a:t>4</a:t>
            </a:r>
            <a:r>
              <a:rPr sz="1000" dirty="0">
                <a:solidFill>
                  <a:srgbClr val="073E87"/>
                </a:solidFill>
                <a:latin typeface="宋体" panose="02010600030101010101" pitchFamily="2" charset="-122"/>
                <a:cs typeface="宋体" panose="02010600030101010101" pitchFamily="2" charset="-122"/>
              </a:rPr>
              <a:t>月</a:t>
            </a:r>
            <a:r>
              <a:rPr sz="1000" dirty="0">
                <a:solidFill>
                  <a:srgbClr val="073E87"/>
                </a:solidFill>
                <a:latin typeface="EGCTCM+ArialMT" panose="02000500000000000000"/>
                <a:cs typeface="EGCTCM+ArialMT" panose="02000500000000000000"/>
              </a:rPr>
              <a:t>1</a:t>
            </a:r>
            <a:r>
              <a:rPr sz="1000" dirty="0">
                <a:solidFill>
                  <a:srgbClr val="073E87"/>
                </a:solidFill>
                <a:latin typeface="宋体" panose="02010600030101010101" pitchFamily="2" charset="-122"/>
                <a:cs typeface="宋体" panose="02010600030101010101" pitchFamily="2" charset="-122"/>
              </a:rPr>
              <a:t>日</a:t>
            </a:r>
            <a:r>
              <a:rPr sz="1000" dirty="0">
                <a:solidFill>
                  <a:srgbClr val="073E87"/>
                </a:solidFill>
                <a:latin typeface="EGCTCM+ArialMT" panose="02000500000000000000"/>
                <a:cs typeface="EGCTCM+ArialMT" panose="02000500000000000000"/>
              </a:rPr>
              <a:t>22</a:t>
            </a:r>
            <a:r>
              <a:rPr sz="1000" dirty="0">
                <a:solidFill>
                  <a:srgbClr val="073E87"/>
                </a:solidFill>
                <a:latin typeface="宋体" panose="02010600030101010101" pitchFamily="2" charset="-122"/>
                <a:cs typeface="宋体" panose="02010600030101010101" pitchFamily="2" charset="-122"/>
              </a:rPr>
              <a:t>时</a:t>
            </a:r>
            <a:r>
              <a:rPr sz="1000" dirty="0">
                <a:solidFill>
                  <a:srgbClr val="073E87"/>
                </a:solidFill>
                <a:latin typeface="EGCTCM+ArialMT" panose="02000500000000000000"/>
                <a:cs typeface="EGCTCM+ArialMT" panose="02000500000000000000"/>
              </a:rPr>
              <a:t>16</a:t>
            </a:r>
            <a:r>
              <a:rPr sz="1000" dirty="0">
                <a:solidFill>
                  <a:srgbClr val="073E87"/>
                </a:solidFill>
                <a:latin typeface="宋体" panose="02010600030101010101" pitchFamily="2" charset="-122"/>
                <a:cs typeface="宋体" panose="02010600030101010101" pitchFamily="2" charset="-122"/>
              </a:rPr>
              <a:t>分</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799840" y="6373891"/>
            <a:ext cx="2891790" cy="571500"/>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00000"/>
                </a:solidFill>
                <a:latin typeface="宋体" panose="02010600030101010101" pitchFamily="2" charset="-122"/>
                <a:cs typeface="宋体" panose="02010600030101010101" pitchFamily="2" charset="-122"/>
              </a:rPr>
              <a:t>在线监测站房规范化建设</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657860" y="547687"/>
            <a:ext cx="9064594" cy="1125012"/>
          </a:xfrm>
          <a:prstGeom prst="rect">
            <a:avLst/>
          </a:prstGeom>
        </p:spPr>
        <p:txBody>
          <a:bodyPr vert="horz" wrap="square" lIns="0" tIns="0" rIns="0" bIns="0" rtlCol="0">
            <a:spAutoFit/>
          </a:bodyPr>
          <a:lstStyle/>
          <a:p>
            <a:pPr marL="0" marR="0">
              <a:lnSpc>
                <a:spcPts val="2400"/>
              </a:lnSpc>
              <a:spcBef>
                <a:spcPts val="0"/>
              </a:spcBef>
              <a:spcAft>
                <a:spcPts val="0"/>
              </a:spcAft>
            </a:pPr>
            <a:r>
              <a:rPr sz="1650" dirty="0">
                <a:solidFill>
                  <a:srgbClr val="2DA2BF"/>
                </a:solidFill>
                <a:latin typeface="UVWQUJ+Wingdings3" panose="02000500000000000000"/>
                <a:cs typeface="UVWQUJ+Wingdings3" panose="02000500000000000000"/>
              </a:rPr>
              <a:t></a:t>
            </a:r>
            <a:r>
              <a:rPr sz="1650" spc="728" dirty="0">
                <a:solidFill>
                  <a:srgbClr val="2DA2BF"/>
                </a:solidFill>
                <a:latin typeface="Times New Roman" panose="02020603050405020304"/>
                <a:cs typeface="Times New Roman" panose="02020603050405020304"/>
              </a:rPr>
              <a:t> </a:t>
            </a:r>
            <a:r>
              <a:rPr sz="2400" dirty="0">
                <a:solidFill>
                  <a:srgbClr val="000000"/>
                </a:solidFill>
                <a:latin typeface="ILCCTM+SimHei" panose="02000500000000000000"/>
                <a:cs typeface="ILCCTM+SimHei" panose="02000500000000000000"/>
              </a:rPr>
              <a:t>常见问题：采样点设置在净烟道，但旁路烟道未安装烟气</a:t>
            </a:r>
          </a:p>
          <a:p>
            <a:pPr marL="255905" marR="0">
              <a:lnSpc>
                <a:spcPts val="2400"/>
              </a:lnSpc>
              <a:spcBef>
                <a:spcPts val="480"/>
              </a:spcBef>
              <a:spcAft>
                <a:spcPts val="0"/>
              </a:spcAft>
            </a:pPr>
            <a:r>
              <a:rPr sz="2400" dirty="0">
                <a:solidFill>
                  <a:srgbClr val="000000"/>
                </a:solidFill>
                <a:latin typeface="ILCCTM+SimHei" panose="02000500000000000000"/>
                <a:cs typeface="ILCCTM+SimHei" panose="02000500000000000000"/>
              </a:rPr>
              <a:t>流量和烟温监测装置。</a:t>
            </a:r>
          </a:p>
        </p:txBody>
      </p:sp>
      <p:sp>
        <p:nvSpPr>
          <p:cNvPr id="4" name="object 4"/>
          <p:cNvSpPr txBox="1"/>
          <p:nvPr/>
        </p:nvSpPr>
        <p:spPr>
          <a:xfrm>
            <a:off x="657860" y="1330007"/>
            <a:ext cx="6608032" cy="754480"/>
          </a:xfrm>
          <a:prstGeom prst="rect">
            <a:avLst/>
          </a:prstGeom>
        </p:spPr>
        <p:txBody>
          <a:bodyPr vert="horz" wrap="square" lIns="0" tIns="0" rIns="0" bIns="0" rtlCol="0">
            <a:spAutoFit/>
          </a:bodyPr>
          <a:lstStyle/>
          <a:p>
            <a:pPr marL="0" marR="0">
              <a:lnSpc>
                <a:spcPts val="2400"/>
              </a:lnSpc>
              <a:spcBef>
                <a:spcPts val="0"/>
              </a:spcBef>
              <a:spcAft>
                <a:spcPts val="0"/>
              </a:spcAft>
            </a:pPr>
            <a:r>
              <a:rPr sz="1650" dirty="0">
                <a:solidFill>
                  <a:srgbClr val="2DA2BF"/>
                </a:solidFill>
                <a:latin typeface="UVWQUJ+Wingdings3" panose="02000500000000000000"/>
                <a:cs typeface="UVWQUJ+Wingdings3" panose="02000500000000000000"/>
              </a:rPr>
              <a:t></a:t>
            </a:r>
            <a:r>
              <a:rPr sz="1650" spc="728" dirty="0">
                <a:solidFill>
                  <a:srgbClr val="2DA2BF"/>
                </a:solidFill>
                <a:latin typeface="Times New Roman" panose="02020603050405020304"/>
                <a:cs typeface="Times New Roman" panose="02020603050405020304"/>
              </a:rPr>
              <a:t> </a:t>
            </a:r>
            <a:r>
              <a:rPr sz="2400" dirty="0">
                <a:solidFill>
                  <a:srgbClr val="000000"/>
                </a:solidFill>
                <a:latin typeface="ILCCTM+SimHei" panose="02000500000000000000"/>
                <a:cs typeface="ILCCTM+SimHei" panose="02000500000000000000"/>
              </a:rPr>
              <a:t>影响：旁路开启情况无法正常有效监控。</a:t>
            </a:r>
          </a:p>
        </p:txBody>
      </p:sp>
      <p:sp>
        <p:nvSpPr>
          <p:cNvPr id="5" name="object 5"/>
          <p:cNvSpPr txBox="1"/>
          <p:nvPr/>
        </p:nvSpPr>
        <p:spPr>
          <a:xfrm>
            <a:off x="657860" y="1746567"/>
            <a:ext cx="9073574" cy="1872809"/>
          </a:xfrm>
          <a:prstGeom prst="rect">
            <a:avLst/>
          </a:prstGeom>
        </p:spPr>
        <p:txBody>
          <a:bodyPr vert="horz" wrap="square" lIns="0" tIns="0" rIns="0" bIns="0" rtlCol="0">
            <a:spAutoFit/>
          </a:bodyPr>
          <a:lstStyle/>
          <a:p>
            <a:pPr marL="0" marR="0">
              <a:lnSpc>
                <a:spcPts val="2400"/>
              </a:lnSpc>
              <a:spcBef>
                <a:spcPts val="0"/>
              </a:spcBef>
              <a:spcAft>
                <a:spcPts val="0"/>
              </a:spcAft>
            </a:pPr>
            <a:r>
              <a:rPr sz="1650" dirty="0">
                <a:solidFill>
                  <a:srgbClr val="2DA2BF"/>
                </a:solidFill>
                <a:latin typeface="UVWQUJ+Wingdings3" panose="02000500000000000000"/>
                <a:cs typeface="UVWQUJ+Wingdings3" panose="02000500000000000000"/>
              </a:rPr>
              <a:t></a:t>
            </a:r>
            <a:r>
              <a:rPr sz="1650" spc="728" dirty="0">
                <a:solidFill>
                  <a:srgbClr val="2DA2BF"/>
                </a:solidFill>
                <a:latin typeface="Times New Roman" panose="02020603050405020304"/>
                <a:cs typeface="Times New Roman" panose="02020603050405020304"/>
              </a:rPr>
              <a:t> </a:t>
            </a:r>
            <a:r>
              <a:rPr sz="2400" dirty="0">
                <a:solidFill>
                  <a:srgbClr val="000000"/>
                </a:solidFill>
                <a:latin typeface="ILCCTM+SimHei" panose="02000500000000000000"/>
                <a:cs typeface="ILCCTM+SimHei" panose="02000500000000000000"/>
              </a:rPr>
              <a:t>规范要求：固定污染源烟气净化设备设置有旁路烟道时，</a:t>
            </a:r>
          </a:p>
          <a:p>
            <a:pPr marL="255905" marR="0">
              <a:lnSpc>
                <a:spcPts val="2500"/>
              </a:lnSpc>
              <a:spcBef>
                <a:spcPts val="445"/>
              </a:spcBef>
              <a:spcAft>
                <a:spcPts val="0"/>
              </a:spcAft>
            </a:pPr>
            <a:r>
              <a:rPr sz="2400" dirty="0">
                <a:solidFill>
                  <a:srgbClr val="000000"/>
                </a:solidFill>
                <a:latin typeface="ILCCTM+SimHei" panose="02000500000000000000"/>
                <a:cs typeface="ILCCTM+SimHei" panose="02000500000000000000"/>
              </a:rPr>
              <a:t>应在旁路烟道内安装</a:t>
            </a:r>
            <a:r>
              <a:rPr sz="2400" dirty="0">
                <a:solidFill>
                  <a:srgbClr val="000000"/>
                </a:solidFill>
                <a:latin typeface="DDTNEO+LucidaSansUnicode" panose="02000500000000000000"/>
                <a:cs typeface="DDTNEO+LucidaSansUnicode" panose="02000500000000000000"/>
              </a:rPr>
              <a:t>CEMS </a:t>
            </a:r>
            <a:r>
              <a:rPr sz="2400" dirty="0">
                <a:solidFill>
                  <a:srgbClr val="000000"/>
                </a:solidFill>
                <a:latin typeface="ILCCTM+SimHei" panose="02000500000000000000"/>
                <a:cs typeface="ILCCTM+SimHei" panose="02000500000000000000"/>
              </a:rPr>
              <a:t>或烟温、流量</a:t>
            </a:r>
            <a:r>
              <a:rPr sz="2400" dirty="0">
                <a:solidFill>
                  <a:srgbClr val="000000"/>
                </a:solidFill>
                <a:latin typeface="DDTNEO+LucidaSansUnicode" panose="02000500000000000000"/>
                <a:cs typeface="DDTNEO+LucidaSansUnicode" panose="02000500000000000000"/>
              </a:rPr>
              <a:t>CMS</a:t>
            </a:r>
            <a:r>
              <a:rPr sz="2400" dirty="0">
                <a:solidFill>
                  <a:srgbClr val="000000"/>
                </a:solidFill>
                <a:latin typeface="ILCCTM+SimHei" panose="02000500000000000000"/>
                <a:cs typeface="ILCCTM+SimHei" panose="02000500000000000000"/>
              </a:rPr>
              <a:t>。其安装、</a:t>
            </a:r>
          </a:p>
          <a:p>
            <a:pPr marL="255905" marR="0">
              <a:lnSpc>
                <a:spcPts val="2500"/>
              </a:lnSpc>
              <a:spcBef>
                <a:spcPts val="375"/>
              </a:spcBef>
              <a:spcAft>
                <a:spcPts val="0"/>
              </a:spcAft>
            </a:pPr>
            <a:r>
              <a:rPr sz="2400" dirty="0">
                <a:solidFill>
                  <a:srgbClr val="000000"/>
                </a:solidFill>
                <a:latin typeface="ILCCTM+SimHei" panose="02000500000000000000"/>
                <a:cs typeface="ILCCTM+SimHei" panose="02000500000000000000"/>
              </a:rPr>
              <a:t>运行、维护、数据采集、记录和上传应符合标准要求（</a:t>
            </a:r>
            <a:r>
              <a:rPr sz="2400" dirty="0">
                <a:solidFill>
                  <a:srgbClr val="000000"/>
                </a:solidFill>
                <a:latin typeface="DDTNEO+LucidaSansUnicode" panose="02000500000000000000"/>
                <a:cs typeface="DDTNEO+LucidaSansUnicode" panose="02000500000000000000"/>
              </a:rPr>
              <a:t>HJ</a:t>
            </a:r>
          </a:p>
          <a:p>
            <a:pPr marL="255905" marR="0">
              <a:lnSpc>
                <a:spcPts val="2500"/>
              </a:lnSpc>
              <a:spcBef>
                <a:spcPts val="325"/>
              </a:spcBef>
              <a:spcAft>
                <a:spcPts val="0"/>
              </a:spcAft>
            </a:pPr>
            <a:r>
              <a:rPr sz="2400" dirty="0">
                <a:solidFill>
                  <a:srgbClr val="000000"/>
                </a:solidFill>
                <a:latin typeface="DDTNEO+LucidaSansUnicode" panose="02000500000000000000"/>
                <a:cs typeface="DDTNEO+LucidaSansUnicode" panose="02000500000000000000"/>
              </a:rPr>
              <a:t>75-2017</a:t>
            </a:r>
            <a:r>
              <a:rPr sz="2400" spc="761" dirty="0">
                <a:solidFill>
                  <a:srgbClr val="000000"/>
                </a:solidFill>
                <a:latin typeface="DDTNEO+LucidaSansUnicode" panose="02000500000000000000"/>
                <a:cs typeface="DDTNEO+LucidaSansUnicode" panose="02000500000000000000"/>
              </a:rPr>
              <a:t> </a:t>
            </a:r>
            <a:r>
              <a:rPr sz="2400" dirty="0">
                <a:solidFill>
                  <a:srgbClr val="000000"/>
                </a:solidFill>
                <a:latin typeface="DDTNEO+LucidaSansUnicode" panose="02000500000000000000"/>
                <a:cs typeface="DDTNEO+LucidaSansUnicode" panose="02000500000000000000"/>
              </a:rPr>
              <a:t>7.1.2.6</a:t>
            </a:r>
            <a:r>
              <a:rPr sz="2400" dirty="0">
                <a:solidFill>
                  <a:srgbClr val="000000"/>
                </a:solidFill>
                <a:latin typeface="ILCCTM+SimHei" panose="02000500000000000000"/>
                <a:cs typeface="ILCCTM+SimHei" panose="02000500000000000000"/>
              </a:rPr>
              <a:t>）。</a:t>
            </a:r>
          </a:p>
        </p:txBody>
      </p:sp>
      <p:sp>
        <p:nvSpPr>
          <p:cNvPr id="6" name="object 6"/>
          <p:cNvSpPr txBox="1"/>
          <p:nvPr/>
        </p:nvSpPr>
        <p:spPr>
          <a:xfrm>
            <a:off x="657860" y="3255962"/>
            <a:ext cx="9286590" cy="1862402"/>
          </a:xfrm>
          <a:prstGeom prst="rect">
            <a:avLst/>
          </a:prstGeom>
        </p:spPr>
        <p:txBody>
          <a:bodyPr vert="horz" wrap="square" lIns="0" tIns="0" rIns="0" bIns="0" rtlCol="0">
            <a:spAutoFit/>
          </a:bodyPr>
          <a:lstStyle/>
          <a:p>
            <a:pPr marL="0" marR="0">
              <a:lnSpc>
                <a:spcPts val="2500"/>
              </a:lnSpc>
              <a:spcBef>
                <a:spcPts val="0"/>
              </a:spcBef>
              <a:spcAft>
                <a:spcPts val="0"/>
              </a:spcAft>
            </a:pPr>
            <a:r>
              <a:rPr sz="1650" dirty="0">
                <a:solidFill>
                  <a:srgbClr val="2DA2BF"/>
                </a:solidFill>
                <a:latin typeface="UVWQUJ+Wingdings3" panose="02000500000000000000"/>
                <a:cs typeface="UVWQUJ+Wingdings3" panose="02000500000000000000"/>
              </a:rPr>
              <a:t></a:t>
            </a:r>
            <a:r>
              <a:rPr sz="1650" spc="728" dirty="0">
                <a:solidFill>
                  <a:srgbClr val="2DA2BF"/>
                </a:solidFill>
                <a:latin typeface="Times New Roman" panose="02020603050405020304"/>
                <a:cs typeface="Times New Roman" panose="02020603050405020304"/>
              </a:rPr>
              <a:t> </a:t>
            </a:r>
            <a:r>
              <a:rPr sz="2400" spc="10" dirty="0">
                <a:solidFill>
                  <a:srgbClr val="000000"/>
                </a:solidFill>
                <a:latin typeface="ILCCTM+SimHei" panose="02000500000000000000"/>
                <a:cs typeface="ILCCTM+SimHei" panose="02000500000000000000"/>
              </a:rPr>
              <a:t>核查方法：</a:t>
            </a:r>
            <a:r>
              <a:rPr sz="2400" dirty="0">
                <a:solidFill>
                  <a:srgbClr val="000000"/>
                </a:solidFill>
                <a:latin typeface="DDTNEO+LucidaSansUnicode" panose="02000500000000000000"/>
                <a:cs typeface="DDTNEO+LucidaSansUnicode" panose="02000500000000000000"/>
              </a:rPr>
              <a:t>1</a:t>
            </a:r>
            <a:r>
              <a:rPr sz="2400" dirty="0">
                <a:solidFill>
                  <a:srgbClr val="000000"/>
                </a:solidFill>
                <a:latin typeface="ILCCTM+SimHei" panose="02000500000000000000"/>
                <a:cs typeface="ILCCTM+SimHei" panose="02000500000000000000"/>
              </a:rPr>
              <a:t>、现场观察旁路烟道是否安装了流量和烟温测</a:t>
            </a:r>
          </a:p>
          <a:p>
            <a:pPr marL="255905" marR="0">
              <a:lnSpc>
                <a:spcPts val="2500"/>
              </a:lnSpc>
              <a:spcBef>
                <a:spcPts val="325"/>
              </a:spcBef>
              <a:spcAft>
                <a:spcPts val="0"/>
              </a:spcAft>
            </a:pPr>
            <a:r>
              <a:rPr sz="2400" dirty="0">
                <a:solidFill>
                  <a:srgbClr val="000000"/>
                </a:solidFill>
                <a:latin typeface="ILCCTM+SimHei" panose="02000500000000000000"/>
                <a:cs typeface="ILCCTM+SimHei" panose="02000500000000000000"/>
              </a:rPr>
              <a:t>量装置。</a:t>
            </a:r>
            <a:r>
              <a:rPr sz="2400" dirty="0">
                <a:solidFill>
                  <a:srgbClr val="000000"/>
                </a:solidFill>
                <a:latin typeface="DDTNEO+LucidaSansUnicode" panose="02000500000000000000"/>
                <a:cs typeface="DDTNEO+LucidaSansUnicode" panose="02000500000000000000"/>
              </a:rPr>
              <a:t>2</a:t>
            </a:r>
            <a:r>
              <a:rPr sz="2400" dirty="0">
                <a:solidFill>
                  <a:srgbClr val="000000"/>
                </a:solidFill>
                <a:latin typeface="ILCCTM+SimHei" panose="02000500000000000000"/>
                <a:cs typeface="ILCCTM+SimHei" panose="02000500000000000000"/>
              </a:rPr>
              <a:t>、开启旁路，观察</a:t>
            </a:r>
            <a:r>
              <a:rPr sz="2400" dirty="0">
                <a:solidFill>
                  <a:srgbClr val="000000"/>
                </a:solidFill>
                <a:latin typeface="DDTNEO+LucidaSansUnicode" panose="02000500000000000000"/>
                <a:cs typeface="DDTNEO+LucidaSansUnicode" panose="02000500000000000000"/>
              </a:rPr>
              <a:t>DCS</a:t>
            </a:r>
            <a:r>
              <a:rPr sz="2400" dirty="0">
                <a:solidFill>
                  <a:srgbClr val="000000"/>
                </a:solidFill>
                <a:latin typeface="ILCCTM+SimHei" panose="02000500000000000000"/>
                <a:cs typeface="ILCCTM+SimHei" panose="02000500000000000000"/>
              </a:rPr>
              <a:t>和</a:t>
            </a:r>
            <a:r>
              <a:rPr sz="2400" dirty="0">
                <a:solidFill>
                  <a:srgbClr val="000000"/>
                </a:solidFill>
                <a:latin typeface="DDTNEO+LucidaSansUnicode" panose="02000500000000000000"/>
                <a:cs typeface="DDTNEO+LucidaSansUnicode" panose="02000500000000000000"/>
              </a:rPr>
              <a:t>CEMS</a:t>
            </a:r>
            <a:r>
              <a:rPr sz="2400" dirty="0">
                <a:solidFill>
                  <a:srgbClr val="000000"/>
                </a:solidFill>
                <a:latin typeface="ILCCTM+SimHei" panose="02000500000000000000"/>
                <a:cs typeface="ILCCTM+SimHei" panose="02000500000000000000"/>
              </a:rPr>
              <a:t>上流量和烟温变</a:t>
            </a:r>
          </a:p>
          <a:p>
            <a:pPr marL="255905" marR="0">
              <a:lnSpc>
                <a:spcPts val="2400"/>
              </a:lnSpc>
              <a:spcBef>
                <a:spcPts val="360"/>
              </a:spcBef>
              <a:spcAft>
                <a:spcPts val="0"/>
              </a:spcAft>
            </a:pPr>
            <a:r>
              <a:rPr sz="2400" dirty="0">
                <a:solidFill>
                  <a:srgbClr val="000000"/>
                </a:solidFill>
                <a:latin typeface="ILCCTM+SimHei" panose="02000500000000000000"/>
                <a:cs typeface="ILCCTM+SimHei" panose="02000500000000000000"/>
              </a:rPr>
              <a:t>化情况，净烟道流量应下降，旁路流量应上升，旁路烟温</a:t>
            </a:r>
          </a:p>
          <a:p>
            <a:pPr marL="255905" marR="0">
              <a:lnSpc>
                <a:spcPts val="2400"/>
              </a:lnSpc>
              <a:spcBef>
                <a:spcPts val="480"/>
              </a:spcBef>
              <a:spcAft>
                <a:spcPts val="0"/>
              </a:spcAft>
            </a:pPr>
            <a:r>
              <a:rPr sz="2400" dirty="0">
                <a:solidFill>
                  <a:srgbClr val="000000"/>
                </a:solidFill>
                <a:latin typeface="ILCCTM+SimHei" panose="02000500000000000000"/>
                <a:cs typeface="ILCCTM+SimHei" panose="02000500000000000000"/>
              </a:rPr>
              <a:t>应接近原烟气温度。</a:t>
            </a:r>
          </a:p>
        </p:txBody>
      </p:sp>
      <p:sp>
        <p:nvSpPr>
          <p:cNvPr id="7" name="object 7"/>
          <p:cNvSpPr txBox="1"/>
          <p:nvPr/>
        </p:nvSpPr>
        <p:spPr>
          <a:xfrm>
            <a:off x="657860" y="4774247"/>
            <a:ext cx="9061672" cy="1125012"/>
          </a:xfrm>
          <a:prstGeom prst="rect">
            <a:avLst/>
          </a:prstGeom>
        </p:spPr>
        <p:txBody>
          <a:bodyPr vert="horz" wrap="square" lIns="0" tIns="0" rIns="0" bIns="0" rtlCol="0">
            <a:spAutoFit/>
          </a:bodyPr>
          <a:lstStyle/>
          <a:p>
            <a:pPr marL="0" marR="0">
              <a:lnSpc>
                <a:spcPts val="2400"/>
              </a:lnSpc>
              <a:spcBef>
                <a:spcPts val="0"/>
              </a:spcBef>
              <a:spcAft>
                <a:spcPts val="0"/>
              </a:spcAft>
            </a:pPr>
            <a:r>
              <a:rPr sz="1650" dirty="0">
                <a:solidFill>
                  <a:srgbClr val="2DA2BF"/>
                </a:solidFill>
                <a:latin typeface="UVWQUJ+Wingdings3" panose="02000500000000000000"/>
                <a:cs typeface="UVWQUJ+Wingdings3" panose="02000500000000000000"/>
              </a:rPr>
              <a:t></a:t>
            </a:r>
            <a:r>
              <a:rPr sz="1650" spc="728" dirty="0">
                <a:solidFill>
                  <a:srgbClr val="2DA2BF"/>
                </a:solidFill>
                <a:latin typeface="Times New Roman" panose="02020603050405020304"/>
                <a:cs typeface="Times New Roman" panose="02020603050405020304"/>
              </a:rPr>
              <a:t> </a:t>
            </a:r>
            <a:r>
              <a:rPr sz="2400" dirty="0">
                <a:solidFill>
                  <a:srgbClr val="000000"/>
                </a:solidFill>
                <a:latin typeface="ILCCTM+SimHei" panose="02000500000000000000"/>
                <a:cs typeface="ILCCTM+SimHei" panose="02000500000000000000"/>
              </a:rPr>
              <a:t>备注：目前，许多燃煤电厂不设旁路或已取消旁路，不存</a:t>
            </a:r>
          </a:p>
          <a:p>
            <a:pPr marL="255905" marR="0">
              <a:lnSpc>
                <a:spcPts val="2400"/>
              </a:lnSpc>
              <a:spcBef>
                <a:spcPts val="480"/>
              </a:spcBef>
              <a:spcAft>
                <a:spcPts val="0"/>
              </a:spcAft>
            </a:pPr>
            <a:r>
              <a:rPr sz="2400" dirty="0">
                <a:solidFill>
                  <a:srgbClr val="000000"/>
                </a:solidFill>
                <a:latin typeface="ILCCTM+SimHei" panose="02000500000000000000"/>
                <a:cs typeface="ILCCTM+SimHei" panose="02000500000000000000"/>
              </a:rPr>
              <a:t>在此问题。但烧结机脱硫等仍设有旁路，需予以关注。</a:t>
            </a:r>
          </a:p>
        </p:txBody>
      </p:sp>
      <p:sp>
        <p:nvSpPr>
          <p:cNvPr id="8" name="object 8"/>
          <p:cNvSpPr txBox="1"/>
          <p:nvPr/>
        </p:nvSpPr>
        <p:spPr>
          <a:xfrm>
            <a:off x="657860" y="5556567"/>
            <a:ext cx="5902611" cy="753595"/>
          </a:xfrm>
          <a:prstGeom prst="rect">
            <a:avLst/>
          </a:prstGeom>
        </p:spPr>
        <p:txBody>
          <a:bodyPr vert="horz" wrap="square" lIns="0" tIns="0" rIns="0" bIns="0" rtlCol="0">
            <a:spAutoFit/>
          </a:bodyPr>
          <a:lstStyle/>
          <a:p>
            <a:pPr marL="0" marR="0">
              <a:lnSpc>
                <a:spcPts val="2400"/>
              </a:lnSpc>
              <a:spcBef>
                <a:spcPts val="0"/>
              </a:spcBef>
              <a:spcAft>
                <a:spcPts val="0"/>
              </a:spcAft>
            </a:pPr>
            <a:r>
              <a:rPr sz="1650" dirty="0">
                <a:solidFill>
                  <a:srgbClr val="2DA2BF"/>
                </a:solidFill>
                <a:latin typeface="UVWQUJ+Wingdings3" panose="02000500000000000000"/>
                <a:cs typeface="UVWQUJ+Wingdings3" panose="02000500000000000000"/>
              </a:rPr>
              <a:t></a:t>
            </a:r>
            <a:r>
              <a:rPr sz="1650" spc="728" dirty="0">
                <a:solidFill>
                  <a:srgbClr val="2DA2BF"/>
                </a:solidFill>
                <a:latin typeface="Times New Roman" panose="02020603050405020304"/>
                <a:cs typeface="Times New Roman" panose="02020603050405020304"/>
              </a:rPr>
              <a:t> </a:t>
            </a:r>
            <a:r>
              <a:rPr sz="2400" dirty="0">
                <a:solidFill>
                  <a:srgbClr val="000000"/>
                </a:solidFill>
                <a:latin typeface="ILCCTM+SimHei" panose="02000500000000000000"/>
                <a:cs typeface="ILCCTM+SimHei" panose="02000500000000000000"/>
              </a:rPr>
              <a:t>旁路烟道需安装烟温和流量测量装置</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486410" y="419179"/>
            <a:ext cx="5751449" cy="857949"/>
          </a:xfrm>
          <a:prstGeom prst="rect">
            <a:avLst/>
          </a:prstGeom>
        </p:spPr>
        <p:txBody>
          <a:bodyPr vert="horz" wrap="square" lIns="0" tIns="0" rIns="0" bIns="0" rtlCol="0">
            <a:spAutoFit/>
          </a:bodyPr>
          <a:lstStyle/>
          <a:p>
            <a:pPr marL="0" marR="0">
              <a:lnSpc>
                <a:spcPts val="1875"/>
              </a:lnSpc>
              <a:spcBef>
                <a:spcPts val="0"/>
              </a:spcBef>
              <a:spcAft>
                <a:spcPts val="0"/>
              </a:spcAft>
            </a:pPr>
            <a:r>
              <a:rPr sz="1250" dirty="0">
                <a:solidFill>
                  <a:srgbClr val="2DA2BF"/>
                </a:solidFill>
                <a:latin typeface="UVWQUJ+Wingdings3" panose="02000500000000000000"/>
                <a:cs typeface="UVWQUJ+Wingdings3" panose="02000500000000000000"/>
              </a:rPr>
              <a:t></a:t>
            </a:r>
            <a:r>
              <a:rPr sz="1250" spc="1040" dirty="0">
                <a:solidFill>
                  <a:srgbClr val="2DA2BF"/>
                </a:solidFill>
                <a:latin typeface="Times New Roman" panose="02020603050405020304"/>
                <a:cs typeface="Times New Roman" panose="02020603050405020304"/>
              </a:rPr>
              <a:t> </a:t>
            </a:r>
            <a:r>
              <a:rPr sz="1800" dirty="0">
                <a:solidFill>
                  <a:srgbClr val="000000"/>
                </a:solidFill>
                <a:latin typeface="ILCCTM+SimHei" panose="02000500000000000000"/>
                <a:cs typeface="ILCCTM+SimHei" panose="02000500000000000000"/>
              </a:rPr>
              <a:t>常见问题：（直接抽取法）采样管线有</a:t>
            </a:r>
            <a:r>
              <a:rPr sz="1800" dirty="0">
                <a:solidFill>
                  <a:srgbClr val="000000"/>
                </a:solidFill>
                <a:latin typeface="DDTNEO+LucidaSansUnicode" panose="02000500000000000000"/>
                <a:cs typeface="DDTNEO+LucidaSansUnicode" panose="02000500000000000000"/>
              </a:rPr>
              <a:t>U</a:t>
            </a:r>
            <a:r>
              <a:rPr sz="1800" dirty="0">
                <a:solidFill>
                  <a:srgbClr val="000000"/>
                </a:solidFill>
                <a:latin typeface="ILCCTM+SimHei" panose="02000500000000000000"/>
                <a:cs typeface="ILCCTM+SimHei" panose="02000500000000000000"/>
              </a:rPr>
              <a:t>型或倒</a:t>
            </a:r>
          </a:p>
          <a:p>
            <a:pPr marL="255905" marR="0">
              <a:lnSpc>
                <a:spcPts val="1875"/>
              </a:lnSpc>
              <a:spcBef>
                <a:spcPts val="245"/>
              </a:spcBef>
              <a:spcAft>
                <a:spcPts val="0"/>
              </a:spcAft>
            </a:pPr>
            <a:r>
              <a:rPr sz="1800" dirty="0">
                <a:solidFill>
                  <a:srgbClr val="000000"/>
                </a:solidFill>
                <a:latin typeface="DDTNEO+LucidaSansUnicode" panose="02000500000000000000"/>
                <a:cs typeface="DDTNEO+LucidaSansUnicode" panose="02000500000000000000"/>
              </a:rPr>
              <a:t>V</a:t>
            </a:r>
            <a:r>
              <a:rPr sz="1800" dirty="0">
                <a:solidFill>
                  <a:srgbClr val="000000"/>
                </a:solidFill>
                <a:latin typeface="ILCCTM+SimHei" panose="02000500000000000000"/>
                <a:cs typeface="ILCCTM+SimHei" panose="02000500000000000000"/>
              </a:rPr>
              <a:t>型管段，加热温度或采样管线伴热温度不足。</a:t>
            </a:r>
          </a:p>
        </p:txBody>
      </p:sp>
      <p:sp>
        <p:nvSpPr>
          <p:cNvPr id="4" name="object 4"/>
          <p:cNvSpPr txBox="1"/>
          <p:nvPr/>
        </p:nvSpPr>
        <p:spPr>
          <a:xfrm>
            <a:off x="486410" y="1021794"/>
            <a:ext cx="5819362" cy="843438"/>
          </a:xfrm>
          <a:prstGeom prst="rect">
            <a:avLst/>
          </a:prstGeom>
        </p:spPr>
        <p:txBody>
          <a:bodyPr vert="horz" wrap="square" lIns="0" tIns="0" rIns="0" bIns="0" rtlCol="0">
            <a:spAutoFit/>
          </a:bodyPr>
          <a:lstStyle/>
          <a:p>
            <a:pPr marL="0" marR="0">
              <a:lnSpc>
                <a:spcPts val="1800"/>
              </a:lnSpc>
              <a:spcBef>
                <a:spcPts val="0"/>
              </a:spcBef>
              <a:spcAft>
                <a:spcPts val="0"/>
              </a:spcAft>
            </a:pPr>
            <a:r>
              <a:rPr sz="1250" dirty="0">
                <a:solidFill>
                  <a:srgbClr val="2DA2BF"/>
                </a:solidFill>
                <a:latin typeface="UVWQUJ+Wingdings3" panose="02000500000000000000"/>
                <a:cs typeface="UVWQUJ+Wingdings3" panose="02000500000000000000"/>
              </a:rPr>
              <a:t></a:t>
            </a:r>
            <a:r>
              <a:rPr sz="1250" spc="1040" dirty="0">
                <a:solidFill>
                  <a:srgbClr val="2DA2BF"/>
                </a:solidFill>
                <a:latin typeface="Times New Roman" panose="02020603050405020304"/>
                <a:cs typeface="Times New Roman" panose="02020603050405020304"/>
              </a:rPr>
              <a:t> </a:t>
            </a:r>
            <a:r>
              <a:rPr sz="1800" dirty="0">
                <a:solidFill>
                  <a:srgbClr val="000000"/>
                </a:solidFill>
                <a:latin typeface="ILCCTM+SimHei" panose="02000500000000000000"/>
                <a:cs typeface="ILCCTM+SimHei" panose="02000500000000000000"/>
              </a:rPr>
              <a:t>影响：管线内易蓄积液态水，使测定二氧化硫溶</a:t>
            </a:r>
          </a:p>
          <a:p>
            <a:pPr marL="255905" marR="0">
              <a:lnSpc>
                <a:spcPts val="1800"/>
              </a:lnSpc>
              <a:spcBef>
                <a:spcPts val="360"/>
              </a:spcBef>
              <a:spcAft>
                <a:spcPts val="0"/>
              </a:spcAft>
            </a:pPr>
            <a:r>
              <a:rPr sz="1800" dirty="0">
                <a:solidFill>
                  <a:srgbClr val="000000"/>
                </a:solidFill>
                <a:latin typeface="ILCCTM+SimHei" panose="02000500000000000000"/>
                <a:cs typeface="ILCCTM+SimHei" panose="02000500000000000000"/>
              </a:rPr>
              <a:t>于水中，加大测量误差，使测定结果偏低。</a:t>
            </a:r>
          </a:p>
        </p:txBody>
      </p:sp>
      <p:sp>
        <p:nvSpPr>
          <p:cNvPr id="5" name="object 5"/>
          <p:cNvSpPr txBox="1"/>
          <p:nvPr/>
        </p:nvSpPr>
        <p:spPr>
          <a:xfrm>
            <a:off x="486410" y="1618059"/>
            <a:ext cx="6077871" cy="2505655"/>
          </a:xfrm>
          <a:prstGeom prst="rect">
            <a:avLst/>
          </a:prstGeom>
        </p:spPr>
        <p:txBody>
          <a:bodyPr vert="horz" wrap="square" lIns="0" tIns="0" rIns="0" bIns="0" rtlCol="0">
            <a:spAutoFit/>
          </a:bodyPr>
          <a:lstStyle/>
          <a:p>
            <a:pPr marL="0" marR="0">
              <a:lnSpc>
                <a:spcPts val="1875"/>
              </a:lnSpc>
              <a:spcBef>
                <a:spcPts val="0"/>
              </a:spcBef>
              <a:spcAft>
                <a:spcPts val="0"/>
              </a:spcAft>
            </a:pPr>
            <a:r>
              <a:rPr sz="1250" dirty="0">
                <a:solidFill>
                  <a:srgbClr val="2DA2BF"/>
                </a:solidFill>
                <a:latin typeface="UVWQUJ+Wingdings3" panose="02000500000000000000"/>
                <a:cs typeface="UVWQUJ+Wingdings3" panose="02000500000000000000"/>
              </a:rPr>
              <a:t></a:t>
            </a:r>
            <a:r>
              <a:rPr sz="1250" spc="1040" dirty="0">
                <a:solidFill>
                  <a:srgbClr val="2DA2BF"/>
                </a:solidFill>
                <a:latin typeface="Times New Roman" panose="02020603050405020304"/>
                <a:cs typeface="Times New Roman" panose="02020603050405020304"/>
              </a:rPr>
              <a:t> </a:t>
            </a:r>
            <a:r>
              <a:rPr sz="1800" spc="10" dirty="0">
                <a:solidFill>
                  <a:srgbClr val="000000"/>
                </a:solidFill>
                <a:latin typeface="ILCCTM+SimHei" panose="02000500000000000000"/>
                <a:cs typeface="ILCCTM+SimHei" panose="02000500000000000000"/>
              </a:rPr>
              <a:t>核查方法：</a:t>
            </a:r>
            <a:r>
              <a:rPr sz="1800" dirty="0">
                <a:solidFill>
                  <a:srgbClr val="000000"/>
                </a:solidFill>
                <a:latin typeface="DDTNEO+LucidaSansUnicode" panose="02000500000000000000"/>
                <a:cs typeface="DDTNEO+LucidaSansUnicode" panose="02000500000000000000"/>
              </a:rPr>
              <a:t>1</a:t>
            </a:r>
            <a:r>
              <a:rPr sz="1800" dirty="0">
                <a:solidFill>
                  <a:srgbClr val="000000"/>
                </a:solidFill>
                <a:latin typeface="ILCCTM+SimHei" panose="02000500000000000000"/>
                <a:cs typeface="ILCCTM+SimHei" panose="02000500000000000000"/>
              </a:rPr>
              <a:t>、观察采样管线，是否全程伴热。</a:t>
            </a:r>
          </a:p>
          <a:p>
            <a:pPr marL="255905" marR="0">
              <a:lnSpc>
                <a:spcPts val="1875"/>
              </a:lnSpc>
              <a:spcBef>
                <a:spcPts val="245"/>
              </a:spcBef>
              <a:spcAft>
                <a:spcPts val="0"/>
              </a:spcAft>
            </a:pPr>
            <a:r>
              <a:rPr sz="1800" dirty="0">
                <a:solidFill>
                  <a:srgbClr val="000000"/>
                </a:solidFill>
                <a:latin typeface="DDTNEO+LucidaSansUnicode" panose="02000500000000000000"/>
                <a:cs typeface="DDTNEO+LucidaSansUnicode" panose="02000500000000000000"/>
              </a:rPr>
              <a:t>2</a:t>
            </a:r>
            <a:r>
              <a:rPr sz="1800" dirty="0">
                <a:solidFill>
                  <a:srgbClr val="000000"/>
                </a:solidFill>
                <a:latin typeface="ILCCTM+SimHei" panose="02000500000000000000"/>
                <a:cs typeface="ILCCTM+SimHei" panose="02000500000000000000"/>
              </a:rPr>
              <a:t>、用手触碰采样管线，感觉是否有温度异常偏</a:t>
            </a:r>
          </a:p>
          <a:p>
            <a:pPr marL="255905" marR="0">
              <a:lnSpc>
                <a:spcPts val="1875"/>
              </a:lnSpc>
              <a:spcBef>
                <a:spcPts val="245"/>
              </a:spcBef>
              <a:spcAft>
                <a:spcPts val="0"/>
              </a:spcAft>
            </a:pPr>
            <a:r>
              <a:rPr sz="1800" dirty="0">
                <a:solidFill>
                  <a:srgbClr val="000000"/>
                </a:solidFill>
                <a:latin typeface="ILCCTM+SimHei" panose="02000500000000000000"/>
                <a:cs typeface="ILCCTM+SimHei" panose="02000500000000000000"/>
              </a:rPr>
              <a:t>低的部分。</a:t>
            </a:r>
            <a:r>
              <a:rPr sz="1800" dirty="0">
                <a:solidFill>
                  <a:srgbClr val="000000"/>
                </a:solidFill>
                <a:latin typeface="DDTNEO+LucidaSansUnicode" panose="02000500000000000000"/>
                <a:cs typeface="DDTNEO+LucidaSansUnicode" panose="02000500000000000000"/>
              </a:rPr>
              <a:t>3</a:t>
            </a:r>
            <a:r>
              <a:rPr sz="1800" dirty="0">
                <a:solidFill>
                  <a:srgbClr val="000000"/>
                </a:solidFill>
                <a:latin typeface="ILCCTM+SimHei" panose="02000500000000000000"/>
                <a:cs typeface="ILCCTM+SimHei" panose="02000500000000000000"/>
              </a:rPr>
              <a:t>、检查采样管两端，恒功率伴热管</a:t>
            </a:r>
          </a:p>
          <a:p>
            <a:pPr marL="255905" marR="0">
              <a:lnSpc>
                <a:spcPts val="1875"/>
              </a:lnSpc>
              <a:spcBef>
                <a:spcPts val="245"/>
              </a:spcBef>
              <a:spcAft>
                <a:spcPts val="0"/>
              </a:spcAft>
            </a:pPr>
            <a:r>
              <a:rPr sz="1800" dirty="0">
                <a:solidFill>
                  <a:srgbClr val="000000"/>
                </a:solidFill>
                <a:latin typeface="ILCCTM+SimHei" panose="02000500000000000000"/>
                <a:cs typeface="ILCCTM+SimHei" panose="02000500000000000000"/>
              </a:rPr>
              <a:t>是否预留</a:t>
            </a:r>
            <a:r>
              <a:rPr sz="1800" dirty="0">
                <a:solidFill>
                  <a:srgbClr val="000000"/>
                </a:solidFill>
                <a:latin typeface="DDTNEO+LucidaSansUnicode" panose="02000500000000000000"/>
                <a:cs typeface="DDTNEO+LucidaSansUnicode" panose="02000500000000000000"/>
              </a:rPr>
              <a:t>1</a:t>
            </a:r>
            <a:r>
              <a:rPr sz="1800" dirty="0">
                <a:solidFill>
                  <a:srgbClr val="000000"/>
                </a:solidFill>
                <a:latin typeface="ILCCTM+SimHei" panose="02000500000000000000"/>
                <a:cs typeface="ILCCTM+SimHei" panose="02000500000000000000"/>
              </a:rPr>
              <a:t>米伴热带。</a:t>
            </a:r>
            <a:r>
              <a:rPr sz="1800" dirty="0">
                <a:solidFill>
                  <a:srgbClr val="000000"/>
                </a:solidFill>
                <a:latin typeface="DDTNEO+LucidaSansUnicode" panose="02000500000000000000"/>
                <a:cs typeface="DDTNEO+LucidaSansUnicode" panose="02000500000000000000"/>
              </a:rPr>
              <a:t>4</a:t>
            </a:r>
            <a:r>
              <a:rPr sz="1800" dirty="0">
                <a:solidFill>
                  <a:srgbClr val="000000"/>
                </a:solidFill>
                <a:latin typeface="ILCCTM+SimHei" panose="02000500000000000000"/>
                <a:cs typeface="ILCCTM+SimHei" panose="02000500000000000000"/>
              </a:rPr>
              <a:t>、检查探头加热温度</a:t>
            </a:r>
          </a:p>
          <a:p>
            <a:pPr marL="255905" marR="0">
              <a:lnSpc>
                <a:spcPts val="1800"/>
              </a:lnSpc>
              <a:spcBef>
                <a:spcPts val="270"/>
              </a:spcBef>
              <a:spcAft>
                <a:spcPts val="0"/>
              </a:spcAft>
            </a:pPr>
            <a:r>
              <a:rPr sz="1800" dirty="0">
                <a:solidFill>
                  <a:srgbClr val="000000"/>
                </a:solidFill>
                <a:latin typeface="ILCCTM+SimHei" panose="02000500000000000000"/>
                <a:cs typeface="ILCCTM+SimHei" panose="02000500000000000000"/>
              </a:rPr>
              <a:t>（温度显示仪表在采样探头旁或分析仪机柜内），</a:t>
            </a:r>
          </a:p>
          <a:p>
            <a:pPr marL="255905" marR="0">
              <a:lnSpc>
                <a:spcPts val="1875"/>
              </a:lnSpc>
              <a:spcBef>
                <a:spcPts val="335"/>
              </a:spcBef>
              <a:spcAft>
                <a:spcPts val="0"/>
              </a:spcAft>
            </a:pPr>
            <a:r>
              <a:rPr sz="1800" dirty="0">
                <a:solidFill>
                  <a:srgbClr val="000000"/>
                </a:solidFill>
                <a:latin typeface="ILCCTM+SimHei" panose="02000500000000000000"/>
                <a:cs typeface="ILCCTM+SimHei" panose="02000500000000000000"/>
              </a:rPr>
              <a:t>一般加热温度不低于</a:t>
            </a:r>
            <a:r>
              <a:rPr sz="1800" dirty="0">
                <a:solidFill>
                  <a:srgbClr val="000000"/>
                </a:solidFill>
                <a:latin typeface="DDTNEO+LucidaSansUnicode" panose="02000500000000000000"/>
                <a:cs typeface="DDTNEO+LucidaSansUnicode" panose="02000500000000000000"/>
              </a:rPr>
              <a:t>160℃</a:t>
            </a:r>
            <a:r>
              <a:rPr sz="1800" dirty="0">
                <a:solidFill>
                  <a:srgbClr val="000000"/>
                </a:solidFill>
                <a:latin typeface="ILCCTM+SimHei" panose="02000500000000000000"/>
                <a:cs typeface="ILCCTM+SimHei" panose="02000500000000000000"/>
              </a:rPr>
              <a:t>。</a:t>
            </a:r>
            <a:r>
              <a:rPr sz="1800" dirty="0">
                <a:solidFill>
                  <a:srgbClr val="000000"/>
                </a:solidFill>
                <a:latin typeface="DDTNEO+LucidaSansUnicode" panose="02000500000000000000"/>
                <a:cs typeface="DDTNEO+LucidaSansUnicode" panose="02000500000000000000"/>
              </a:rPr>
              <a:t>5</a:t>
            </a:r>
            <a:r>
              <a:rPr sz="1800" dirty="0">
                <a:solidFill>
                  <a:srgbClr val="000000"/>
                </a:solidFill>
                <a:latin typeface="ILCCTM+SimHei" panose="02000500000000000000"/>
                <a:cs typeface="ILCCTM+SimHei" panose="02000500000000000000"/>
              </a:rPr>
              <a:t>、检查伴热管伴</a:t>
            </a:r>
          </a:p>
          <a:p>
            <a:pPr marL="255905" marR="0">
              <a:lnSpc>
                <a:spcPts val="1800"/>
              </a:lnSpc>
              <a:spcBef>
                <a:spcPts val="270"/>
              </a:spcBef>
              <a:spcAft>
                <a:spcPts val="0"/>
              </a:spcAft>
            </a:pPr>
            <a:r>
              <a:rPr sz="1800" dirty="0">
                <a:solidFill>
                  <a:srgbClr val="000000"/>
                </a:solidFill>
                <a:latin typeface="ILCCTM+SimHei" panose="02000500000000000000"/>
                <a:cs typeface="ILCCTM+SimHei" panose="02000500000000000000"/>
              </a:rPr>
              <a:t>热温度（温度显示仪表在分析仪机柜内），一般</a:t>
            </a:r>
          </a:p>
          <a:p>
            <a:pPr marL="255905" marR="0">
              <a:lnSpc>
                <a:spcPts val="1875"/>
              </a:lnSpc>
              <a:spcBef>
                <a:spcPts val="335"/>
              </a:spcBef>
              <a:spcAft>
                <a:spcPts val="0"/>
              </a:spcAft>
            </a:pPr>
            <a:r>
              <a:rPr sz="1800" dirty="0">
                <a:solidFill>
                  <a:srgbClr val="000000"/>
                </a:solidFill>
                <a:latin typeface="ILCCTM+SimHei" panose="02000500000000000000"/>
                <a:cs typeface="ILCCTM+SimHei" panose="02000500000000000000"/>
              </a:rPr>
              <a:t>伴热温度不低于</a:t>
            </a:r>
            <a:r>
              <a:rPr sz="1800" dirty="0">
                <a:solidFill>
                  <a:srgbClr val="000000"/>
                </a:solidFill>
                <a:latin typeface="DDTNEO+LucidaSansUnicode" panose="02000500000000000000"/>
                <a:cs typeface="DDTNEO+LucidaSansUnicode" panose="02000500000000000000"/>
              </a:rPr>
              <a:t>120℃</a:t>
            </a:r>
            <a:r>
              <a:rPr sz="1800" dirty="0">
                <a:solidFill>
                  <a:srgbClr val="000000"/>
                </a:solidFill>
                <a:latin typeface="ILCCTM+SimHei" panose="02000500000000000000"/>
                <a:cs typeface="ILCCTM+SimHei" panose="02000500000000000000"/>
              </a:rPr>
              <a:t>。</a:t>
            </a:r>
          </a:p>
        </p:txBody>
      </p:sp>
      <p:sp>
        <p:nvSpPr>
          <p:cNvPr id="6" name="object 6"/>
          <p:cNvSpPr txBox="1"/>
          <p:nvPr/>
        </p:nvSpPr>
        <p:spPr>
          <a:xfrm>
            <a:off x="6204902" y="3056582"/>
            <a:ext cx="2257203" cy="445135"/>
          </a:xfrm>
          <a:prstGeom prst="rect">
            <a:avLst/>
          </a:prstGeom>
        </p:spPr>
        <p:txBody>
          <a:bodyPr vert="horz" wrap="square" lIns="0" tIns="0" rIns="0" bIns="0" rtlCol="0">
            <a:spAutoFit/>
          </a:bodyPr>
          <a:lstStyle/>
          <a:p>
            <a:pPr marL="0" marR="0">
              <a:lnSpc>
                <a:spcPts val="1405"/>
              </a:lnSpc>
              <a:spcBef>
                <a:spcPts val="0"/>
              </a:spcBef>
              <a:spcAft>
                <a:spcPts val="0"/>
              </a:spcAft>
            </a:pPr>
            <a:r>
              <a:rPr sz="1400" dirty="0">
                <a:solidFill>
                  <a:srgbClr val="000000"/>
                </a:solidFill>
                <a:latin typeface="宋体" panose="02010600030101010101" pitchFamily="2" charset="-122"/>
                <a:cs typeface="宋体" panose="02010600030101010101" pitchFamily="2" charset="-122"/>
              </a:rPr>
              <a:t>采样管线有U型或V型管段</a:t>
            </a:r>
          </a:p>
        </p:txBody>
      </p:sp>
      <p:sp>
        <p:nvSpPr>
          <p:cNvPr id="7" name="object 7"/>
          <p:cNvSpPr txBox="1"/>
          <p:nvPr/>
        </p:nvSpPr>
        <p:spPr>
          <a:xfrm>
            <a:off x="486410" y="3863419"/>
            <a:ext cx="5828125" cy="2219944"/>
          </a:xfrm>
          <a:prstGeom prst="rect">
            <a:avLst/>
          </a:prstGeom>
        </p:spPr>
        <p:txBody>
          <a:bodyPr vert="horz" wrap="square" lIns="0" tIns="0" rIns="0" bIns="0" rtlCol="0">
            <a:spAutoFit/>
          </a:bodyPr>
          <a:lstStyle/>
          <a:p>
            <a:pPr marL="0" marR="0">
              <a:lnSpc>
                <a:spcPts val="1875"/>
              </a:lnSpc>
              <a:spcBef>
                <a:spcPts val="0"/>
              </a:spcBef>
              <a:spcAft>
                <a:spcPts val="0"/>
              </a:spcAft>
            </a:pPr>
            <a:r>
              <a:rPr sz="1250" dirty="0">
                <a:solidFill>
                  <a:srgbClr val="2DA2BF"/>
                </a:solidFill>
                <a:latin typeface="UVWQUJ+Wingdings3" panose="02000500000000000000"/>
                <a:cs typeface="UVWQUJ+Wingdings3" panose="02000500000000000000"/>
              </a:rPr>
              <a:t></a:t>
            </a:r>
            <a:r>
              <a:rPr sz="1250" spc="1040" dirty="0">
                <a:solidFill>
                  <a:srgbClr val="2DA2BF"/>
                </a:solidFill>
                <a:latin typeface="Times New Roman" panose="02020603050405020304"/>
                <a:cs typeface="Times New Roman" panose="02020603050405020304"/>
              </a:rPr>
              <a:t> </a:t>
            </a:r>
            <a:r>
              <a:rPr sz="1800" dirty="0">
                <a:solidFill>
                  <a:srgbClr val="000000"/>
                </a:solidFill>
                <a:latin typeface="ILCCTM+SimHei" panose="02000500000000000000"/>
                <a:cs typeface="ILCCTM+SimHei" panose="02000500000000000000"/>
              </a:rPr>
              <a:t>规范要求：应为室外的</a:t>
            </a:r>
            <a:r>
              <a:rPr sz="1800" dirty="0">
                <a:solidFill>
                  <a:srgbClr val="000000"/>
                </a:solidFill>
                <a:latin typeface="DDTNEO+LucidaSansUnicode" panose="02000500000000000000"/>
                <a:cs typeface="DDTNEO+LucidaSansUnicode" panose="02000500000000000000"/>
              </a:rPr>
              <a:t>CEMS </a:t>
            </a:r>
            <a:r>
              <a:rPr sz="1800" dirty="0">
                <a:solidFill>
                  <a:srgbClr val="000000"/>
                </a:solidFill>
                <a:latin typeface="ILCCTM+SimHei" panose="02000500000000000000"/>
                <a:cs typeface="ILCCTM+SimHei" panose="02000500000000000000"/>
              </a:rPr>
              <a:t>提供独立站房，监</a:t>
            </a:r>
          </a:p>
          <a:p>
            <a:pPr marL="255905" marR="0">
              <a:lnSpc>
                <a:spcPts val="1800"/>
              </a:lnSpc>
              <a:spcBef>
                <a:spcPts val="220"/>
              </a:spcBef>
              <a:spcAft>
                <a:spcPts val="0"/>
              </a:spcAft>
            </a:pPr>
            <a:r>
              <a:rPr sz="1800" dirty="0">
                <a:solidFill>
                  <a:srgbClr val="000000"/>
                </a:solidFill>
                <a:latin typeface="ILCCTM+SimHei" panose="02000500000000000000"/>
                <a:cs typeface="ILCCTM+SimHei" panose="02000500000000000000"/>
              </a:rPr>
              <a:t>测站房与采样点之间距离应尽可能近，原则上不</a:t>
            </a:r>
          </a:p>
          <a:p>
            <a:pPr marL="255905" marR="0">
              <a:lnSpc>
                <a:spcPts val="1875"/>
              </a:lnSpc>
              <a:spcBef>
                <a:spcPts val="385"/>
              </a:spcBef>
              <a:spcAft>
                <a:spcPts val="0"/>
              </a:spcAft>
            </a:pPr>
            <a:r>
              <a:rPr sz="1800" dirty="0">
                <a:solidFill>
                  <a:srgbClr val="000000"/>
                </a:solidFill>
                <a:latin typeface="ILCCTM+SimHei" panose="02000500000000000000"/>
                <a:cs typeface="ILCCTM+SimHei" panose="02000500000000000000"/>
              </a:rPr>
              <a:t>超过</a:t>
            </a:r>
            <a:r>
              <a:rPr sz="1800" dirty="0">
                <a:solidFill>
                  <a:srgbClr val="000000"/>
                </a:solidFill>
                <a:latin typeface="DDTNEO+LucidaSansUnicode" panose="02000500000000000000"/>
                <a:cs typeface="DDTNEO+LucidaSansUnicode" panose="02000500000000000000"/>
              </a:rPr>
              <a:t>70m</a:t>
            </a:r>
            <a:r>
              <a:rPr sz="1800" dirty="0">
                <a:solidFill>
                  <a:srgbClr val="000000"/>
                </a:solidFill>
                <a:latin typeface="ILCCTM+SimHei" panose="02000500000000000000"/>
                <a:cs typeface="ILCCTM+SimHei" panose="02000500000000000000"/>
              </a:rPr>
              <a:t>。管线倾斜度</a:t>
            </a:r>
            <a:r>
              <a:rPr sz="1800" dirty="0">
                <a:solidFill>
                  <a:srgbClr val="000000"/>
                </a:solidFill>
                <a:latin typeface="DDTNEO+LucidaSansUnicode" panose="02000500000000000000"/>
                <a:cs typeface="DDTNEO+LucidaSansUnicode" panose="02000500000000000000"/>
              </a:rPr>
              <a:t>≥5º</a:t>
            </a:r>
            <a:r>
              <a:rPr sz="1800" dirty="0">
                <a:solidFill>
                  <a:srgbClr val="000000"/>
                </a:solidFill>
                <a:latin typeface="ILCCTM+SimHei" panose="02000500000000000000"/>
                <a:cs typeface="ILCCTM+SimHei" panose="02000500000000000000"/>
              </a:rPr>
              <a:t>，防止管线内积水，</a:t>
            </a:r>
          </a:p>
          <a:p>
            <a:pPr marL="255905" marR="0">
              <a:lnSpc>
                <a:spcPts val="1875"/>
              </a:lnSpc>
              <a:spcBef>
                <a:spcPts val="245"/>
              </a:spcBef>
              <a:spcAft>
                <a:spcPts val="0"/>
              </a:spcAft>
            </a:pPr>
            <a:r>
              <a:rPr sz="1800" dirty="0">
                <a:solidFill>
                  <a:srgbClr val="000000"/>
                </a:solidFill>
                <a:latin typeface="ILCCTM+SimHei" panose="02000500000000000000"/>
                <a:cs typeface="ILCCTM+SimHei" panose="02000500000000000000"/>
              </a:rPr>
              <a:t>在每隔</a:t>
            </a:r>
            <a:r>
              <a:rPr sz="1800" dirty="0">
                <a:solidFill>
                  <a:srgbClr val="000000"/>
                </a:solidFill>
                <a:latin typeface="DDTNEO+LucidaSansUnicode" panose="02000500000000000000"/>
                <a:cs typeface="DDTNEO+LucidaSansUnicode" panose="02000500000000000000"/>
              </a:rPr>
              <a:t>4</a:t>
            </a:r>
            <a:r>
              <a:rPr sz="1800" dirty="0">
                <a:solidFill>
                  <a:srgbClr val="000000"/>
                </a:solidFill>
                <a:latin typeface="ILCCTM+SimHei" panose="02000500000000000000"/>
                <a:cs typeface="ILCCTM+SimHei" panose="02000500000000000000"/>
              </a:rPr>
              <a:t>～</a:t>
            </a:r>
            <a:r>
              <a:rPr sz="1800" dirty="0">
                <a:solidFill>
                  <a:srgbClr val="000000"/>
                </a:solidFill>
                <a:latin typeface="DDTNEO+LucidaSansUnicode" panose="02000500000000000000"/>
                <a:cs typeface="DDTNEO+LucidaSansUnicode" panose="02000500000000000000"/>
              </a:rPr>
              <a:t>5 m </a:t>
            </a:r>
            <a:r>
              <a:rPr sz="1800" dirty="0">
                <a:solidFill>
                  <a:srgbClr val="000000"/>
                </a:solidFill>
                <a:latin typeface="ILCCTM+SimHei" panose="02000500000000000000"/>
                <a:cs typeface="ILCCTM+SimHei" panose="02000500000000000000"/>
              </a:rPr>
              <a:t>处装线卡箍。当使用伴热管线时</a:t>
            </a:r>
          </a:p>
          <a:p>
            <a:pPr marL="255905" marR="0">
              <a:lnSpc>
                <a:spcPts val="1800"/>
              </a:lnSpc>
              <a:spcBef>
                <a:spcPts val="220"/>
              </a:spcBef>
              <a:spcAft>
                <a:spcPts val="0"/>
              </a:spcAft>
            </a:pPr>
            <a:r>
              <a:rPr sz="1800" dirty="0">
                <a:solidFill>
                  <a:srgbClr val="000000"/>
                </a:solidFill>
                <a:latin typeface="ILCCTM+SimHei" panose="02000500000000000000"/>
                <a:cs typeface="ILCCTM+SimHei" panose="02000500000000000000"/>
              </a:rPr>
              <a:t>应具备稳定、均匀加热和保温的功能；其设置加</a:t>
            </a:r>
          </a:p>
          <a:p>
            <a:pPr marL="255905" marR="0">
              <a:lnSpc>
                <a:spcPts val="1875"/>
              </a:lnSpc>
              <a:spcBef>
                <a:spcPts val="385"/>
              </a:spcBef>
              <a:spcAft>
                <a:spcPts val="0"/>
              </a:spcAft>
            </a:pPr>
            <a:r>
              <a:rPr sz="1800" dirty="0">
                <a:solidFill>
                  <a:srgbClr val="000000"/>
                </a:solidFill>
                <a:latin typeface="ILCCTM+SimHei" panose="02000500000000000000"/>
                <a:cs typeface="ILCCTM+SimHei" panose="02000500000000000000"/>
              </a:rPr>
              <a:t>热温度</a:t>
            </a:r>
            <a:r>
              <a:rPr sz="1800" dirty="0">
                <a:solidFill>
                  <a:srgbClr val="000000"/>
                </a:solidFill>
                <a:latin typeface="DDTNEO+LucidaSansUnicode" panose="02000500000000000000"/>
                <a:cs typeface="DDTNEO+LucidaSansUnicode" panose="02000500000000000000"/>
              </a:rPr>
              <a:t>≥120℃</a:t>
            </a:r>
            <a:r>
              <a:rPr sz="1800" dirty="0">
                <a:solidFill>
                  <a:srgbClr val="000000"/>
                </a:solidFill>
                <a:latin typeface="ILCCTM+SimHei" panose="02000500000000000000"/>
                <a:cs typeface="ILCCTM+SimHei" panose="02000500000000000000"/>
              </a:rPr>
              <a:t>，且应高于烟气露点温度</a:t>
            </a:r>
            <a:r>
              <a:rPr sz="1800" dirty="0">
                <a:solidFill>
                  <a:srgbClr val="000000"/>
                </a:solidFill>
                <a:latin typeface="DDTNEO+LucidaSansUnicode" panose="02000500000000000000"/>
                <a:cs typeface="DDTNEO+LucidaSansUnicode" panose="02000500000000000000"/>
              </a:rPr>
              <a:t>10℃</a:t>
            </a:r>
            <a:r>
              <a:rPr sz="1800" dirty="0">
                <a:solidFill>
                  <a:srgbClr val="000000"/>
                </a:solidFill>
                <a:latin typeface="ILCCTM+SimHei" panose="02000500000000000000"/>
                <a:cs typeface="ILCCTM+SimHei" panose="02000500000000000000"/>
              </a:rPr>
              <a:t>以</a:t>
            </a:r>
          </a:p>
          <a:p>
            <a:pPr marL="255905" marR="0">
              <a:lnSpc>
                <a:spcPts val="1800"/>
              </a:lnSpc>
              <a:spcBef>
                <a:spcPts val="220"/>
              </a:spcBef>
              <a:spcAft>
                <a:spcPts val="0"/>
              </a:spcAft>
            </a:pPr>
            <a:r>
              <a:rPr sz="1800" dirty="0">
                <a:solidFill>
                  <a:srgbClr val="000000"/>
                </a:solidFill>
                <a:latin typeface="ILCCTM+SimHei" panose="02000500000000000000"/>
                <a:cs typeface="ILCCTM+SimHei" panose="02000500000000000000"/>
              </a:rPr>
              <a:t>上，其实际温度值应能够在机柜或系统软件中显</a:t>
            </a:r>
          </a:p>
        </p:txBody>
      </p:sp>
      <p:sp>
        <p:nvSpPr>
          <p:cNvPr id="8" name="object 8"/>
          <p:cNvSpPr txBox="1"/>
          <p:nvPr/>
        </p:nvSpPr>
        <p:spPr>
          <a:xfrm>
            <a:off x="742315" y="5779204"/>
            <a:ext cx="4730559" cy="706147"/>
          </a:xfrm>
          <a:prstGeom prst="rect">
            <a:avLst/>
          </a:prstGeom>
        </p:spPr>
        <p:txBody>
          <a:bodyPr vert="horz" wrap="square" lIns="0" tIns="0" rIns="0" bIns="0" rtlCol="0">
            <a:spAutoFit/>
          </a:bodyPr>
          <a:lstStyle/>
          <a:p>
            <a:pPr marL="0" marR="0">
              <a:lnSpc>
                <a:spcPts val="2795"/>
              </a:lnSpc>
              <a:spcBef>
                <a:spcPts val="0"/>
              </a:spcBef>
              <a:spcAft>
                <a:spcPts val="0"/>
              </a:spcAft>
            </a:pPr>
            <a:r>
              <a:rPr sz="1800" dirty="0">
                <a:solidFill>
                  <a:srgbClr val="000000"/>
                </a:solidFill>
                <a:latin typeface="ILCCTM+SimHei" panose="02000500000000000000"/>
                <a:cs typeface="ILCCTM+SimHei" panose="02000500000000000000"/>
              </a:rPr>
              <a:t>示查询。（</a:t>
            </a:r>
            <a:r>
              <a:rPr sz="1800" dirty="0">
                <a:solidFill>
                  <a:srgbClr val="000000"/>
                </a:solidFill>
                <a:latin typeface="DDTNEO+LucidaSansUnicode" panose="02000500000000000000"/>
                <a:cs typeface="DDTNEO+LucidaSansUnicode" panose="02000500000000000000"/>
              </a:rPr>
              <a:t>HJ 75-2017</a:t>
            </a:r>
            <a:r>
              <a:rPr sz="1800" spc="1141" dirty="0">
                <a:solidFill>
                  <a:srgbClr val="000000"/>
                </a:solidFill>
                <a:latin typeface="DDTNEO+LucidaSansUnicode" panose="02000500000000000000"/>
                <a:cs typeface="DDTNEO+LucidaSansUnicode" panose="02000500000000000000"/>
              </a:rPr>
              <a:t> </a:t>
            </a:r>
            <a:r>
              <a:rPr sz="1800" dirty="0">
                <a:solidFill>
                  <a:srgbClr val="000000"/>
                </a:solidFill>
                <a:latin typeface="DDTNEO+LucidaSansUnicode" panose="02000500000000000000"/>
                <a:cs typeface="DDTNEO+LucidaSansUnicode" panose="02000500000000000000"/>
              </a:rPr>
              <a:t>6.1</a:t>
            </a:r>
            <a:r>
              <a:rPr sz="1800" spc="571" dirty="0">
                <a:solidFill>
                  <a:srgbClr val="000000"/>
                </a:solidFill>
                <a:latin typeface="DDTNEO+LucidaSansUnicode" panose="02000500000000000000"/>
                <a:cs typeface="DDTNEO+LucidaSansUnicode" panose="02000500000000000000"/>
              </a:rPr>
              <a:t> </a:t>
            </a:r>
            <a:r>
              <a:rPr sz="1800" dirty="0">
                <a:solidFill>
                  <a:srgbClr val="000000"/>
                </a:solidFill>
                <a:latin typeface="DDTNEO+LucidaSansUnicode" panose="02000500000000000000"/>
                <a:cs typeface="DDTNEO+LucidaSansUnicode" panose="02000500000000000000"/>
              </a:rPr>
              <a:t>7.2.7</a:t>
            </a:r>
            <a:r>
              <a:rPr sz="2800" dirty="0">
                <a:solidFill>
                  <a:srgbClr val="000000"/>
                </a:solidFill>
                <a:latin typeface="ILCCTM+SimHei" panose="02000500000000000000"/>
                <a:cs typeface="ILCCTM+SimHei" panose="02000500000000000000"/>
              </a:rPr>
              <a:t>）</a:t>
            </a:r>
          </a:p>
        </p:txBody>
      </p:sp>
      <p:sp>
        <p:nvSpPr>
          <p:cNvPr id="9" name="object 9"/>
          <p:cNvSpPr txBox="1"/>
          <p:nvPr/>
        </p:nvSpPr>
        <p:spPr>
          <a:xfrm>
            <a:off x="5815965" y="6031240"/>
            <a:ext cx="2667603" cy="445135"/>
          </a:xfrm>
          <a:prstGeom prst="rect">
            <a:avLst/>
          </a:prstGeom>
        </p:spPr>
        <p:txBody>
          <a:bodyPr vert="horz" wrap="square" lIns="0" tIns="0" rIns="0" bIns="0" rtlCol="0">
            <a:spAutoFit/>
          </a:bodyPr>
          <a:lstStyle/>
          <a:p>
            <a:pPr marL="0" marR="0">
              <a:lnSpc>
                <a:spcPts val="1405"/>
              </a:lnSpc>
              <a:spcBef>
                <a:spcPts val="0"/>
              </a:spcBef>
              <a:spcAft>
                <a:spcPts val="0"/>
              </a:spcAft>
            </a:pPr>
            <a:r>
              <a:rPr sz="1400" dirty="0">
                <a:solidFill>
                  <a:srgbClr val="000000"/>
                </a:solidFill>
                <a:latin typeface="宋体" panose="02010600030101010101" pitchFamily="2" charset="-122"/>
                <a:cs typeface="宋体" panose="02010600030101010101" pitchFamily="2" charset="-122"/>
              </a:rPr>
              <a:t>有裸露管段、产生大量冷凝水</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4453890" y="3362335"/>
            <a:ext cx="2154602" cy="445135"/>
          </a:xfrm>
          <a:prstGeom prst="rect">
            <a:avLst/>
          </a:prstGeom>
        </p:spPr>
        <p:txBody>
          <a:bodyPr vert="horz" wrap="square" lIns="0" tIns="0" rIns="0" bIns="0" rtlCol="0">
            <a:spAutoFit/>
          </a:bodyPr>
          <a:lstStyle/>
          <a:p>
            <a:pPr marL="0" marR="0">
              <a:lnSpc>
                <a:spcPts val="1405"/>
              </a:lnSpc>
              <a:spcBef>
                <a:spcPts val="0"/>
              </a:spcBef>
              <a:spcAft>
                <a:spcPts val="0"/>
              </a:spcAft>
            </a:pPr>
            <a:r>
              <a:rPr sz="1400" dirty="0">
                <a:solidFill>
                  <a:srgbClr val="000000"/>
                </a:solidFill>
                <a:latin typeface="宋体" panose="02010600030101010101" pitchFamily="2" charset="-122"/>
                <a:cs typeface="宋体" panose="02010600030101010101" pitchFamily="2" charset="-122"/>
              </a:rPr>
              <a:t>预留1米伴热带，正确。</a:t>
            </a:r>
          </a:p>
        </p:txBody>
      </p:sp>
      <p:sp>
        <p:nvSpPr>
          <p:cNvPr id="4" name="object 4"/>
          <p:cNvSpPr txBox="1"/>
          <p:nvPr/>
        </p:nvSpPr>
        <p:spPr>
          <a:xfrm>
            <a:off x="227965" y="3934152"/>
            <a:ext cx="2872804" cy="874394"/>
          </a:xfrm>
          <a:prstGeom prst="rect">
            <a:avLst/>
          </a:prstGeom>
        </p:spPr>
        <p:txBody>
          <a:bodyPr vert="horz" wrap="square" lIns="0" tIns="0" rIns="0" bIns="0" rtlCol="0">
            <a:spAutoFit/>
          </a:bodyPr>
          <a:lstStyle/>
          <a:p>
            <a:pPr marL="0" marR="0">
              <a:lnSpc>
                <a:spcPts val="1465"/>
              </a:lnSpc>
              <a:spcBef>
                <a:spcPts val="0"/>
              </a:spcBef>
              <a:spcAft>
                <a:spcPts val="0"/>
              </a:spcAft>
            </a:pPr>
            <a:r>
              <a:rPr sz="1400" dirty="0">
                <a:solidFill>
                  <a:srgbClr val="000000"/>
                </a:solidFill>
                <a:latin typeface="ILCCTM+SimHei" panose="02000500000000000000"/>
                <a:cs typeface="ILCCTM+SimHei" panose="02000500000000000000"/>
              </a:rPr>
              <a:t>未预留</a:t>
            </a:r>
            <a:r>
              <a:rPr sz="1400" dirty="0">
                <a:solidFill>
                  <a:srgbClr val="000000"/>
                </a:solidFill>
                <a:latin typeface="DDTNEO+LucidaSansUnicode" panose="02000500000000000000"/>
                <a:cs typeface="DDTNEO+LucidaSansUnicode" panose="02000500000000000000"/>
              </a:rPr>
              <a:t>1</a:t>
            </a:r>
            <a:r>
              <a:rPr sz="1400" dirty="0">
                <a:solidFill>
                  <a:srgbClr val="000000"/>
                </a:solidFill>
                <a:latin typeface="ILCCTM+SimHei" panose="02000500000000000000"/>
                <a:cs typeface="ILCCTM+SimHei" panose="02000500000000000000"/>
              </a:rPr>
              <a:t>米伴热带，伴热管最后</a:t>
            </a:r>
          </a:p>
          <a:p>
            <a:pPr marL="0" marR="0">
              <a:lnSpc>
                <a:spcPts val="1405"/>
              </a:lnSpc>
              <a:spcBef>
                <a:spcPts val="205"/>
              </a:spcBef>
              <a:spcAft>
                <a:spcPts val="0"/>
              </a:spcAft>
            </a:pPr>
            <a:r>
              <a:rPr sz="1400" dirty="0">
                <a:solidFill>
                  <a:srgbClr val="000000"/>
                </a:solidFill>
                <a:latin typeface="ILCCTM+SimHei" panose="02000500000000000000"/>
                <a:cs typeface="ILCCTM+SimHei" panose="02000500000000000000"/>
              </a:rPr>
              <a:t>一米无法加热。用手触碰此处，</a:t>
            </a:r>
          </a:p>
          <a:p>
            <a:pPr marL="0" marR="0">
              <a:lnSpc>
                <a:spcPts val="1405"/>
              </a:lnSpc>
              <a:spcBef>
                <a:spcPts val="275"/>
              </a:spcBef>
              <a:spcAft>
                <a:spcPts val="0"/>
              </a:spcAft>
            </a:pPr>
            <a:r>
              <a:rPr sz="1400" dirty="0">
                <a:solidFill>
                  <a:srgbClr val="000000"/>
                </a:solidFill>
                <a:latin typeface="ILCCTM+SimHei" panose="02000500000000000000"/>
                <a:cs typeface="ILCCTM+SimHei" panose="02000500000000000000"/>
              </a:rPr>
              <a:t>发现温度低，未伴热。</a:t>
            </a:r>
          </a:p>
        </p:txBody>
      </p:sp>
      <p:sp>
        <p:nvSpPr>
          <p:cNvPr id="5" name="object 5"/>
          <p:cNvSpPr txBox="1"/>
          <p:nvPr/>
        </p:nvSpPr>
        <p:spPr>
          <a:xfrm>
            <a:off x="4428807" y="6434147"/>
            <a:ext cx="1337310" cy="445135"/>
          </a:xfrm>
          <a:prstGeom prst="rect">
            <a:avLst/>
          </a:prstGeom>
        </p:spPr>
        <p:txBody>
          <a:bodyPr vert="horz" wrap="square" lIns="0" tIns="0" rIns="0" bIns="0" rtlCol="0">
            <a:spAutoFit/>
          </a:bodyPr>
          <a:lstStyle/>
          <a:p>
            <a:pPr marL="0" marR="0">
              <a:lnSpc>
                <a:spcPts val="1405"/>
              </a:lnSpc>
              <a:spcBef>
                <a:spcPts val="0"/>
              </a:spcBef>
              <a:spcAft>
                <a:spcPts val="0"/>
              </a:spcAft>
            </a:pPr>
            <a:r>
              <a:rPr sz="1400" dirty="0">
                <a:solidFill>
                  <a:srgbClr val="000000"/>
                </a:solidFill>
                <a:latin typeface="宋体" panose="02010600030101010101" pitchFamily="2" charset="-122"/>
                <a:cs typeface="宋体" panose="02010600030101010101" pitchFamily="2" charset="-122"/>
              </a:rPr>
              <a:t>伴热管截面图</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629285" y="720645"/>
            <a:ext cx="9038305" cy="1771250"/>
          </a:xfrm>
          <a:prstGeom prst="rect">
            <a:avLst/>
          </a:prstGeom>
        </p:spPr>
        <p:txBody>
          <a:bodyPr vert="horz" wrap="square" lIns="0" tIns="0" rIns="0" bIns="0" rtlCol="0">
            <a:spAutoFit/>
          </a:bodyPr>
          <a:lstStyle/>
          <a:p>
            <a:pPr marL="0" marR="0">
              <a:lnSpc>
                <a:spcPts val="3000"/>
              </a:lnSpc>
              <a:spcBef>
                <a:spcPts val="0"/>
              </a:spcBef>
              <a:spcAft>
                <a:spcPts val="0"/>
              </a:spcAft>
            </a:pPr>
            <a:r>
              <a:rPr sz="2050" dirty="0">
                <a:solidFill>
                  <a:srgbClr val="2DA2BF"/>
                </a:solidFill>
                <a:latin typeface="UVWQUJ+Wingdings3" panose="02000500000000000000"/>
                <a:cs typeface="UVWQUJ+Wingdings3" panose="02000500000000000000"/>
              </a:rPr>
              <a:t></a:t>
            </a:r>
            <a:r>
              <a:rPr sz="2050" spc="416" dirty="0">
                <a:solidFill>
                  <a:srgbClr val="2DA2BF"/>
                </a:solidFill>
                <a:latin typeface="Times New Roman" panose="02020603050405020304"/>
                <a:cs typeface="Times New Roman" panose="02020603050405020304"/>
              </a:rPr>
              <a:t> </a:t>
            </a:r>
            <a:r>
              <a:rPr sz="3000" spc="15" dirty="0">
                <a:solidFill>
                  <a:srgbClr val="000000"/>
                </a:solidFill>
                <a:latin typeface="ILCCTM+SimHei" panose="02000500000000000000"/>
                <a:cs typeface="ILCCTM+SimHei" panose="02000500000000000000"/>
              </a:rPr>
              <a:t>常见问题：</a:t>
            </a:r>
            <a:r>
              <a:rPr sz="2800" dirty="0">
                <a:solidFill>
                  <a:srgbClr val="000000"/>
                </a:solidFill>
                <a:latin typeface="宋体" panose="02010600030101010101" pitchFamily="2" charset="-122"/>
                <a:cs typeface="宋体" panose="02010600030101010101" pitchFamily="2" charset="-122"/>
              </a:rPr>
              <a:t>采样管路有漏风；或人为接入气体进</a:t>
            </a:r>
          </a:p>
          <a:p>
            <a:pPr marL="255905" marR="0">
              <a:lnSpc>
                <a:spcPts val="2795"/>
              </a:lnSpc>
              <a:spcBef>
                <a:spcPts val="585"/>
              </a:spcBef>
              <a:spcAft>
                <a:spcPts val="0"/>
              </a:spcAft>
            </a:pPr>
            <a:r>
              <a:rPr sz="2800" dirty="0">
                <a:solidFill>
                  <a:srgbClr val="000000"/>
                </a:solidFill>
                <a:latin typeface="宋体" panose="02010600030101010101" pitchFamily="2" charset="-122"/>
                <a:cs typeface="宋体" panose="02010600030101010101" pitchFamily="2" charset="-122"/>
              </a:rPr>
              <a:t>行稀释。采样点设置在净烟道，但旁路烟道未安</a:t>
            </a:r>
          </a:p>
          <a:p>
            <a:pPr marL="255905" marR="0">
              <a:lnSpc>
                <a:spcPts val="2795"/>
              </a:lnSpc>
              <a:spcBef>
                <a:spcPts val="515"/>
              </a:spcBef>
              <a:spcAft>
                <a:spcPts val="0"/>
              </a:spcAft>
            </a:pPr>
            <a:r>
              <a:rPr sz="2800" dirty="0">
                <a:solidFill>
                  <a:srgbClr val="000000"/>
                </a:solidFill>
                <a:latin typeface="宋体" panose="02010600030101010101" pitchFamily="2" charset="-122"/>
                <a:cs typeface="宋体" panose="02010600030101010101" pitchFamily="2" charset="-122"/>
              </a:rPr>
              <a:t>装烟气流量和烟温监测装置。</a:t>
            </a:r>
          </a:p>
        </p:txBody>
      </p:sp>
      <p:sp>
        <p:nvSpPr>
          <p:cNvPr id="4" name="object 4"/>
          <p:cNvSpPr txBox="1"/>
          <p:nvPr/>
        </p:nvSpPr>
        <p:spPr>
          <a:xfrm>
            <a:off x="629285" y="2080329"/>
            <a:ext cx="4389533" cy="872778"/>
          </a:xfrm>
          <a:prstGeom prst="rect">
            <a:avLst/>
          </a:prstGeom>
        </p:spPr>
        <p:txBody>
          <a:bodyPr vert="horz" wrap="square" lIns="0" tIns="0" rIns="0" bIns="0" rtlCol="0">
            <a:spAutoFit/>
          </a:bodyPr>
          <a:lstStyle/>
          <a:p>
            <a:pPr marL="0" marR="0">
              <a:lnSpc>
                <a:spcPts val="2795"/>
              </a:lnSpc>
              <a:spcBef>
                <a:spcPts val="0"/>
              </a:spcBef>
              <a:spcAft>
                <a:spcPts val="0"/>
              </a:spcAft>
            </a:pPr>
            <a:r>
              <a:rPr sz="1900" dirty="0">
                <a:solidFill>
                  <a:srgbClr val="2DA2BF"/>
                </a:solidFill>
                <a:latin typeface="UVWQUJ+Wingdings3" panose="02000500000000000000"/>
                <a:cs typeface="UVWQUJ+Wingdings3" panose="02000500000000000000"/>
              </a:rPr>
              <a:t></a:t>
            </a:r>
            <a:r>
              <a:rPr sz="1900" spc="533" dirty="0">
                <a:solidFill>
                  <a:srgbClr val="2DA2BF"/>
                </a:solidFill>
                <a:latin typeface="Times New Roman" panose="02020603050405020304"/>
                <a:cs typeface="Times New Roman" panose="02020603050405020304"/>
              </a:rPr>
              <a:t> </a:t>
            </a:r>
            <a:r>
              <a:rPr sz="2800" spc="15" dirty="0">
                <a:solidFill>
                  <a:srgbClr val="000000"/>
                </a:solidFill>
                <a:latin typeface="ILCCTM+SimHei" panose="02000500000000000000"/>
                <a:cs typeface="ILCCTM+SimHei" panose="02000500000000000000"/>
              </a:rPr>
              <a:t>影响：</a:t>
            </a:r>
            <a:r>
              <a:rPr sz="2800" dirty="0">
                <a:solidFill>
                  <a:srgbClr val="000000"/>
                </a:solidFill>
                <a:latin typeface="宋体" panose="02010600030101010101" pitchFamily="2" charset="-122"/>
                <a:cs typeface="宋体" panose="02010600030101010101" pitchFamily="2" charset="-122"/>
              </a:rPr>
              <a:t>使测定值偏低。</a:t>
            </a:r>
          </a:p>
        </p:txBody>
      </p:sp>
      <p:sp>
        <p:nvSpPr>
          <p:cNvPr id="5" name="object 5"/>
          <p:cNvSpPr txBox="1"/>
          <p:nvPr/>
        </p:nvSpPr>
        <p:spPr>
          <a:xfrm>
            <a:off x="629285" y="2559605"/>
            <a:ext cx="9290241" cy="1344891"/>
          </a:xfrm>
          <a:prstGeom prst="rect">
            <a:avLst/>
          </a:prstGeom>
        </p:spPr>
        <p:txBody>
          <a:bodyPr vert="horz" wrap="square" lIns="0" tIns="0" rIns="0" bIns="0" rtlCol="0">
            <a:spAutoFit/>
          </a:bodyPr>
          <a:lstStyle/>
          <a:p>
            <a:pPr marL="0" marR="0">
              <a:lnSpc>
                <a:spcPts val="3000"/>
              </a:lnSpc>
              <a:spcBef>
                <a:spcPts val="0"/>
              </a:spcBef>
              <a:spcAft>
                <a:spcPts val="0"/>
              </a:spcAft>
            </a:pPr>
            <a:r>
              <a:rPr sz="2050" dirty="0">
                <a:solidFill>
                  <a:srgbClr val="2DA2BF"/>
                </a:solidFill>
                <a:latin typeface="UVWQUJ+Wingdings3" panose="02000500000000000000"/>
                <a:cs typeface="UVWQUJ+Wingdings3" panose="02000500000000000000"/>
              </a:rPr>
              <a:t></a:t>
            </a:r>
            <a:r>
              <a:rPr sz="2050" spc="416" dirty="0">
                <a:solidFill>
                  <a:srgbClr val="2DA2BF"/>
                </a:solidFill>
                <a:latin typeface="Times New Roman" panose="02020603050405020304"/>
                <a:cs typeface="Times New Roman" panose="02020603050405020304"/>
              </a:rPr>
              <a:t> </a:t>
            </a:r>
            <a:r>
              <a:rPr sz="3000" spc="15" dirty="0">
                <a:solidFill>
                  <a:srgbClr val="000000"/>
                </a:solidFill>
                <a:latin typeface="ILCCTM+SimHei" panose="02000500000000000000"/>
                <a:cs typeface="ILCCTM+SimHei" panose="02000500000000000000"/>
              </a:rPr>
              <a:t>核查方法：</a:t>
            </a:r>
            <a:r>
              <a:rPr sz="2800" dirty="0">
                <a:solidFill>
                  <a:srgbClr val="000000"/>
                </a:solidFill>
                <a:latin typeface="宋体" panose="02010600030101010101" pitchFamily="2" charset="-122"/>
                <a:cs typeface="宋体" panose="02010600030101010101" pitchFamily="2" charset="-122"/>
              </a:rPr>
              <a:t>观察含氧量、二氧化硫含量等数据是</a:t>
            </a:r>
          </a:p>
          <a:p>
            <a:pPr marL="255905" marR="0">
              <a:lnSpc>
                <a:spcPts val="2795"/>
              </a:lnSpc>
              <a:spcBef>
                <a:spcPts val="585"/>
              </a:spcBef>
              <a:spcAft>
                <a:spcPts val="0"/>
              </a:spcAft>
            </a:pPr>
            <a:r>
              <a:rPr sz="2800" dirty="0">
                <a:solidFill>
                  <a:srgbClr val="000000"/>
                </a:solidFill>
                <a:latin typeface="宋体" panose="02010600030101010101" pitchFamily="2" charset="-122"/>
                <a:cs typeface="宋体" panose="02010600030101010101" pitchFamily="2" charset="-122"/>
              </a:rPr>
              <a:t>否有异常，如有明显异常，可逐段排查采样管路。</a:t>
            </a:r>
          </a:p>
        </p:txBody>
      </p:sp>
      <p:sp>
        <p:nvSpPr>
          <p:cNvPr id="6" name="object 6"/>
          <p:cNvSpPr txBox="1"/>
          <p:nvPr/>
        </p:nvSpPr>
        <p:spPr>
          <a:xfrm>
            <a:off x="629285" y="3494325"/>
            <a:ext cx="9494711" cy="2197790"/>
          </a:xfrm>
          <a:prstGeom prst="rect">
            <a:avLst/>
          </a:prstGeom>
        </p:spPr>
        <p:txBody>
          <a:bodyPr vert="horz" wrap="square" lIns="0" tIns="0" rIns="0" bIns="0" rtlCol="0">
            <a:spAutoFit/>
          </a:bodyPr>
          <a:lstStyle/>
          <a:p>
            <a:pPr marL="0" marR="0">
              <a:lnSpc>
                <a:spcPts val="3000"/>
              </a:lnSpc>
              <a:spcBef>
                <a:spcPts val="0"/>
              </a:spcBef>
              <a:spcAft>
                <a:spcPts val="0"/>
              </a:spcAft>
            </a:pPr>
            <a:r>
              <a:rPr sz="2050" dirty="0">
                <a:solidFill>
                  <a:srgbClr val="2DA2BF"/>
                </a:solidFill>
                <a:latin typeface="UVWQUJ+Wingdings3" panose="02000500000000000000"/>
                <a:cs typeface="UVWQUJ+Wingdings3" panose="02000500000000000000"/>
              </a:rPr>
              <a:t></a:t>
            </a:r>
            <a:r>
              <a:rPr sz="2050" spc="416" dirty="0">
                <a:solidFill>
                  <a:srgbClr val="2DA2BF"/>
                </a:solidFill>
                <a:latin typeface="Times New Roman" panose="02020603050405020304"/>
                <a:cs typeface="Times New Roman" panose="02020603050405020304"/>
              </a:rPr>
              <a:t> </a:t>
            </a:r>
            <a:r>
              <a:rPr sz="3000" spc="15" dirty="0">
                <a:solidFill>
                  <a:srgbClr val="000000"/>
                </a:solidFill>
                <a:latin typeface="ILCCTM+SimHei" panose="02000500000000000000"/>
                <a:cs typeface="ILCCTM+SimHei" panose="02000500000000000000"/>
              </a:rPr>
              <a:t>规范要求：</a:t>
            </a:r>
            <a:r>
              <a:rPr sz="2800" dirty="0">
                <a:solidFill>
                  <a:srgbClr val="000000"/>
                </a:solidFill>
                <a:latin typeface="宋体" panose="02010600030101010101" pitchFamily="2" charset="-122"/>
                <a:cs typeface="宋体" panose="02010600030101010101" pitchFamily="2" charset="-122"/>
              </a:rPr>
              <a:t>1、固定污染源烟气净化设备设置有</a:t>
            </a:r>
          </a:p>
          <a:p>
            <a:pPr marL="255905" marR="0">
              <a:lnSpc>
                <a:spcPts val="2795"/>
              </a:lnSpc>
              <a:spcBef>
                <a:spcPts val="585"/>
              </a:spcBef>
              <a:spcAft>
                <a:spcPts val="0"/>
              </a:spcAft>
            </a:pPr>
            <a:r>
              <a:rPr sz="2800" dirty="0">
                <a:solidFill>
                  <a:srgbClr val="000000"/>
                </a:solidFill>
                <a:latin typeface="宋体" panose="02010600030101010101" pitchFamily="2" charset="-122"/>
                <a:cs typeface="宋体" panose="02010600030101010101" pitchFamily="2" charset="-122"/>
              </a:rPr>
              <a:t>旁路烟道时，应在旁路烟道内安装CEMS 或烟温、</a:t>
            </a:r>
          </a:p>
          <a:p>
            <a:pPr marL="255905" marR="0">
              <a:lnSpc>
                <a:spcPts val="2795"/>
              </a:lnSpc>
              <a:spcBef>
                <a:spcPts val="515"/>
              </a:spcBef>
              <a:spcAft>
                <a:spcPts val="0"/>
              </a:spcAft>
            </a:pPr>
            <a:r>
              <a:rPr sz="2800" dirty="0">
                <a:solidFill>
                  <a:srgbClr val="000000"/>
                </a:solidFill>
                <a:latin typeface="宋体" panose="02010600030101010101" pitchFamily="2" charset="-122"/>
                <a:cs typeface="宋体" panose="02010600030101010101" pitchFamily="2" charset="-122"/>
              </a:rPr>
              <a:t>流量CMS。其安装、运行、维护、数据采集、记录</a:t>
            </a:r>
          </a:p>
          <a:p>
            <a:pPr marL="255905" marR="0">
              <a:lnSpc>
                <a:spcPts val="2795"/>
              </a:lnSpc>
              <a:spcBef>
                <a:spcPts val="565"/>
              </a:spcBef>
              <a:spcAft>
                <a:spcPts val="0"/>
              </a:spcAft>
            </a:pPr>
            <a:r>
              <a:rPr sz="2800" dirty="0">
                <a:solidFill>
                  <a:srgbClr val="000000"/>
                </a:solidFill>
                <a:latin typeface="宋体" panose="02010600030101010101" pitchFamily="2" charset="-122"/>
                <a:cs typeface="宋体" panose="02010600030101010101" pitchFamily="2" charset="-122"/>
              </a:rPr>
              <a:t>和上传应符合（HJ 75-2017</a:t>
            </a:r>
            <a:r>
              <a:rPr sz="2800" spc="1400" dirty="0">
                <a:solidFill>
                  <a:srgbClr val="000000"/>
                </a:solidFill>
                <a:latin typeface="宋体" panose="02010600030101010101" pitchFamily="2" charset="-122"/>
                <a:cs typeface="宋体" panose="02010600030101010101" pitchFamily="2" charset="-122"/>
              </a:rPr>
              <a:t> </a:t>
            </a:r>
            <a:r>
              <a:rPr sz="2800" dirty="0">
                <a:solidFill>
                  <a:srgbClr val="000000"/>
                </a:solidFill>
                <a:latin typeface="宋体" panose="02010600030101010101" pitchFamily="2" charset="-122"/>
                <a:cs typeface="宋体" panose="02010600030101010101" pitchFamily="2" charset="-122"/>
              </a:rPr>
              <a:t>7.1.2.6）标准要求。</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58140" y="920998"/>
            <a:ext cx="9663395" cy="941705"/>
          </a:xfrm>
          <a:prstGeom prst="rect">
            <a:avLst/>
          </a:prstGeom>
        </p:spPr>
        <p:txBody>
          <a:bodyPr vert="horz" wrap="square" lIns="0" tIns="0" rIns="0" bIns="0" rtlCol="0">
            <a:spAutoFit/>
          </a:bodyPr>
          <a:lstStyle/>
          <a:p>
            <a:pPr marL="0" marR="0">
              <a:lnSpc>
                <a:spcPts val="2005"/>
              </a:lnSpc>
              <a:spcBef>
                <a:spcPts val="0"/>
              </a:spcBef>
              <a:spcAft>
                <a:spcPts val="0"/>
              </a:spcAft>
            </a:pPr>
            <a:r>
              <a:rPr sz="2000" dirty="0">
                <a:solidFill>
                  <a:srgbClr val="000000"/>
                </a:solidFill>
                <a:latin typeface="宋体" panose="02010600030101010101" pitchFamily="2" charset="-122"/>
                <a:cs typeface="宋体" panose="02010600030101010101" pitchFamily="2" charset="-122"/>
              </a:rPr>
              <a:t>常见问题：颗粒物测量仪镜片、气态污染物采样探头、皮托管探头未正常反</a:t>
            </a:r>
          </a:p>
          <a:p>
            <a:pPr marL="0" marR="0">
              <a:lnSpc>
                <a:spcPts val="2005"/>
              </a:lnSpc>
              <a:spcBef>
                <a:spcPts val="405"/>
              </a:spcBef>
              <a:spcAft>
                <a:spcPts val="0"/>
              </a:spcAft>
            </a:pPr>
            <a:r>
              <a:rPr sz="2000" dirty="0">
                <a:solidFill>
                  <a:srgbClr val="000000"/>
                </a:solidFill>
                <a:latin typeface="宋体" panose="02010600030101010101" pitchFamily="2" charset="-122"/>
                <a:cs typeface="宋体" panose="02010600030101010101" pitchFamily="2" charset="-122"/>
              </a:rPr>
              <a:t>吹。</a:t>
            </a:r>
          </a:p>
        </p:txBody>
      </p:sp>
      <p:sp>
        <p:nvSpPr>
          <p:cNvPr id="4" name="object 4"/>
          <p:cNvSpPr txBox="1"/>
          <p:nvPr/>
        </p:nvSpPr>
        <p:spPr>
          <a:xfrm>
            <a:off x="358140" y="1530598"/>
            <a:ext cx="9923769" cy="4310668"/>
          </a:xfrm>
          <a:prstGeom prst="rect">
            <a:avLst/>
          </a:prstGeom>
        </p:spPr>
        <p:txBody>
          <a:bodyPr vert="horz" wrap="square" lIns="0" tIns="0" rIns="0" bIns="0" rtlCol="0">
            <a:spAutoFit/>
          </a:bodyPr>
          <a:lstStyle/>
          <a:p>
            <a:pPr marL="0" marR="0">
              <a:lnSpc>
                <a:spcPts val="2005"/>
              </a:lnSpc>
              <a:spcBef>
                <a:spcPts val="0"/>
              </a:spcBef>
              <a:spcAft>
                <a:spcPts val="0"/>
              </a:spcAft>
            </a:pPr>
            <a:r>
              <a:rPr sz="2000" dirty="0">
                <a:solidFill>
                  <a:srgbClr val="000000"/>
                </a:solidFill>
                <a:latin typeface="宋体" panose="02010600030101010101" pitchFamily="2" charset="-122"/>
                <a:cs typeface="宋体" panose="02010600030101010101" pitchFamily="2" charset="-122"/>
              </a:rPr>
              <a:t>影响：不正常反吹，将导致颗粒物测试仪镜片污染，使浓度偏大；气态污染</a:t>
            </a:r>
          </a:p>
          <a:p>
            <a:pPr marL="0" marR="0">
              <a:lnSpc>
                <a:spcPts val="2005"/>
              </a:lnSpc>
              <a:spcBef>
                <a:spcPts val="405"/>
              </a:spcBef>
              <a:spcAft>
                <a:spcPts val="0"/>
              </a:spcAft>
            </a:pPr>
            <a:r>
              <a:rPr sz="2000" dirty="0">
                <a:solidFill>
                  <a:srgbClr val="000000"/>
                </a:solidFill>
                <a:latin typeface="宋体" panose="02010600030101010101" pitchFamily="2" charset="-122"/>
                <a:cs typeface="宋体" panose="02010600030101010101" pitchFamily="2" charset="-122"/>
              </a:rPr>
              <a:t>物采样探头和皮托管探头堵塞，数据异常，严重时设备无法运行。</a:t>
            </a:r>
          </a:p>
          <a:p>
            <a:pPr marL="0" marR="0">
              <a:lnSpc>
                <a:spcPts val="2090"/>
              </a:lnSpc>
              <a:spcBef>
                <a:spcPts val="395"/>
              </a:spcBef>
              <a:spcAft>
                <a:spcPts val="0"/>
              </a:spcAft>
            </a:pPr>
            <a:r>
              <a:rPr sz="2000" spc="10" dirty="0">
                <a:solidFill>
                  <a:srgbClr val="000000"/>
                </a:solidFill>
                <a:latin typeface="宋体" panose="02010600030101010101" pitchFamily="2" charset="-122"/>
                <a:cs typeface="宋体" panose="02010600030101010101" pitchFamily="2" charset="-122"/>
              </a:rPr>
              <a:t>核查方法：</a:t>
            </a:r>
            <a:r>
              <a:rPr sz="2000" dirty="0">
                <a:solidFill>
                  <a:srgbClr val="000000"/>
                </a:solidFill>
                <a:latin typeface="EGCTCM+ArialMT" panose="02000500000000000000"/>
                <a:cs typeface="EGCTCM+ArialMT" panose="02000500000000000000"/>
              </a:rPr>
              <a:t>1</a:t>
            </a:r>
            <a:r>
              <a:rPr sz="2000" dirty="0">
                <a:solidFill>
                  <a:srgbClr val="000000"/>
                </a:solidFill>
                <a:latin typeface="宋体" panose="02010600030101010101" pitchFamily="2" charset="-122"/>
                <a:cs typeface="宋体" panose="02010600030101010101" pitchFamily="2" charset="-122"/>
              </a:rPr>
              <a:t>、观察平台上颗粒物测量仪反吹风机叶片是否转动，听风机是</a:t>
            </a:r>
          </a:p>
          <a:p>
            <a:pPr marL="0" marR="0">
              <a:lnSpc>
                <a:spcPts val="2090"/>
              </a:lnSpc>
              <a:spcBef>
                <a:spcPts val="265"/>
              </a:spcBef>
              <a:spcAft>
                <a:spcPts val="0"/>
              </a:spcAft>
            </a:pPr>
            <a:r>
              <a:rPr sz="2000" dirty="0">
                <a:solidFill>
                  <a:srgbClr val="000000"/>
                </a:solidFill>
                <a:latin typeface="宋体" panose="02010600030101010101" pitchFamily="2" charset="-122"/>
                <a:cs typeface="宋体" panose="02010600030101010101" pitchFamily="2" charset="-122"/>
              </a:rPr>
              <a:t>否有运转的声音，用手感觉风机是否振动，判断风机是否正常运行。</a:t>
            </a:r>
            <a:r>
              <a:rPr sz="2000" dirty="0">
                <a:solidFill>
                  <a:srgbClr val="000000"/>
                </a:solidFill>
                <a:latin typeface="EGCTCM+ArialMT" panose="02000500000000000000"/>
                <a:cs typeface="EGCTCM+ArialMT" panose="02000500000000000000"/>
              </a:rPr>
              <a:t>2</a:t>
            </a:r>
            <a:r>
              <a:rPr sz="2000" dirty="0">
                <a:solidFill>
                  <a:srgbClr val="000000"/>
                </a:solidFill>
                <a:latin typeface="宋体" panose="02010600030101010101" pitchFamily="2" charset="-122"/>
                <a:cs typeface="宋体" panose="02010600030101010101" pitchFamily="2" charset="-122"/>
              </a:rPr>
              <a:t>、观</a:t>
            </a:r>
          </a:p>
          <a:p>
            <a:pPr marL="0" marR="0">
              <a:lnSpc>
                <a:spcPts val="2005"/>
              </a:lnSpc>
              <a:spcBef>
                <a:spcPts val="205"/>
              </a:spcBef>
              <a:spcAft>
                <a:spcPts val="0"/>
              </a:spcAft>
            </a:pPr>
            <a:r>
              <a:rPr sz="2000" dirty="0">
                <a:solidFill>
                  <a:srgbClr val="000000"/>
                </a:solidFill>
                <a:latin typeface="宋体" panose="02010600030101010101" pitchFamily="2" charset="-122"/>
                <a:cs typeface="宋体" panose="02010600030101010101" pitchFamily="2" charset="-122"/>
              </a:rPr>
              <a:t>察平台上气态污染物探头和皮托管探头反吹管是否正常连接，平台上反吹气</a:t>
            </a:r>
          </a:p>
          <a:p>
            <a:pPr marL="0" marR="0">
              <a:lnSpc>
                <a:spcPts val="2090"/>
              </a:lnSpc>
              <a:spcBef>
                <a:spcPts val="405"/>
              </a:spcBef>
              <a:spcAft>
                <a:spcPts val="0"/>
              </a:spcAft>
            </a:pPr>
            <a:r>
              <a:rPr sz="2000" dirty="0">
                <a:solidFill>
                  <a:srgbClr val="000000"/>
                </a:solidFill>
                <a:latin typeface="宋体" panose="02010600030101010101" pitchFamily="2" charset="-122"/>
                <a:cs typeface="宋体" panose="02010600030101010101" pitchFamily="2" charset="-122"/>
              </a:rPr>
              <a:t>阀门是否打开。</a:t>
            </a:r>
            <a:r>
              <a:rPr sz="2000" dirty="0">
                <a:solidFill>
                  <a:srgbClr val="000000"/>
                </a:solidFill>
                <a:latin typeface="EGCTCM+ArialMT" panose="02000500000000000000"/>
                <a:cs typeface="EGCTCM+ArialMT" panose="02000500000000000000"/>
              </a:rPr>
              <a:t>3</a:t>
            </a:r>
            <a:r>
              <a:rPr sz="2000" dirty="0">
                <a:solidFill>
                  <a:srgbClr val="000000"/>
                </a:solidFill>
                <a:latin typeface="宋体" panose="02010600030101010101" pitchFamily="2" charset="-122"/>
                <a:cs typeface="宋体" panose="02010600030101010101" pitchFamily="2" charset="-122"/>
              </a:rPr>
              <a:t>、观察监测站房内或平台上反吹气源压力表，压力一般在</a:t>
            </a:r>
          </a:p>
          <a:p>
            <a:pPr marL="0" marR="0">
              <a:lnSpc>
                <a:spcPts val="2090"/>
              </a:lnSpc>
              <a:spcBef>
                <a:spcPts val="265"/>
              </a:spcBef>
              <a:spcAft>
                <a:spcPts val="0"/>
              </a:spcAft>
            </a:pPr>
            <a:r>
              <a:rPr sz="2000" dirty="0">
                <a:solidFill>
                  <a:srgbClr val="000000"/>
                </a:solidFill>
                <a:latin typeface="EGCTCM+ArialMT" panose="02000500000000000000"/>
                <a:cs typeface="EGCTCM+ArialMT" panose="02000500000000000000"/>
              </a:rPr>
              <a:t>0.4-0.7MPa</a:t>
            </a:r>
            <a:r>
              <a:rPr sz="2000" dirty="0">
                <a:solidFill>
                  <a:srgbClr val="000000"/>
                </a:solidFill>
                <a:latin typeface="宋体" panose="02010600030101010101" pitchFamily="2" charset="-122"/>
                <a:cs typeface="宋体" panose="02010600030101010101" pitchFamily="2" charset="-122"/>
              </a:rPr>
              <a:t>。</a:t>
            </a:r>
          </a:p>
          <a:p>
            <a:pPr marL="0" marR="0">
              <a:lnSpc>
                <a:spcPts val="2090"/>
              </a:lnSpc>
              <a:spcBef>
                <a:spcPts val="215"/>
              </a:spcBef>
              <a:spcAft>
                <a:spcPts val="0"/>
              </a:spcAft>
            </a:pPr>
            <a:r>
              <a:rPr sz="2000" dirty="0">
                <a:solidFill>
                  <a:srgbClr val="000000"/>
                </a:solidFill>
                <a:latin typeface="宋体" panose="02010600030101010101" pitchFamily="2" charset="-122"/>
                <a:cs typeface="宋体" panose="02010600030101010101" pitchFamily="2" charset="-122"/>
              </a:rPr>
              <a:t>规范要求：采用抽取测量方式的</a:t>
            </a:r>
            <a:r>
              <a:rPr sz="2000" dirty="0">
                <a:solidFill>
                  <a:srgbClr val="000000"/>
                </a:solidFill>
                <a:latin typeface="EGCTCM+ArialMT" panose="02000500000000000000"/>
                <a:cs typeface="EGCTCM+ArialMT" panose="02000500000000000000"/>
              </a:rPr>
              <a:t>CEMS</a:t>
            </a:r>
            <a:r>
              <a:rPr sz="2000" dirty="0">
                <a:solidFill>
                  <a:srgbClr val="000000"/>
                </a:solidFill>
                <a:latin typeface="宋体" panose="02010600030101010101" pitchFamily="2" charset="-122"/>
                <a:cs typeface="宋体" panose="02010600030101010101" pitchFamily="2" charset="-122"/>
              </a:rPr>
              <a:t>，其辅助设备主要包括尾气排放装置、</a:t>
            </a:r>
          </a:p>
          <a:p>
            <a:pPr marL="0" marR="0">
              <a:lnSpc>
                <a:spcPts val="2005"/>
              </a:lnSpc>
              <a:spcBef>
                <a:spcPts val="255"/>
              </a:spcBef>
              <a:spcAft>
                <a:spcPts val="0"/>
              </a:spcAft>
            </a:pPr>
            <a:r>
              <a:rPr sz="2000" dirty="0">
                <a:solidFill>
                  <a:srgbClr val="000000"/>
                </a:solidFill>
                <a:latin typeface="宋体" panose="02010600030101010101" pitchFamily="2" charset="-122"/>
                <a:cs typeface="宋体" panose="02010600030101010101" pitchFamily="2" charset="-122"/>
              </a:rPr>
              <a:t>反吹净化及其控制装置、稀释零空气预处理装置以及冷凝液排放装置等；采</a:t>
            </a:r>
          </a:p>
          <a:p>
            <a:pPr marL="0" marR="0">
              <a:lnSpc>
                <a:spcPts val="2090"/>
              </a:lnSpc>
              <a:spcBef>
                <a:spcPts val="405"/>
              </a:spcBef>
              <a:spcAft>
                <a:spcPts val="0"/>
              </a:spcAft>
            </a:pPr>
            <a:r>
              <a:rPr sz="2000" dirty="0">
                <a:solidFill>
                  <a:srgbClr val="000000"/>
                </a:solidFill>
                <a:latin typeface="宋体" panose="02010600030101010101" pitchFamily="2" charset="-122"/>
                <a:cs typeface="宋体" panose="02010600030101010101" pitchFamily="2" charset="-122"/>
              </a:rPr>
              <a:t>用直接测量方式的</a:t>
            </a:r>
            <a:r>
              <a:rPr sz="2000" dirty="0">
                <a:solidFill>
                  <a:srgbClr val="000000"/>
                </a:solidFill>
                <a:latin typeface="EGCTCM+ArialMT" panose="02000500000000000000"/>
                <a:cs typeface="EGCTCM+ArialMT" panose="02000500000000000000"/>
              </a:rPr>
              <a:t>CEMS</a:t>
            </a:r>
            <a:r>
              <a:rPr sz="2000" dirty="0">
                <a:solidFill>
                  <a:srgbClr val="000000"/>
                </a:solidFill>
                <a:latin typeface="宋体" panose="02010600030101010101" pitchFamily="2" charset="-122"/>
                <a:cs typeface="宋体" panose="02010600030101010101" pitchFamily="2" charset="-122"/>
              </a:rPr>
              <a:t>，其辅助设备主要包括气幕保护装置和标气流动等</a:t>
            </a:r>
          </a:p>
          <a:p>
            <a:pPr marL="0" marR="0">
              <a:lnSpc>
                <a:spcPts val="2090"/>
              </a:lnSpc>
              <a:spcBef>
                <a:spcPts val="215"/>
              </a:spcBef>
              <a:spcAft>
                <a:spcPts val="0"/>
              </a:spcAft>
            </a:pPr>
            <a:r>
              <a:rPr sz="2000" dirty="0">
                <a:solidFill>
                  <a:srgbClr val="000000"/>
                </a:solidFill>
                <a:latin typeface="宋体" panose="02010600030101010101" pitchFamily="2" charset="-122"/>
                <a:cs typeface="宋体" panose="02010600030101010101" pitchFamily="2" charset="-122"/>
              </a:rPr>
              <a:t>效校准装置等。</a:t>
            </a:r>
            <a:r>
              <a:rPr sz="2000" dirty="0">
                <a:solidFill>
                  <a:srgbClr val="000000"/>
                </a:solidFill>
                <a:latin typeface="EGCTCM+ArialMT" panose="02000500000000000000"/>
                <a:cs typeface="EGCTCM+ArialMT" panose="02000500000000000000"/>
              </a:rPr>
              <a:t>CEMS </a:t>
            </a:r>
            <a:r>
              <a:rPr sz="2000" dirty="0">
                <a:solidFill>
                  <a:srgbClr val="000000"/>
                </a:solidFill>
                <a:latin typeface="宋体" panose="02010600030101010101" pitchFamily="2" charset="-122"/>
                <a:cs typeface="宋体" panose="02010600030101010101" pitchFamily="2" charset="-122"/>
              </a:rPr>
              <a:t>应配备定期反吹装置，用以定期对样品采集装置等其</a:t>
            </a:r>
          </a:p>
          <a:p>
            <a:pPr marL="0" marR="0">
              <a:lnSpc>
                <a:spcPts val="2005"/>
              </a:lnSpc>
              <a:spcBef>
                <a:spcPts val="255"/>
              </a:spcBef>
              <a:spcAft>
                <a:spcPts val="0"/>
              </a:spcAft>
            </a:pPr>
            <a:r>
              <a:rPr sz="2000" dirty="0">
                <a:solidFill>
                  <a:srgbClr val="000000"/>
                </a:solidFill>
                <a:latin typeface="宋体" panose="02010600030101010101" pitchFamily="2" charset="-122"/>
                <a:cs typeface="宋体" panose="02010600030101010101" pitchFamily="2" charset="-122"/>
              </a:rPr>
              <a:t>它测量部件进行反吹，避免出现由于颗粒物等累积造成的堵塞状况。</a:t>
            </a:r>
          </a:p>
          <a:p>
            <a:pPr marL="0" marR="0">
              <a:lnSpc>
                <a:spcPts val="2090"/>
              </a:lnSpc>
              <a:spcBef>
                <a:spcPts val="405"/>
              </a:spcBef>
              <a:spcAft>
                <a:spcPts val="0"/>
              </a:spcAft>
            </a:pPr>
            <a:r>
              <a:rPr sz="2000" dirty="0">
                <a:solidFill>
                  <a:srgbClr val="000000"/>
                </a:solidFill>
                <a:latin typeface="宋体" panose="02010600030101010101" pitchFamily="2" charset="-122"/>
                <a:cs typeface="宋体" panose="02010600030101010101" pitchFamily="2" charset="-122"/>
              </a:rPr>
              <a:t>（</a:t>
            </a:r>
            <a:r>
              <a:rPr sz="2000" dirty="0">
                <a:solidFill>
                  <a:srgbClr val="000000"/>
                </a:solidFill>
                <a:latin typeface="EGCTCM+ArialMT" panose="02000500000000000000"/>
                <a:cs typeface="EGCTCM+ArialMT" panose="02000500000000000000"/>
              </a:rPr>
              <a:t>HJ 76-2017</a:t>
            </a:r>
            <a:r>
              <a:rPr sz="2000" spc="1109" dirty="0">
                <a:solidFill>
                  <a:srgbClr val="000000"/>
                </a:solidFill>
                <a:latin typeface="EGCTCM+ArialMT" panose="02000500000000000000"/>
                <a:cs typeface="EGCTCM+ArialMT" panose="02000500000000000000"/>
              </a:rPr>
              <a:t> </a:t>
            </a:r>
            <a:r>
              <a:rPr sz="2000" dirty="0">
                <a:solidFill>
                  <a:srgbClr val="000000"/>
                </a:solidFill>
                <a:latin typeface="EGCTCM+ArialMT" panose="02000500000000000000"/>
                <a:cs typeface="EGCTCM+ArialMT" panose="02000500000000000000"/>
              </a:rPr>
              <a:t>4.2.5 </a:t>
            </a:r>
            <a:r>
              <a:rPr sz="2000" spc="555" dirty="0">
                <a:solidFill>
                  <a:srgbClr val="000000"/>
                </a:solidFill>
                <a:latin typeface="宋体" panose="02010600030101010101" pitchFamily="2" charset="-122"/>
                <a:cs typeface="宋体" panose="02010600030101010101" pitchFamily="2" charset="-122"/>
              </a:rPr>
              <a:t>、</a:t>
            </a:r>
            <a:r>
              <a:rPr sz="2000" dirty="0">
                <a:solidFill>
                  <a:srgbClr val="000000"/>
                </a:solidFill>
                <a:latin typeface="EGCTCM+ArialMT" panose="02000500000000000000"/>
                <a:cs typeface="EGCTCM+ArialMT" panose="02000500000000000000"/>
              </a:rPr>
              <a:t>5.4.3.3</a:t>
            </a:r>
            <a:r>
              <a:rPr sz="2000" dirty="0">
                <a:solidFill>
                  <a:srgbClr val="000000"/>
                </a:solidFill>
                <a:latin typeface="宋体" panose="02010600030101010101" pitchFamily="2" charset="-122"/>
                <a:cs typeface="宋体" panose="02010600030101010101" pitchFamily="2" charset="-122"/>
              </a:rPr>
              <a: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05752" y="645070"/>
            <a:ext cx="9840119" cy="2958623"/>
          </a:xfrm>
          <a:prstGeom prst="rect">
            <a:avLst/>
          </a:prstGeom>
        </p:spPr>
        <p:txBody>
          <a:bodyPr vert="horz" wrap="square" lIns="0" tIns="0" rIns="0" bIns="0" rtlCol="0">
            <a:spAutoFit/>
          </a:bodyPr>
          <a:lstStyle/>
          <a:p>
            <a:pPr marL="0" marR="0">
              <a:lnSpc>
                <a:spcPts val="1660"/>
              </a:lnSpc>
              <a:spcBef>
                <a:spcPts val="0"/>
              </a:spcBef>
              <a:spcAft>
                <a:spcPts val="0"/>
              </a:spcAft>
            </a:pPr>
            <a:r>
              <a:rPr sz="1600" dirty="0">
                <a:solidFill>
                  <a:srgbClr val="000000"/>
                </a:solidFill>
                <a:latin typeface="宋体" panose="02010600030101010101" pitchFamily="2" charset="-122"/>
                <a:cs typeface="宋体" panose="02010600030101010101" pitchFamily="2" charset="-122"/>
              </a:rPr>
              <a:t>备注：</a:t>
            </a:r>
            <a:r>
              <a:rPr sz="1600" dirty="0">
                <a:solidFill>
                  <a:srgbClr val="000000"/>
                </a:solidFill>
                <a:latin typeface="EGCTCM+ArialMT" panose="02000500000000000000"/>
                <a:cs typeface="EGCTCM+ArialMT" panose="02000500000000000000"/>
              </a:rPr>
              <a:t>1</a:t>
            </a:r>
            <a:r>
              <a:rPr sz="1600" dirty="0">
                <a:solidFill>
                  <a:srgbClr val="000000"/>
                </a:solidFill>
                <a:latin typeface="宋体" panose="02010600030101010101" pitchFamily="2" charset="-122"/>
                <a:cs typeface="宋体" panose="02010600030101010101" pitchFamily="2" charset="-122"/>
              </a:rPr>
              <a:t>、需反吹的部件包括三个：颗粒物测量仪镜片、气态污染物采样探头、皮托管探头。</a:t>
            </a:r>
            <a:r>
              <a:rPr sz="1600" dirty="0">
                <a:solidFill>
                  <a:srgbClr val="000000"/>
                </a:solidFill>
                <a:latin typeface="EGCTCM+ArialMT" panose="02000500000000000000"/>
                <a:cs typeface="EGCTCM+ArialMT" panose="02000500000000000000"/>
              </a:rPr>
              <a:t>2</a:t>
            </a:r>
            <a:r>
              <a:rPr sz="1600" dirty="0">
                <a:solidFill>
                  <a:srgbClr val="000000"/>
                </a:solidFill>
                <a:latin typeface="宋体" panose="02010600030101010101" pitchFamily="2" charset="-122"/>
                <a:cs typeface="宋体" panose="02010600030101010101" pitchFamily="2" charset="-122"/>
              </a:rPr>
              <a:t>、</a:t>
            </a:r>
          </a:p>
          <a:p>
            <a:pPr marL="0" marR="0">
              <a:lnSpc>
                <a:spcPts val="1660"/>
              </a:lnSpc>
              <a:spcBef>
                <a:spcPts val="175"/>
              </a:spcBef>
              <a:spcAft>
                <a:spcPts val="0"/>
              </a:spcAft>
            </a:pPr>
            <a:r>
              <a:rPr sz="1600" dirty="0">
                <a:solidFill>
                  <a:srgbClr val="000000"/>
                </a:solidFill>
                <a:latin typeface="宋体" panose="02010600030101010101" pitchFamily="2" charset="-122"/>
                <a:cs typeface="宋体" panose="02010600030101010101" pitchFamily="2" charset="-122"/>
              </a:rPr>
              <a:t>颗粒物测量仪镜片采用连续反吹。</a:t>
            </a:r>
            <a:r>
              <a:rPr sz="1600" dirty="0">
                <a:solidFill>
                  <a:srgbClr val="000000"/>
                </a:solidFill>
                <a:latin typeface="EGCTCM+ArialMT" panose="02000500000000000000"/>
                <a:cs typeface="EGCTCM+ArialMT" panose="02000500000000000000"/>
              </a:rPr>
              <a:t>3</a:t>
            </a:r>
            <a:r>
              <a:rPr sz="1600" dirty="0">
                <a:solidFill>
                  <a:srgbClr val="000000"/>
                </a:solidFill>
                <a:latin typeface="宋体" panose="02010600030101010101" pitchFamily="2" charset="-122"/>
                <a:cs typeface="宋体" panose="02010600030101010101" pitchFamily="2" charset="-122"/>
              </a:rPr>
              <a:t>、气态污染物采样探头、皮托管探头为脉冲式反吹，反吹</a:t>
            </a:r>
          </a:p>
          <a:p>
            <a:pPr marL="0" marR="0">
              <a:lnSpc>
                <a:spcPts val="1660"/>
              </a:lnSpc>
              <a:spcBef>
                <a:spcPts val="225"/>
              </a:spcBef>
              <a:spcAft>
                <a:spcPts val="0"/>
              </a:spcAft>
            </a:pPr>
            <a:r>
              <a:rPr sz="1600" dirty="0">
                <a:solidFill>
                  <a:srgbClr val="000000"/>
                </a:solidFill>
                <a:latin typeface="宋体" panose="02010600030101010101" pitchFamily="2" charset="-122"/>
                <a:cs typeface="宋体" panose="02010600030101010101" pitchFamily="2" charset="-122"/>
              </a:rPr>
              <a:t>周期一般为</a:t>
            </a:r>
            <a:r>
              <a:rPr sz="1600" dirty="0">
                <a:solidFill>
                  <a:srgbClr val="000000"/>
                </a:solidFill>
                <a:latin typeface="EGCTCM+ArialMT" panose="02000500000000000000"/>
                <a:cs typeface="EGCTCM+ArialMT" panose="02000500000000000000"/>
              </a:rPr>
              <a:t>4-8</a:t>
            </a:r>
            <a:r>
              <a:rPr sz="1600" dirty="0">
                <a:solidFill>
                  <a:srgbClr val="000000"/>
                </a:solidFill>
                <a:latin typeface="宋体" panose="02010600030101010101" pitchFamily="2" charset="-122"/>
                <a:cs typeface="宋体" panose="02010600030101010101" pitchFamily="2" charset="-122"/>
              </a:rPr>
              <a:t>小时，每次反吹时间为</a:t>
            </a:r>
            <a:r>
              <a:rPr sz="1600" dirty="0">
                <a:solidFill>
                  <a:srgbClr val="000000"/>
                </a:solidFill>
                <a:latin typeface="EGCTCM+ArialMT" panose="02000500000000000000"/>
                <a:cs typeface="EGCTCM+ArialMT" panose="02000500000000000000"/>
              </a:rPr>
              <a:t>2-5</a:t>
            </a:r>
            <a:r>
              <a:rPr sz="1600" dirty="0">
                <a:solidFill>
                  <a:srgbClr val="000000"/>
                </a:solidFill>
                <a:latin typeface="宋体" panose="02010600030101010101" pitchFamily="2" charset="-122"/>
                <a:cs typeface="宋体" panose="02010600030101010101" pitchFamily="2" charset="-122"/>
              </a:rPr>
              <a:t>分钟。</a:t>
            </a:r>
            <a:r>
              <a:rPr sz="1600" dirty="0">
                <a:solidFill>
                  <a:srgbClr val="000000"/>
                </a:solidFill>
                <a:latin typeface="EGCTCM+ArialMT" panose="02000500000000000000"/>
                <a:cs typeface="EGCTCM+ArialMT" panose="02000500000000000000"/>
              </a:rPr>
              <a:t>4</a:t>
            </a:r>
            <a:r>
              <a:rPr sz="1600" dirty="0">
                <a:solidFill>
                  <a:srgbClr val="000000"/>
                </a:solidFill>
                <a:latin typeface="宋体" panose="02010600030101010101" pitchFamily="2" charset="-122"/>
                <a:cs typeface="宋体" panose="02010600030101010101" pitchFamily="2" charset="-122"/>
              </a:rPr>
              <a:t>、气态污染物探头反吹时，二氧化硫和氮氧</a:t>
            </a:r>
          </a:p>
          <a:p>
            <a:pPr marL="0" marR="0">
              <a:lnSpc>
                <a:spcPts val="1660"/>
              </a:lnSpc>
              <a:spcBef>
                <a:spcPts val="225"/>
              </a:spcBef>
              <a:spcAft>
                <a:spcPts val="0"/>
              </a:spcAft>
            </a:pPr>
            <a:r>
              <a:rPr sz="1600" dirty="0">
                <a:solidFill>
                  <a:srgbClr val="000000"/>
                </a:solidFill>
                <a:latin typeface="宋体" panose="02010600030101010101" pitchFamily="2" charset="-122"/>
                <a:cs typeface="宋体" panose="02010600030101010101" pitchFamily="2" charset="-122"/>
              </a:rPr>
              <a:t>化物浓度降低，氧含量增高。</a:t>
            </a:r>
            <a:r>
              <a:rPr sz="1600" dirty="0">
                <a:solidFill>
                  <a:srgbClr val="000000"/>
                </a:solidFill>
                <a:latin typeface="EGCTCM+ArialMT" panose="02000500000000000000"/>
                <a:cs typeface="EGCTCM+ArialMT" panose="02000500000000000000"/>
              </a:rPr>
              <a:t>5</a:t>
            </a:r>
            <a:r>
              <a:rPr sz="1600" dirty="0">
                <a:solidFill>
                  <a:srgbClr val="000000"/>
                </a:solidFill>
                <a:latin typeface="宋体" panose="02010600030101010101" pitchFamily="2" charset="-122"/>
                <a:cs typeface="宋体" panose="02010600030101010101" pitchFamily="2" charset="-122"/>
              </a:rPr>
              <a:t>、皮托管全压反吹时，压力显示为满量程。静压反吹时，压力</a:t>
            </a:r>
          </a:p>
          <a:p>
            <a:pPr marL="0" marR="0">
              <a:lnSpc>
                <a:spcPts val="1660"/>
              </a:lnSpc>
              <a:spcBef>
                <a:spcPts val="225"/>
              </a:spcBef>
              <a:spcAft>
                <a:spcPts val="0"/>
              </a:spcAft>
            </a:pPr>
            <a:r>
              <a:rPr sz="1600" dirty="0">
                <a:solidFill>
                  <a:srgbClr val="000000"/>
                </a:solidFill>
                <a:latin typeface="宋体" panose="02010600030101010101" pitchFamily="2" charset="-122"/>
                <a:cs typeface="宋体" panose="02010600030101010101" pitchFamily="2" charset="-122"/>
              </a:rPr>
              <a:t>显示为零。</a:t>
            </a:r>
            <a:r>
              <a:rPr sz="1600" dirty="0">
                <a:solidFill>
                  <a:srgbClr val="000000"/>
                </a:solidFill>
                <a:latin typeface="EGCTCM+ArialMT" panose="02000500000000000000"/>
                <a:cs typeface="EGCTCM+ArialMT" panose="02000500000000000000"/>
              </a:rPr>
              <a:t>6</a:t>
            </a:r>
            <a:r>
              <a:rPr sz="1600" dirty="0">
                <a:solidFill>
                  <a:srgbClr val="000000"/>
                </a:solidFill>
                <a:latin typeface="宋体" panose="02010600030101010101" pitchFamily="2" charset="-122"/>
                <a:cs typeface="宋体" panose="02010600030101010101" pitchFamily="2" charset="-122"/>
              </a:rPr>
              <a:t>、目前一般均对反吹时数据进行了屏蔽。如屏蔽，在</a:t>
            </a:r>
            <a:r>
              <a:rPr sz="1600" dirty="0">
                <a:solidFill>
                  <a:srgbClr val="000000"/>
                </a:solidFill>
                <a:latin typeface="EGCTCM+ArialMT" panose="02000500000000000000"/>
                <a:cs typeface="EGCTCM+ArialMT" panose="02000500000000000000"/>
              </a:rPr>
              <a:t>CEMS</a:t>
            </a:r>
            <a:r>
              <a:rPr sz="1600" dirty="0">
                <a:solidFill>
                  <a:srgbClr val="000000"/>
                </a:solidFill>
                <a:latin typeface="宋体" panose="02010600030101010101" pitchFamily="2" charset="-122"/>
                <a:cs typeface="宋体" panose="02010600030101010101" pitchFamily="2" charset="-122"/>
              </a:rPr>
              <a:t>和</a:t>
            </a:r>
            <a:r>
              <a:rPr sz="1600" dirty="0">
                <a:solidFill>
                  <a:srgbClr val="000000"/>
                </a:solidFill>
                <a:latin typeface="EGCTCM+ArialMT" panose="02000500000000000000"/>
                <a:cs typeface="EGCTCM+ArialMT" panose="02000500000000000000"/>
              </a:rPr>
              <a:t>DCS</a:t>
            </a:r>
            <a:r>
              <a:rPr sz="1600" dirty="0">
                <a:solidFill>
                  <a:srgbClr val="000000"/>
                </a:solidFill>
                <a:latin typeface="宋体" panose="02010600030101010101" pitchFamily="2" charset="-122"/>
                <a:cs typeface="宋体" panose="02010600030101010101" pitchFamily="2" charset="-122"/>
              </a:rPr>
              <a:t>历史数据中查</a:t>
            </a:r>
          </a:p>
          <a:p>
            <a:pPr marL="0" marR="0">
              <a:lnSpc>
                <a:spcPts val="1660"/>
              </a:lnSpc>
              <a:spcBef>
                <a:spcPts val="225"/>
              </a:spcBef>
              <a:spcAft>
                <a:spcPts val="0"/>
              </a:spcAft>
            </a:pPr>
            <a:r>
              <a:rPr sz="1600" dirty="0">
                <a:solidFill>
                  <a:srgbClr val="000000"/>
                </a:solidFill>
                <a:latin typeface="宋体" panose="02010600030101010101" pitchFamily="2" charset="-122"/>
                <a:cs typeface="宋体" panose="02010600030101010101" pitchFamily="2" charset="-122"/>
              </a:rPr>
              <a:t>询分钟数据时，可观察到反吹期间浓度、流速保持一固定值（如前</a:t>
            </a:r>
            <a:r>
              <a:rPr sz="1600" dirty="0">
                <a:solidFill>
                  <a:srgbClr val="000000"/>
                </a:solidFill>
                <a:latin typeface="EGCTCM+ArialMT" panose="02000500000000000000"/>
                <a:cs typeface="EGCTCM+ArialMT" panose="02000500000000000000"/>
              </a:rPr>
              <a:t>5</a:t>
            </a:r>
            <a:r>
              <a:rPr sz="1600" dirty="0">
                <a:solidFill>
                  <a:srgbClr val="000000"/>
                </a:solidFill>
                <a:latin typeface="宋体" panose="02010600030101010101" pitchFamily="2" charset="-122"/>
                <a:cs typeface="宋体" panose="02010600030101010101" pitchFamily="2" charset="-122"/>
              </a:rPr>
              <a:t>分钟均值）。如未屏蔽，</a:t>
            </a:r>
          </a:p>
          <a:p>
            <a:pPr marL="0" marR="0">
              <a:lnSpc>
                <a:spcPts val="1595"/>
              </a:lnSpc>
              <a:spcBef>
                <a:spcPts val="215"/>
              </a:spcBef>
              <a:spcAft>
                <a:spcPts val="0"/>
              </a:spcAft>
            </a:pPr>
            <a:r>
              <a:rPr sz="1600" dirty="0">
                <a:solidFill>
                  <a:srgbClr val="000000"/>
                </a:solidFill>
                <a:latin typeface="宋体" panose="02010600030101010101" pitchFamily="2" charset="-122"/>
                <a:cs typeface="宋体" panose="02010600030101010101" pitchFamily="2" charset="-122"/>
              </a:rPr>
              <a:t>可观察到有二氧化硫和氮氧化物浓度、流速（静压反吹）周期性波谷，氧含量、流速（全压反</a:t>
            </a:r>
          </a:p>
          <a:p>
            <a:pPr marL="0" marR="0">
              <a:lnSpc>
                <a:spcPts val="1660"/>
              </a:lnSpc>
              <a:spcBef>
                <a:spcPts val="335"/>
              </a:spcBef>
              <a:spcAft>
                <a:spcPts val="0"/>
              </a:spcAft>
            </a:pPr>
            <a:r>
              <a:rPr sz="1600" dirty="0">
                <a:solidFill>
                  <a:srgbClr val="000000"/>
                </a:solidFill>
                <a:latin typeface="宋体" panose="02010600030101010101" pitchFamily="2" charset="-122"/>
                <a:cs typeface="宋体" panose="02010600030101010101" pitchFamily="2" charset="-122"/>
              </a:rPr>
              <a:t>吹）周期性波峰。</a:t>
            </a:r>
            <a:r>
              <a:rPr sz="1600" dirty="0">
                <a:solidFill>
                  <a:srgbClr val="000000"/>
                </a:solidFill>
                <a:latin typeface="EGCTCM+ArialMT" panose="02000500000000000000"/>
                <a:cs typeface="EGCTCM+ArialMT" panose="02000500000000000000"/>
              </a:rPr>
              <a:t>7</a:t>
            </a:r>
            <a:r>
              <a:rPr sz="1600" dirty="0">
                <a:solidFill>
                  <a:srgbClr val="000000"/>
                </a:solidFill>
                <a:latin typeface="宋体" panose="02010600030101010101" pitchFamily="2" charset="-122"/>
                <a:cs typeface="宋体" panose="02010600030101010101" pitchFamily="2" charset="-122"/>
              </a:rPr>
              <a:t>、反吹气源一般由监测站房内的空压机提供，压缩空气经管路输送至平台</a:t>
            </a:r>
          </a:p>
          <a:p>
            <a:pPr marL="0" marR="0">
              <a:lnSpc>
                <a:spcPts val="1660"/>
              </a:lnSpc>
              <a:spcBef>
                <a:spcPts val="225"/>
              </a:spcBef>
              <a:spcAft>
                <a:spcPts val="0"/>
              </a:spcAft>
            </a:pPr>
            <a:r>
              <a:rPr sz="1600" dirty="0">
                <a:solidFill>
                  <a:srgbClr val="000000"/>
                </a:solidFill>
                <a:latin typeface="宋体" panose="02010600030101010101" pitchFamily="2" charset="-122"/>
                <a:cs typeface="宋体" panose="02010600030101010101" pitchFamily="2" charset="-122"/>
              </a:rPr>
              <a:t>后分</a:t>
            </a:r>
            <a:r>
              <a:rPr sz="1600" dirty="0">
                <a:solidFill>
                  <a:srgbClr val="000000"/>
                </a:solidFill>
                <a:latin typeface="EGCTCM+ArialMT" panose="02000500000000000000"/>
                <a:cs typeface="EGCTCM+ArialMT" panose="02000500000000000000"/>
              </a:rPr>
              <a:t>3</a:t>
            </a:r>
            <a:r>
              <a:rPr sz="1600" dirty="0">
                <a:solidFill>
                  <a:srgbClr val="000000"/>
                </a:solidFill>
                <a:latin typeface="宋体" panose="02010600030101010101" pitchFamily="2" charset="-122"/>
                <a:cs typeface="宋体" panose="02010600030101010101" pitchFamily="2" charset="-122"/>
              </a:rPr>
              <a:t>路，分别供给颗粒物测量仪镜片、气态污染物采样探头、皮托管探头进行反吹。部分企</a:t>
            </a:r>
          </a:p>
          <a:p>
            <a:pPr marL="0" marR="0">
              <a:lnSpc>
                <a:spcPts val="1595"/>
              </a:lnSpc>
              <a:spcBef>
                <a:spcPts val="215"/>
              </a:spcBef>
              <a:spcAft>
                <a:spcPts val="0"/>
              </a:spcAft>
            </a:pPr>
            <a:r>
              <a:rPr sz="1600" dirty="0">
                <a:solidFill>
                  <a:srgbClr val="000000"/>
                </a:solidFill>
                <a:latin typeface="宋体" panose="02010600030101010101" pitchFamily="2" charset="-122"/>
                <a:cs typeface="宋体" panose="02010600030101010101" pitchFamily="2" charset="-122"/>
              </a:rPr>
              <a:t>业有自备气源，不需配备空压机。部分颗粒物测量仪镜片吹扫由平台上风机直接反吹。反吹气</a:t>
            </a:r>
          </a:p>
          <a:p>
            <a:pPr marL="0" marR="0">
              <a:lnSpc>
                <a:spcPts val="1660"/>
              </a:lnSpc>
              <a:spcBef>
                <a:spcPts val="335"/>
              </a:spcBef>
              <a:spcAft>
                <a:spcPts val="0"/>
              </a:spcAft>
            </a:pPr>
            <a:r>
              <a:rPr sz="1600" dirty="0">
                <a:solidFill>
                  <a:srgbClr val="000000"/>
                </a:solidFill>
                <a:latin typeface="宋体" panose="02010600030101010101" pitchFamily="2" charset="-122"/>
                <a:cs typeface="宋体" panose="02010600030101010101" pitchFamily="2" charset="-122"/>
              </a:rPr>
              <a:t>源压力在</a:t>
            </a:r>
            <a:r>
              <a:rPr sz="1600" dirty="0">
                <a:solidFill>
                  <a:srgbClr val="000000"/>
                </a:solidFill>
                <a:latin typeface="EGCTCM+ArialMT" panose="02000500000000000000"/>
                <a:cs typeface="EGCTCM+ArialMT" panose="02000500000000000000"/>
              </a:rPr>
              <a:t>0.4-0.7MPa</a:t>
            </a:r>
            <a:r>
              <a:rPr sz="1600" dirty="0">
                <a:solidFill>
                  <a:srgbClr val="000000"/>
                </a:solidFill>
                <a:latin typeface="宋体" panose="02010600030101010101" pitchFamily="2" charset="-122"/>
                <a:cs typeface="宋体" panose="02010600030101010101" pitchFamily="2" charset="-122"/>
              </a:rPr>
              <a:t>。</a:t>
            </a:r>
          </a:p>
        </p:txBody>
      </p:sp>
      <p:sp>
        <p:nvSpPr>
          <p:cNvPr id="4" name="object 4"/>
          <p:cNvSpPr txBox="1"/>
          <p:nvPr/>
        </p:nvSpPr>
        <p:spPr>
          <a:xfrm>
            <a:off x="2011362" y="6039495"/>
            <a:ext cx="5745606" cy="658494"/>
          </a:xfrm>
          <a:prstGeom prst="rect">
            <a:avLst/>
          </a:prstGeom>
        </p:spPr>
        <p:txBody>
          <a:bodyPr vert="horz" wrap="square" lIns="0" tIns="0" rIns="0" bIns="0" rtlCol="0">
            <a:spAutoFit/>
          </a:bodyPr>
          <a:lstStyle/>
          <a:p>
            <a:pPr marL="0" marR="0">
              <a:lnSpc>
                <a:spcPts val="1405"/>
              </a:lnSpc>
              <a:spcBef>
                <a:spcPts val="0"/>
              </a:spcBef>
              <a:spcAft>
                <a:spcPts val="0"/>
              </a:spcAft>
            </a:pPr>
            <a:r>
              <a:rPr sz="1400" dirty="0">
                <a:solidFill>
                  <a:srgbClr val="000000"/>
                </a:solidFill>
                <a:latin typeface="宋体" panose="02010600030101010101" pitchFamily="2" charset="-122"/>
                <a:cs typeface="宋体" panose="02010600030101010101" pitchFamily="2" charset="-122"/>
              </a:rPr>
              <a:t>将手放在颗粒物测量仪反吹风机叶轮外，如感觉到振动，有风吹</a:t>
            </a:r>
          </a:p>
          <a:p>
            <a:pPr marL="1511300" marR="0">
              <a:lnSpc>
                <a:spcPts val="1405"/>
              </a:lnSpc>
              <a:spcBef>
                <a:spcPts val="275"/>
              </a:spcBef>
              <a:spcAft>
                <a:spcPts val="0"/>
              </a:spcAft>
            </a:pPr>
            <a:r>
              <a:rPr sz="1400" dirty="0">
                <a:solidFill>
                  <a:srgbClr val="000000"/>
                </a:solidFill>
                <a:latin typeface="宋体" panose="02010600030101010101" pitchFamily="2" charset="-122"/>
                <a:cs typeface="宋体" panose="02010600030101010101" pitchFamily="2" charset="-122"/>
              </a:rPr>
              <a:t>动，可判断风机在运行。</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515937" y="2893070"/>
            <a:ext cx="3898805" cy="445135"/>
          </a:xfrm>
          <a:prstGeom prst="rect">
            <a:avLst/>
          </a:prstGeom>
        </p:spPr>
        <p:txBody>
          <a:bodyPr vert="horz" wrap="square" lIns="0" tIns="0" rIns="0" bIns="0" rtlCol="0">
            <a:spAutoFit/>
          </a:bodyPr>
          <a:lstStyle/>
          <a:p>
            <a:pPr marL="0" marR="0">
              <a:lnSpc>
                <a:spcPts val="1405"/>
              </a:lnSpc>
              <a:spcBef>
                <a:spcPts val="0"/>
              </a:spcBef>
              <a:spcAft>
                <a:spcPts val="0"/>
              </a:spcAft>
            </a:pPr>
            <a:r>
              <a:rPr sz="1400" dirty="0">
                <a:solidFill>
                  <a:srgbClr val="000000"/>
                </a:solidFill>
                <a:latin typeface="宋体" panose="02010600030101010101" pitchFamily="2" charset="-122"/>
                <a:cs typeface="宋体" panose="02010600030101010101" pitchFamily="2" charset="-122"/>
              </a:rPr>
              <a:t>平台上反吹气柜内阀门呈打开状态，正确。</a:t>
            </a:r>
          </a:p>
        </p:txBody>
      </p:sp>
      <p:sp>
        <p:nvSpPr>
          <p:cNvPr id="4" name="object 4"/>
          <p:cNvSpPr txBox="1"/>
          <p:nvPr/>
        </p:nvSpPr>
        <p:spPr>
          <a:xfrm>
            <a:off x="4625657" y="2912120"/>
            <a:ext cx="2257203" cy="445135"/>
          </a:xfrm>
          <a:prstGeom prst="rect">
            <a:avLst/>
          </a:prstGeom>
        </p:spPr>
        <p:txBody>
          <a:bodyPr vert="horz" wrap="square" lIns="0" tIns="0" rIns="0" bIns="0" rtlCol="0">
            <a:spAutoFit/>
          </a:bodyPr>
          <a:lstStyle/>
          <a:p>
            <a:pPr marL="0" marR="0">
              <a:lnSpc>
                <a:spcPts val="1405"/>
              </a:lnSpc>
              <a:spcBef>
                <a:spcPts val="0"/>
              </a:spcBef>
              <a:spcAft>
                <a:spcPts val="0"/>
              </a:spcAft>
            </a:pPr>
            <a:r>
              <a:rPr sz="1400" dirty="0">
                <a:solidFill>
                  <a:srgbClr val="000000"/>
                </a:solidFill>
                <a:latin typeface="宋体" panose="02010600030101010101" pitchFamily="2" charset="-122"/>
                <a:cs typeface="宋体" panose="02010600030101010101" pitchFamily="2" charset="-122"/>
              </a:rPr>
              <a:t>反吹管正常连接，正确。</a:t>
            </a:r>
          </a:p>
        </p:txBody>
      </p:sp>
      <p:sp>
        <p:nvSpPr>
          <p:cNvPr id="5" name="object 5"/>
          <p:cNvSpPr txBox="1"/>
          <p:nvPr/>
        </p:nvSpPr>
        <p:spPr>
          <a:xfrm>
            <a:off x="625792" y="5820420"/>
            <a:ext cx="4514405" cy="445135"/>
          </a:xfrm>
          <a:prstGeom prst="rect">
            <a:avLst/>
          </a:prstGeom>
        </p:spPr>
        <p:txBody>
          <a:bodyPr vert="horz" wrap="square" lIns="0" tIns="0" rIns="0" bIns="0" rtlCol="0">
            <a:spAutoFit/>
          </a:bodyPr>
          <a:lstStyle/>
          <a:p>
            <a:pPr marL="0" marR="0">
              <a:lnSpc>
                <a:spcPts val="1405"/>
              </a:lnSpc>
              <a:spcBef>
                <a:spcPts val="0"/>
              </a:spcBef>
              <a:spcAft>
                <a:spcPts val="0"/>
              </a:spcAft>
            </a:pPr>
            <a:r>
              <a:rPr sz="1400" dirty="0">
                <a:solidFill>
                  <a:srgbClr val="000000"/>
                </a:solidFill>
                <a:latin typeface="宋体" panose="02010600030101010101" pitchFamily="2" charset="-122"/>
                <a:cs typeface="宋体" panose="02010600030101010101" pitchFamily="2" charset="-122"/>
              </a:rPr>
              <a:t>观察分析小屋内的反吹气源反吹气压力是否正常。</a:t>
            </a:r>
          </a:p>
        </p:txBody>
      </p:sp>
      <p:sp>
        <p:nvSpPr>
          <p:cNvPr id="6" name="object 6"/>
          <p:cNvSpPr txBox="1"/>
          <p:nvPr/>
        </p:nvSpPr>
        <p:spPr>
          <a:xfrm>
            <a:off x="5048567" y="5820420"/>
            <a:ext cx="3898804" cy="445135"/>
          </a:xfrm>
          <a:prstGeom prst="rect">
            <a:avLst/>
          </a:prstGeom>
        </p:spPr>
        <p:txBody>
          <a:bodyPr vert="horz" wrap="square" lIns="0" tIns="0" rIns="0" bIns="0" rtlCol="0">
            <a:spAutoFit/>
          </a:bodyPr>
          <a:lstStyle/>
          <a:p>
            <a:pPr marL="0" marR="0">
              <a:lnSpc>
                <a:spcPts val="1405"/>
              </a:lnSpc>
              <a:spcBef>
                <a:spcPts val="0"/>
              </a:spcBef>
              <a:spcAft>
                <a:spcPts val="0"/>
              </a:spcAft>
            </a:pPr>
            <a:r>
              <a:rPr sz="1400" dirty="0">
                <a:solidFill>
                  <a:srgbClr val="000000"/>
                </a:solidFill>
                <a:latin typeface="宋体" panose="02010600030101010101" pitchFamily="2" charset="-122"/>
                <a:cs typeface="宋体" panose="02010600030101010101" pitchFamily="2" charset="-122"/>
              </a:rPr>
              <a:t>反吹气源压力表读数在0.4-0.7MPa，正确。</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220027" y="4290982"/>
            <a:ext cx="9960607" cy="540385"/>
          </a:xfrm>
          <a:prstGeom prst="rect">
            <a:avLst/>
          </a:prstGeom>
        </p:spPr>
        <p:txBody>
          <a:bodyPr vert="horz" wrap="square" lIns="0" tIns="0" rIns="0" bIns="0" rtlCol="0">
            <a:spAutoFit/>
          </a:bodyPr>
          <a:lstStyle/>
          <a:p>
            <a:pPr marL="0" marR="0">
              <a:lnSpc>
                <a:spcPts val="1705"/>
              </a:lnSpc>
              <a:spcBef>
                <a:spcPts val="0"/>
              </a:spcBef>
              <a:spcAft>
                <a:spcPts val="0"/>
              </a:spcAft>
            </a:pPr>
            <a:r>
              <a:rPr sz="1700" dirty="0">
                <a:solidFill>
                  <a:srgbClr val="000000"/>
                </a:solidFill>
                <a:latin typeface="宋体" panose="02010600030101010101" pitchFamily="2" charset="-122"/>
                <a:cs typeface="宋体" panose="02010600030101010101" pitchFamily="2" charset="-122"/>
              </a:rPr>
              <a:t>系统正常反吹：左图中，氧含量出现周期性波峰。右图中，二氧化硫含量出现周期性波谷。</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520065" y="493791"/>
            <a:ext cx="9500553" cy="3056160"/>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00000"/>
                </a:solidFill>
                <a:latin typeface="宋体" panose="02010600030101010101" pitchFamily="2" charset="-122"/>
                <a:cs typeface="宋体" panose="02010600030101010101" pitchFamily="2" charset="-122"/>
              </a:rPr>
              <a:t>常见问题：气态污染物采样探头内滤芯、预处理机柜内滤芯长期未更换，导致滤芯</a:t>
            </a:r>
          </a:p>
          <a:p>
            <a:pPr marL="0" marR="0">
              <a:lnSpc>
                <a:spcPts val="1800"/>
              </a:lnSpc>
              <a:spcBef>
                <a:spcPts val="360"/>
              </a:spcBef>
              <a:spcAft>
                <a:spcPts val="0"/>
              </a:spcAft>
            </a:pPr>
            <a:r>
              <a:rPr sz="1800" dirty="0">
                <a:solidFill>
                  <a:srgbClr val="000000"/>
                </a:solidFill>
                <a:latin typeface="宋体" panose="02010600030101010101" pitchFamily="2" charset="-122"/>
                <a:cs typeface="宋体" panose="02010600030101010101" pitchFamily="2" charset="-122"/>
              </a:rPr>
              <a:t>失效。</a:t>
            </a:r>
          </a:p>
          <a:p>
            <a:pPr marL="0" marR="0">
              <a:lnSpc>
                <a:spcPts val="1800"/>
              </a:lnSpc>
              <a:spcBef>
                <a:spcPts val="320"/>
              </a:spcBef>
              <a:spcAft>
                <a:spcPts val="0"/>
              </a:spcAft>
            </a:pPr>
            <a:r>
              <a:rPr sz="1800" dirty="0">
                <a:solidFill>
                  <a:srgbClr val="000000"/>
                </a:solidFill>
                <a:latin typeface="宋体" panose="02010600030101010101" pitchFamily="2" charset="-122"/>
                <a:cs typeface="宋体" panose="02010600030101010101" pitchFamily="2" charset="-122"/>
              </a:rPr>
              <a:t>影响：滤芯堵塞，导致采样流量降低，严重时设备无法运行。</a:t>
            </a:r>
          </a:p>
          <a:p>
            <a:pPr marL="0" marR="0">
              <a:lnSpc>
                <a:spcPts val="1875"/>
              </a:lnSpc>
              <a:spcBef>
                <a:spcPts val="360"/>
              </a:spcBef>
              <a:spcAft>
                <a:spcPts val="0"/>
              </a:spcAft>
            </a:pPr>
            <a:r>
              <a:rPr sz="1800" dirty="0">
                <a:solidFill>
                  <a:srgbClr val="000000"/>
                </a:solidFill>
                <a:latin typeface="宋体" panose="02010600030101010101" pitchFamily="2" charset="-122"/>
                <a:cs typeface="宋体" panose="02010600030101010101" pitchFamily="2" charset="-122"/>
              </a:rPr>
              <a:t>规范要求：不超过</a:t>
            </a:r>
            <a:r>
              <a:rPr sz="1800" dirty="0">
                <a:solidFill>
                  <a:srgbClr val="000000"/>
                </a:solidFill>
                <a:latin typeface="EGCTCM+ArialMT" panose="02000500000000000000"/>
                <a:cs typeface="EGCTCM+ArialMT" panose="02000500000000000000"/>
              </a:rPr>
              <a:t>3</a:t>
            </a:r>
            <a:r>
              <a:rPr sz="1800" dirty="0">
                <a:solidFill>
                  <a:srgbClr val="000000"/>
                </a:solidFill>
                <a:latin typeface="宋体" panose="02010600030101010101" pitchFamily="2" charset="-122"/>
                <a:cs typeface="宋体" panose="02010600030101010101" pitchFamily="2" charset="-122"/>
              </a:rPr>
              <a:t>个月更换一次采样探头滤料，不超过</a:t>
            </a:r>
            <a:r>
              <a:rPr sz="1800" dirty="0">
                <a:solidFill>
                  <a:srgbClr val="000000"/>
                </a:solidFill>
                <a:latin typeface="EGCTCM+ArialMT" panose="02000500000000000000"/>
                <a:cs typeface="EGCTCM+ArialMT" panose="02000500000000000000"/>
              </a:rPr>
              <a:t>3</a:t>
            </a:r>
            <a:r>
              <a:rPr sz="1800" dirty="0">
                <a:solidFill>
                  <a:srgbClr val="000000"/>
                </a:solidFill>
                <a:latin typeface="宋体" panose="02010600030101010101" pitchFamily="2" charset="-122"/>
                <a:cs typeface="宋体" panose="02010600030101010101" pitchFamily="2" charset="-122"/>
              </a:rPr>
              <a:t>个月更换一次净化稀释空</a:t>
            </a:r>
          </a:p>
          <a:p>
            <a:pPr marL="0" marR="0">
              <a:lnSpc>
                <a:spcPts val="1875"/>
              </a:lnSpc>
              <a:spcBef>
                <a:spcPts val="245"/>
              </a:spcBef>
              <a:spcAft>
                <a:spcPts val="0"/>
              </a:spcAft>
            </a:pPr>
            <a:r>
              <a:rPr sz="1800" dirty="0">
                <a:solidFill>
                  <a:srgbClr val="000000"/>
                </a:solidFill>
                <a:latin typeface="宋体" panose="02010600030101010101" pitchFamily="2" charset="-122"/>
                <a:cs typeface="宋体" panose="02010600030101010101" pitchFamily="2" charset="-122"/>
              </a:rPr>
              <a:t>气的除湿、滤尘等的材料。（</a:t>
            </a:r>
            <a:r>
              <a:rPr sz="1800" dirty="0">
                <a:solidFill>
                  <a:srgbClr val="000000"/>
                </a:solidFill>
                <a:latin typeface="EGCTCM+ArialMT" panose="02000500000000000000"/>
                <a:cs typeface="EGCTCM+ArialMT" panose="02000500000000000000"/>
              </a:rPr>
              <a:t>HJ 76-2017</a:t>
            </a:r>
            <a:r>
              <a:rPr sz="1800" spc="1000" dirty="0">
                <a:solidFill>
                  <a:srgbClr val="000000"/>
                </a:solidFill>
                <a:latin typeface="EGCTCM+ArialMT" panose="02000500000000000000"/>
                <a:cs typeface="EGCTCM+ArialMT" panose="02000500000000000000"/>
              </a:rPr>
              <a:t> </a:t>
            </a:r>
            <a:r>
              <a:rPr sz="1800" dirty="0">
                <a:solidFill>
                  <a:srgbClr val="000000"/>
                </a:solidFill>
                <a:latin typeface="EGCTCM+ArialMT" panose="02000500000000000000"/>
                <a:cs typeface="EGCTCM+ArialMT" panose="02000500000000000000"/>
              </a:rPr>
              <a:t>8.3.1 </a:t>
            </a:r>
            <a:r>
              <a:rPr sz="1800" dirty="0">
                <a:solidFill>
                  <a:srgbClr val="000000"/>
                </a:solidFill>
                <a:latin typeface="宋体" panose="02010600030101010101" pitchFamily="2" charset="-122"/>
                <a:cs typeface="宋体" panose="02010600030101010101" pitchFamily="2" charset="-122"/>
              </a:rPr>
              <a:t>）</a:t>
            </a:r>
          </a:p>
          <a:p>
            <a:pPr marL="0" marR="0">
              <a:lnSpc>
                <a:spcPts val="1875"/>
              </a:lnSpc>
              <a:spcBef>
                <a:spcPts val="245"/>
              </a:spcBef>
              <a:spcAft>
                <a:spcPts val="0"/>
              </a:spcAft>
            </a:pPr>
            <a:r>
              <a:rPr sz="1800" spc="10" dirty="0">
                <a:solidFill>
                  <a:srgbClr val="000000"/>
                </a:solidFill>
                <a:latin typeface="宋体" panose="02010600030101010101" pitchFamily="2" charset="-122"/>
                <a:cs typeface="宋体" panose="02010600030101010101" pitchFamily="2" charset="-122"/>
              </a:rPr>
              <a:t>核查方法：</a:t>
            </a:r>
            <a:r>
              <a:rPr sz="1800" dirty="0">
                <a:solidFill>
                  <a:srgbClr val="000000"/>
                </a:solidFill>
                <a:latin typeface="EGCTCM+ArialMT" panose="02000500000000000000"/>
                <a:cs typeface="EGCTCM+ArialMT" panose="02000500000000000000"/>
              </a:rPr>
              <a:t>1</a:t>
            </a:r>
            <a:r>
              <a:rPr sz="1800" dirty="0">
                <a:solidFill>
                  <a:srgbClr val="000000"/>
                </a:solidFill>
                <a:latin typeface="宋体" panose="02010600030101010101" pitchFamily="2" charset="-122"/>
                <a:cs typeface="宋体" panose="02010600030101010101" pitchFamily="2" charset="-122"/>
              </a:rPr>
              <a:t>、查看气态污染物采样探头滤芯表面是否粉尘过大。</a:t>
            </a:r>
            <a:r>
              <a:rPr sz="1800" dirty="0">
                <a:solidFill>
                  <a:srgbClr val="000000"/>
                </a:solidFill>
                <a:latin typeface="EGCTCM+ArialMT" panose="02000500000000000000"/>
                <a:cs typeface="EGCTCM+ArialMT" panose="02000500000000000000"/>
              </a:rPr>
              <a:t>2</a:t>
            </a:r>
            <a:r>
              <a:rPr sz="1800" dirty="0">
                <a:solidFill>
                  <a:srgbClr val="000000"/>
                </a:solidFill>
                <a:latin typeface="宋体" panose="02010600030101010101" pitchFamily="2" charset="-122"/>
                <a:cs typeface="宋体" panose="02010600030101010101" pitchFamily="2" charset="-122"/>
              </a:rPr>
              <a:t>、查看机柜滤</a:t>
            </a:r>
          </a:p>
          <a:p>
            <a:pPr marL="0" marR="0">
              <a:lnSpc>
                <a:spcPts val="1875"/>
              </a:lnSpc>
              <a:spcBef>
                <a:spcPts val="245"/>
              </a:spcBef>
              <a:spcAft>
                <a:spcPts val="0"/>
              </a:spcAft>
            </a:pPr>
            <a:r>
              <a:rPr sz="1800" dirty="0">
                <a:solidFill>
                  <a:srgbClr val="000000"/>
                </a:solidFill>
                <a:latin typeface="宋体" panose="02010600030101010101" pitchFamily="2" charset="-122"/>
                <a:cs typeface="宋体" panose="02010600030101010101" pitchFamily="2" charset="-122"/>
              </a:rPr>
              <a:t>芯是否变形、变色，表面有无大量粉尘。</a:t>
            </a:r>
            <a:r>
              <a:rPr sz="1800" dirty="0">
                <a:solidFill>
                  <a:srgbClr val="000000"/>
                </a:solidFill>
                <a:latin typeface="EGCTCM+ArialMT" panose="02000500000000000000"/>
                <a:cs typeface="EGCTCM+ArialMT" panose="02000500000000000000"/>
              </a:rPr>
              <a:t>3.</a:t>
            </a:r>
            <a:r>
              <a:rPr sz="1800" dirty="0">
                <a:solidFill>
                  <a:srgbClr val="000000"/>
                </a:solidFill>
                <a:latin typeface="宋体" panose="02010600030101010101" pitchFamily="2" charset="-122"/>
                <a:cs typeface="宋体" panose="02010600030101010101" pitchFamily="2" charset="-122"/>
              </a:rPr>
              <a:t>查看备品备件更换记录。</a:t>
            </a:r>
          </a:p>
          <a:p>
            <a:pPr marL="0" marR="0">
              <a:lnSpc>
                <a:spcPts val="1875"/>
              </a:lnSpc>
              <a:spcBef>
                <a:spcPts val="295"/>
              </a:spcBef>
              <a:spcAft>
                <a:spcPts val="0"/>
              </a:spcAft>
            </a:pPr>
            <a:r>
              <a:rPr sz="1800" dirty="0">
                <a:solidFill>
                  <a:srgbClr val="000000"/>
                </a:solidFill>
                <a:latin typeface="宋体" panose="02010600030101010101" pitchFamily="2" charset="-122"/>
                <a:cs typeface="宋体" panose="02010600030101010101" pitchFamily="2" charset="-122"/>
              </a:rPr>
              <a:t>备注：被测气体进入分析仪表前，需经过</a:t>
            </a:r>
            <a:r>
              <a:rPr sz="1800" dirty="0">
                <a:solidFill>
                  <a:srgbClr val="000000"/>
                </a:solidFill>
                <a:latin typeface="EGCTCM+ArialMT" panose="02000500000000000000"/>
                <a:cs typeface="EGCTCM+ArialMT" panose="02000500000000000000"/>
              </a:rPr>
              <a:t>3</a:t>
            </a:r>
            <a:r>
              <a:rPr sz="1800" dirty="0">
                <a:solidFill>
                  <a:srgbClr val="000000"/>
                </a:solidFill>
                <a:latin typeface="宋体" panose="02010600030101010101" pitchFamily="2" charset="-122"/>
                <a:cs typeface="宋体" panose="02010600030101010101" pitchFamily="2" charset="-122"/>
              </a:rPr>
              <a:t>级过滤，去除粉尘和水蒸气，依次为：</a:t>
            </a:r>
          </a:p>
          <a:p>
            <a:pPr marL="0" marR="0">
              <a:lnSpc>
                <a:spcPts val="1875"/>
              </a:lnSpc>
              <a:spcBef>
                <a:spcPts val="245"/>
              </a:spcBef>
              <a:spcAft>
                <a:spcPts val="0"/>
              </a:spcAft>
            </a:pPr>
            <a:r>
              <a:rPr sz="1800" dirty="0">
                <a:solidFill>
                  <a:srgbClr val="000000"/>
                </a:solidFill>
                <a:latin typeface="宋体" panose="02010600030101010101" pitchFamily="2" charset="-122"/>
                <a:cs typeface="宋体" panose="02010600030101010101" pitchFamily="2" charset="-122"/>
              </a:rPr>
              <a:t>气态污染物采样探头内的陶瓷或不锈钢过滤器，预处理机柜内</a:t>
            </a:r>
            <a:r>
              <a:rPr sz="1800" dirty="0">
                <a:solidFill>
                  <a:srgbClr val="000000"/>
                </a:solidFill>
                <a:latin typeface="EGCTCM+ArialMT" panose="02000500000000000000"/>
                <a:cs typeface="EGCTCM+ArialMT" panose="02000500000000000000"/>
              </a:rPr>
              <a:t>1-2</a:t>
            </a:r>
            <a:r>
              <a:rPr sz="1800" dirty="0">
                <a:solidFill>
                  <a:srgbClr val="000000"/>
                </a:solidFill>
                <a:latin typeface="宋体" panose="02010600030101010101" pitchFamily="2" charset="-122"/>
                <a:cs typeface="宋体" panose="02010600030101010101" pitchFamily="2" charset="-122"/>
              </a:rPr>
              <a:t>处过滤器。正常</a:t>
            </a:r>
          </a:p>
          <a:p>
            <a:pPr marL="0" marR="0">
              <a:lnSpc>
                <a:spcPts val="1875"/>
              </a:lnSpc>
              <a:spcBef>
                <a:spcPts val="245"/>
              </a:spcBef>
              <a:spcAft>
                <a:spcPts val="0"/>
              </a:spcAft>
            </a:pPr>
            <a:r>
              <a:rPr sz="1800" dirty="0">
                <a:solidFill>
                  <a:srgbClr val="000000"/>
                </a:solidFill>
                <a:latin typeface="宋体" panose="02010600030101010101" pitchFamily="2" charset="-122"/>
                <a:cs typeface="宋体" panose="02010600030101010101" pitchFamily="2" charset="-122"/>
              </a:rPr>
              <a:t>情况下，分析仪采样流量一般在</a:t>
            </a:r>
            <a:r>
              <a:rPr sz="1800" dirty="0">
                <a:solidFill>
                  <a:srgbClr val="000000"/>
                </a:solidFill>
                <a:latin typeface="EGCTCM+ArialMT" panose="02000500000000000000"/>
                <a:cs typeface="EGCTCM+ArialMT" panose="02000500000000000000"/>
              </a:rPr>
              <a:t>1-2L/</a:t>
            </a:r>
            <a:r>
              <a:rPr sz="1800" dirty="0">
                <a:solidFill>
                  <a:srgbClr val="000000"/>
                </a:solidFill>
                <a:latin typeface="宋体" panose="02010600030101010101" pitchFamily="2" charset="-122"/>
                <a:cs typeface="宋体" panose="02010600030101010101" pitchFamily="2" charset="-122"/>
              </a:rPr>
              <a:t>分钟。</a:t>
            </a:r>
          </a:p>
        </p:txBody>
      </p:sp>
      <p:sp>
        <p:nvSpPr>
          <p:cNvPr id="4" name="object 4"/>
          <p:cNvSpPr txBox="1"/>
          <p:nvPr/>
        </p:nvSpPr>
        <p:spPr>
          <a:xfrm>
            <a:off x="1278572" y="5773430"/>
            <a:ext cx="2667603" cy="445135"/>
          </a:xfrm>
          <a:prstGeom prst="rect">
            <a:avLst/>
          </a:prstGeom>
        </p:spPr>
        <p:txBody>
          <a:bodyPr vert="horz" wrap="square" lIns="0" tIns="0" rIns="0" bIns="0" rtlCol="0">
            <a:spAutoFit/>
          </a:bodyPr>
          <a:lstStyle/>
          <a:p>
            <a:pPr marL="0" marR="0">
              <a:lnSpc>
                <a:spcPts val="1405"/>
              </a:lnSpc>
              <a:spcBef>
                <a:spcPts val="0"/>
              </a:spcBef>
              <a:spcAft>
                <a:spcPts val="0"/>
              </a:spcAft>
            </a:pPr>
            <a:r>
              <a:rPr sz="1400" dirty="0">
                <a:solidFill>
                  <a:srgbClr val="000000"/>
                </a:solidFill>
                <a:latin typeface="宋体" panose="02010600030101010101" pitchFamily="2" charset="-122"/>
                <a:cs typeface="宋体" panose="02010600030101010101" pitchFamily="2" charset="-122"/>
              </a:rPr>
              <a:t>采样探头内滤芯应定期更换，</a:t>
            </a:r>
          </a:p>
        </p:txBody>
      </p:sp>
      <p:sp>
        <p:nvSpPr>
          <p:cNvPr id="5" name="object 5"/>
          <p:cNvSpPr txBox="1"/>
          <p:nvPr/>
        </p:nvSpPr>
        <p:spPr>
          <a:xfrm>
            <a:off x="4958080" y="5854075"/>
            <a:ext cx="1694180" cy="445135"/>
          </a:xfrm>
          <a:prstGeom prst="rect">
            <a:avLst/>
          </a:prstGeom>
        </p:spPr>
        <p:txBody>
          <a:bodyPr vert="horz" wrap="square" lIns="0" tIns="0" rIns="0" bIns="0" rtlCol="0">
            <a:spAutoFit/>
          </a:bodyPr>
          <a:lstStyle/>
          <a:p>
            <a:pPr marL="0" marR="0">
              <a:lnSpc>
                <a:spcPts val="1405"/>
              </a:lnSpc>
              <a:spcBef>
                <a:spcPts val="0"/>
              </a:spcBef>
              <a:spcAft>
                <a:spcPts val="0"/>
              </a:spcAft>
            </a:pPr>
            <a:r>
              <a:rPr sz="1400" dirty="0">
                <a:solidFill>
                  <a:srgbClr val="000000"/>
                </a:solidFill>
                <a:latin typeface="宋体" panose="02010600030101010101" pitchFamily="2" charset="-122"/>
                <a:cs typeface="宋体" panose="02010600030101010101" pitchFamily="2" charset="-122"/>
              </a:rPr>
              <a:t>采样探头内部结构</a:t>
            </a:r>
          </a:p>
        </p:txBody>
      </p:sp>
      <p:sp>
        <p:nvSpPr>
          <p:cNvPr id="6" name="object 6"/>
          <p:cNvSpPr txBox="1"/>
          <p:nvPr/>
        </p:nvSpPr>
        <p:spPr>
          <a:xfrm>
            <a:off x="1545272" y="5986790"/>
            <a:ext cx="2052002" cy="445135"/>
          </a:xfrm>
          <a:prstGeom prst="rect">
            <a:avLst/>
          </a:prstGeom>
        </p:spPr>
        <p:txBody>
          <a:bodyPr vert="horz" wrap="square" lIns="0" tIns="0" rIns="0" bIns="0" rtlCol="0">
            <a:spAutoFit/>
          </a:bodyPr>
          <a:lstStyle/>
          <a:p>
            <a:pPr marL="0" marR="0">
              <a:lnSpc>
                <a:spcPts val="1405"/>
              </a:lnSpc>
              <a:spcBef>
                <a:spcPts val="0"/>
              </a:spcBef>
              <a:spcAft>
                <a:spcPts val="0"/>
              </a:spcAft>
            </a:pPr>
            <a:r>
              <a:rPr sz="1400" dirty="0">
                <a:solidFill>
                  <a:srgbClr val="000000"/>
                </a:solidFill>
                <a:latin typeface="宋体" panose="02010600030101010101" pitchFamily="2" charset="-122"/>
                <a:cs typeface="宋体" panose="02010600030101010101" pitchFamily="2" charset="-122"/>
              </a:rPr>
              <a:t>确保无大量粉尘堆积。</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505777" y="753745"/>
            <a:ext cx="4907280" cy="762000"/>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ILCCTM+SimHei" panose="02000500000000000000"/>
                <a:cs typeface="ILCCTM+SimHei" panose="02000500000000000000"/>
              </a:rPr>
              <a:t>主要环境违法行为的证据与事实</a:t>
            </a:r>
          </a:p>
        </p:txBody>
      </p:sp>
      <p:sp>
        <p:nvSpPr>
          <p:cNvPr id="4" name="object 4"/>
          <p:cNvSpPr txBox="1"/>
          <p:nvPr/>
        </p:nvSpPr>
        <p:spPr>
          <a:xfrm>
            <a:off x="972502" y="1260385"/>
            <a:ext cx="3995198" cy="507364"/>
          </a:xfrm>
          <a:prstGeom prst="rect">
            <a:avLst/>
          </a:prstGeom>
        </p:spPr>
        <p:txBody>
          <a:bodyPr vert="horz" wrap="square" lIns="0" tIns="0" rIns="0" bIns="0" rtlCol="0">
            <a:spAutoFit/>
          </a:bodyPr>
          <a:lstStyle/>
          <a:p>
            <a:pPr marL="0" marR="0">
              <a:lnSpc>
                <a:spcPts val="1595"/>
              </a:lnSpc>
              <a:spcBef>
                <a:spcPts val="0"/>
              </a:spcBef>
              <a:spcAft>
                <a:spcPts val="0"/>
              </a:spcAft>
            </a:pPr>
            <a:r>
              <a:rPr sz="1600" spc="10" dirty="0">
                <a:solidFill>
                  <a:srgbClr val="000000"/>
                </a:solidFill>
                <a:latin typeface="仿宋" panose="02010609060101010101" charset="-122"/>
                <a:cs typeface="仿宋" panose="02010609060101010101" charset="-122"/>
              </a:rPr>
              <a:t>二、自动监控系统的弄虚造假行为方式</a:t>
            </a:r>
          </a:p>
        </p:txBody>
      </p:sp>
      <p:sp>
        <p:nvSpPr>
          <p:cNvPr id="5" name="object 5"/>
          <p:cNvSpPr txBox="1"/>
          <p:nvPr/>
        </p:nvSpPr>
        <p:spPr>
          <a:xfrm>
            <a:off x="377190" y="1725908"/>
            <a:ext cx="1116965" cy="568337"/>
          </a:xfrm>
          <a:prstGeom prst="rect">
            <a:avLst/>
          </a:prstGeom>
        </p:spPr>
        <p:txBody>
          <a:bodyPr vert="horz" wrap="square" lIns="0" tIns="0" rIns="0" bIns="0" rtlCol="0">
            <a:spAutoFit/>
          </a:bodyPr>
          <a:lstStyle/>
          <a:p>
            <a:pPr marL="0" marR="0">
              <a:lnSpc>
                <a:spcPts val="2075"/>
              </a:lnSpc>
              <a:spcBef>
                <a:spcPts val="0"/>
              </a:spcBef>
              <a:spcAft>
                <a:spcPts val="0"/>
              </a:spcAft>
            </a:pPr>
            <a:r>
              <a:rPr sz="1600" dirty="0">
                <a:solidFill>
                  <a:srgbClr val="000000"/>
                </a:solidFill>
                <a:latin typeface="华文楷体" panose="02010600040101010101" charset="-122"/>
                <a:cs typeface="华文楷体" panose="02010600040101010101" charset="-122"/>
              </a:rPr>
              <a:t>造假类型</a:t>
            </a:r>
          </a:p>
        </p:txBody>
      </p:sp>
      <p:sp>
        <p:nvSpPr>
          <p:cNvPr id="6" name="object 6"/>
          <p:cNvSpPr txBox="1"/>
          <p:nvPr/>
        </p:nvSpPr>
        <p:spPr>
          <a:xfrm>
            <a:off x="1875154" y="1725908"/>
            <a:ext cx="1116965" cy="568337"/>
          </a:xfrm>
          <a:prstGeom prst="rect">
            <a:avLst/>
          </a:prstGeom>
        </p:spPr>
        <p:txBody>
          <a:bodyPr vert="horz" wrap="square" lIns="0" tIns="0" rIns="0" bIns="0" rtlCol="0">
            <a:spAutoFit/>
          </a:bodyPr>
          <a:lstStyle/>
          <a:p>
            <a:pPr marL="0" marR="0">
              <a:lnSpc>
                <a:spcPts val="2075"/>
              </a:lnSpc>
              <a:spcBef>
                <a:spcPts val="0"/>
              </a:spcBef>
              <a:spcAft>
                <a:spcPts val="0"/>
              </a:spcAft>
            </a:pPr>
            <a:r>
              <a:rPr sz="1600" dirty="0">
                <a:solidFill>
                  <a:srgbClr val="000000"/>
                </a:solidFill>
                <a:latin typeface="华文楷体" panose="02010600040101010101" charset="-122"/>
                <a:cs typeface="华文楷体" panose="02010600040101010101" charset="-122"/>
              </a:rPr>
              <a:t>违法行为</a:t>
            </a:r>
          </a:p>
        </p:txBody>
      </p:sp>
      <p:sp>
        <p:nvSpPr>
          <p:cNvPr id="7" name="object 7"/>
          <p:cNvSpPr txBox="1"/>
          <p:nvPr/>
        </p:nvSpPr>
        <p:spPr>
          <a:xfrm>
            <a:off x="5605780" y="1725908"/>
            <a:ext cx="1116965" cy="568337"/>
          </a:xfrm>
          <a:prstGeom prst="rect">
            <a:avLst/>
          </a:prstGeom>
        </p:spPr>
        <p:txBody>
          <a:bodyPr vert="horz" wrap="square" lIns="0" tIns="0" rIns="0" bIns="0" rtlCol="0">
            <a:spAutoFit/>
          </a:bodyPr>
          <a:lstStyle/>
          <a:p>
            <a:pPr marL="0" marR="0">
              <a:lnSpc>
                <a:spcPts val="2075"/>
              </a:lnSpc>
              <a:spcBef>
                <a:spcPts val="0"/>
              </a:spcBef>
              <a:spcAft>
                <a:spcPts val="0"/>
              </a:spcAft>
            </a:pPr>
            <a:r>
              <a:rPr sz="1600" dirty="0">
                <a:solidFill>
                  <a:srgbClr val="000000"/>
                </a:solidFill>
                <a:latin typeface="华文楷体" panose="02010600040101010101" charset="-122"/>
                <a:cs typeface="华文楷体" panose="02010600040101010101" charset="-122"/>
              </a:rPr>
              <a:t>行为方式</a:t>
            </a:r>
          </a:p>
        </p:txBody>
      </p:sp>
      <p:sp>
        <p:nvSpPr>
          <p:cNvPr id="8" name="object 8"/>
          <p:cNvSpPr txBox="1"/>
          <p:nvPr/>
        </p:nvSpPr>
        <p:spPr>
          <a:xfrm>
            <a:off x="1379220" y="2065099"/>
            <a:ext cx="1237615" cy="461618"/>
          </a:xfrm>
          <a:prstGeom prst="rect">
            <a:avLst/>
          </a:prstGeom>
        </p:spPr>
        <p:txBody>
          <a:bodyPr vert="horz" wrap="square" lIns="0" tIns="0" rIns="0" bIns="0" rtlCol="0">
            <a:spAutoFit/>
          </a:bodyPr>
          <a:lstStyle/>
          <a:p>
            <a:pPr marL="0" marR="0">
              <a:lnSpc>
                <a:spcPts val="1685"/>
              </a:lnSpc>
              <a:spcBef>
                <a:spcPts val="0"/>
              </a:spcBef>
              <a:spcAft>
                <a:spcPts val="0"/>
              </a:spcAft>
            </a:pPr>
            <a:r>
              <a:rPr sz="1300" dirty="0">
                <a:solidFill>
                  <a:srgbClr val="000000"/>
                </a:solidFill>
                <a:latin typeface="华文楷体" panose="02010600040101010101" charset="-122"/>
                <a:cs typeface="华文楷体" panose="02010600040101010101" charset="-122"/>
              </a:rPr>
              <a:t>修改监测数据</a:t>
            </a:r>
          </a:p>
        </p:txBody>
      </p:sp>
      <p:sp>
        <p:nvSpPr>
          <p:cNvPr id="9" name="object 9"/>
          <p:cNvSpPr txBox="1"/>
          <p:nvPr/>
        </p:nvSpPr>
        <p:spPr>
          <a:xfrm>
            <a:off x="3442970" y="2065099"/>
            <a:ext cx="5315489" cy="461618"/>
          </a:xfrm>
          <a:prstGeom prst="rect">
            <a:avLst/>
          </a:prstGeom>
        </p:spPr>
        <p:txBody>
          <a:bodyPr vert="horz" wrap="square" lIns="0" tIns="0" rIns="0" bIns="0" rtlCol="0">
            <a:spAutoFit/>
          </a:bodyPr>
          <a:lstStyle/>
          <a:p>
            <a:pPr marL="0" marR="0">
              <a:lnSpc>
                <a:spcPts val="1685"/>
              </a:lnSpc>
              <a:spcBef>
                <a:spcPts val="0"/>
              </a:spcBef>
              <a:spcAft>
                <a:spcPts val="0"/>
              </a:spcAft>
            </a:pPr>
            <a:r>
              <a:rPr sz="1300" dirty="0">
                <a:solidFill>
                  <a:srgbClr val="000000"/>
                </a:solidFill>
                <a:latin typeface="华文楷体" panose="02010600040101010101" charset="-122"/>
                <a:cs typeface="华文楷体" panose="02010600040101010101" charset="-122"/>
              </a:rPr>
              <a:t>修改系统的转换数据的倍比系数，使实际排放数据等比例缩小。</a:t>
            </a:r>
          </a:p>
        </p:txBody>
      </p:sp>
      <p:sp>
        <p:nvSpPr>
          <p:cNvPr id="10" name="object 10"/>
          <p:cNvSpPr txBox="1"/>
          <p:nvPr/>
        </p:nvSpPr>
        <p:spPr>
          <a:xfrm>
            <a:off x="3367405" y="2354659"/>
            <a:ext cx="5971985" cy="659739"/>
          </a:xfrm>
          <a:prstGeom prst="rect">
            <a:avLst/>
          </a:prstGeom>
        </p:spPr>
        <p:txBody>
          <a:bodyPr vert="horz" wrap="square" lIns="0" tIns="0" rIns="0" bIns="0" rtlCol="0">
            <a:spAutoFit/>
          </a:bodyPr>
          <a:lstStyle/>
          <a:p>
            <a:pPr marL="75565" marR="0">
              <a:lnSpc>
                <a:spcPts val="1685"/>
              </a:lnSpc>
              <a:spcBef>
                <a:spcPts val="0"/>
              </a:spcBef>
              <a:spcAft>
                <a:spcPts val="0"/>
              </a:spcAft>
            </a:pPr>
            <a:r>
              <a:rPr sz="1300" dirty="0">
                <a:solidFill>
                  <a:srgbClr val="000000"/>
                </a:solidFill>
                <a:latin typeface="华文楷体" panose="02010600040101010101" charset="-122"/>
                <a:cs typeface="华文楷体" panose="02010600040101010101" charset="-122"/>
              </a:rPr>
              <a:t>系统设置数据界限（以达标为界），超标的数据设置为一些可以接受的</a:t>
            </a:r>
          </a:p>
          <a:p>
            <a:pPr marL="0" marR="0">
              <a:lnSpc>
                <a:spcPts val="1560"/>
              </a:lnSpc>
              <a:spcBef>
                <a:spcPts val="0"/>
              </a:spcBef>
              <a:spcAft>
                <a:spcPts val="0"/>
              </a:spcAft>
            </a:pPr>
            <a:r>
              <a:rPr sz="1300" dirty="0">
                <a:solidFill>
                  <a:srgbClr val="000000"/>
                </a:solidFill>
                <a:latin typeface="华文楷体" panose="02010600040101010101" charset="-122"/>
                <a:cs typeface="华文楷体" panose="02010600040101010101" charset="-122"/>
              </a:rPr>
              <a:t>数据显示。</a:t>
            </a:r>
          </a:p>
        </p:txBody>
      </p:sp>
      <p:sp>
        <p:nvSpPr>
          <p:cNvPr id="11" name="object 11"/>
          <p:cNvSpPr txBox="1"/>
          <p:nvPr/>
        </p:nvSpPr>
        <p:spPr>
          <a:xfrm>
            <a:off x="1379220" y="2453720"/>
            <a:ext cx="1237615" cy="461618"/>
          </a:xfrm>
          <a:prstGeom prst="rect">
            <a:avLst/>
          </a:prstGeom>
        </p:spPr>
        <p:txBody>
          <a:bodyPr vert="horz" wrap="square" lIns="0" tIns="0" rIns="0" bIns="0" rtlCol="0">
            <a:spAutoFit/>
          </a:bodyPr>
          <a:lstStyle/>
          <a:p>
            <a:pPr marL="0" marR="0">
              <a:lnSpc>
                <a:spcPts val="1685"/>
              </a:lnSpc>
              <a:spcBef>
                <a:spcPts val="0"/>
              </a:spcBef>
              <a:spcAft>
                <a:spcPts val="0"/>
              </a:spcAft>
            </a:pPr>
            <a:r>
              <a:rPr sz="1300" dirty="0">
                <a:solidFill>
                  <a:srgbClr val="000000"/>
                </a:solidFill>
                <a:latin typeface="华文楷体" panose="02010600040101010101" charset="-122"/>
                <a:cs typeface="华文楷体" panose="02010600040101010101" charset="-122"/>
              </a:rPr>
              <a:t>修改平台数据</a:t>
            </a:r>
          </a:p>
        </p:txBody>
      </p:sp>
      <p:sp>
        <p:nvSpPr>
          <p:cNvPr id="12" name="object 12"/>
          <p:cNvSpPr txBox="1"/>
          <p:nvPr/>
        </p:nvSpPr>
        <p:spPr>
          <a:xfrm>
            <a:off x="377190" y="2571728"/>
            <a:ext cx="1116965" cy="1056017"/>
          </a:xfrm>
          <a:prstGeom prst="rect">
            <a:avLst/>
          </a:prstGeom>
        </p:spPr>
        <p:txBody>
          <a:bodyPr vert="horz" wrap="square" lIns="0" tIns="0" rIns="0" bIns="0" rtlCol="0">
            <a:spAutoFit/>
          </a:bodyPr>
          <a:lstStyle/>
          <a:p>
            <a:pPr marL="0" marR="0">
              <a:lnSpc>
                <a:spcPts val="2075"/>
              </a:lnSpc>
              <a:spcBef>
                <a:spcPts val="0"/>
              </a:spcBef>
              <a:spcAft>
                <a:spcPts val="0"/>
              </a:spcAft>
            </a:pPr>
            <a:r>
              <a:rPr sz="1600" dirty="0">
                <a:solidFill>
                  <a:srgbClr val="000000"/>
                </a:solidFill>
                <a:latin typeface="华文楷体" panose="02010600040101010101" charset="-122"/>
                <a:cs typeface="华文楷体" panose="02010600040101010101" charset="-122"/>
              </a:rPr>
              <a:t>运营商修</a:t>
            </a:r>
          </a:p>
          <a:p>
            <a:pPr marL="0" marR="0">
              <a:lnSpc>
                <a:spcPts val="1920"/>
              </a:lnSpc>
              <a:spcBef>
                <a:spcPts val="0"/>
              </a:spcBef>
              <a:spcAft>
                <a:spcPts val="0"/>
              </a:spcAft>
            </a:pPr>
            <a:r>
              <a:rPr sz="1600" dirty="0">
                <a:solidFill>
                  <a:srgbClr val="000000"/>
                </a:solidFill>
                <a:latin typeface="华文楷体" panose="02010600040101010101" charset="-122"/>
                <a:cs typeface="华文楷体" panose="02010600040101010101" charset="-122"/>
              </a:rPr>
              <a:t>改数据和</a:t>
            </a:r>
          </a:p>
          <a:p>
            <a:pPr marL="0" marR="0">
              <a:lnSpc>
                <a:spcPts val="1920"/>
              </a:lnSpc>
              <a:spcBef>
                <a:spcPts val="0"/>
              </a:spcBef>
              <a:spcAft>
                <a:spcPts val="0"/>
              </a:spcAft>
            </a:pPr>
            <a:r>
              <a:rPr sz="1600" dirty="0">
                <a:solidFill>
                  <a:srgbClr val="000000"/>
                </a:solidFill>
                <a:latin typeface="华文楷体" panose="02010600040101010101" charset="-122"/>
                <a:cs typeface="华文楷体" panose="02010600040101010101" charset="-122"/>
              </a:rPr>
              <a:t>设备问题</a:t>
            </a:r>
          </a:p>
        </p:txBody>
      </p:sp>
      <p:sp>
        <p:nvSpPr>
          <p:cNvPr id="13" name="object 13"/>
          <p:cNvSpPr txBox="1"/>
          <p:nvPr/>
        </p:nvSpPr>
        <p:spPr>
          <a:xfrm>
            <a:off x="1379220" y="2842340"/>
            <a:ext cx="1567814" cy="751178"/>
          </a:xfrm>
          <a:prstGeom prst="rect">
            <a:avLst/>
          </a:prstGeom>
        </p:spPr>
        <p:txBody>
          <a:bodyPr vert="horz" wrap="square" lIns="0" tIns="0" rIns="0" bIns="0" rtlCol="0">
            <a:spAutoFit/>
          </a:bodyPr>
          <a:lstStyle/>
          <a:p>
            <a:pPr marL="0" marR="0">
              <a:lnSpc>
                <a:spcPts val="1685"/>
              </a:lnSpc>
              <a:spcBef>
                <a:spcPts val="0"/>
              </a:spcBef>
              <a:spcAft>
                <a:spcPts val="0"/>
              </a:spcAft>
            </a:pPr>
            <a:r>
              <a:rPr sz="1300" dirty="0">
                <a:solidFill>
                  <a:srgbClr val="000000"/>
                </a:solidFill>
                <a:latin typeface="华文楷体" panose="02010600040101010101" charset="-122"/>
                <a:cs typeface="华文楷体" panose="02010600040101010101" charset="-122"/>
              </a:rPr>
              <a:t>减少采样监测面积</a:t>
            </a:r>
          </a:p>
          <a:p>
            <a:pPr marL="0" marR="0">
              <a:lnSpc>
                <a:spcPts val="1685"/>
              </a:lnSpc>
              <a:spcBef>
                <a:spcPts val="595"/>
              </a:spcBef>
              <a:spcAft>
                <a:spcPts val="0"/>
              </a:spcAft>
            </a:pPr>
            <a:r>
              <a:rPr sz="1300" dirty="0">
                <a:solidFill>
                  <a:srgbClr val="000000"/>
                </a:solidFill>
                <a:latin typeface="华文楷体" panose="02010600040101010101" charset="-122"/>
                <a:cs typeface="华文楷体" panose="02010600040101010101" charset="-122"/>
              </a:rPr>
              <a:t>编造监测数据</a:t>
            </a:r>
          </a:p>
        </p:txBody>
      </p:sp>
      <p:sp>
        <p:nvSpPr>
          <p:cNvPr id="14" name="object 14"/>
          <p:cNvSpPr txBox="1"/>
          <p:nvPr/>
        </p:nvSpPr>
        <p:spPr>
          <a:xfrm>
            <a:off x="3442970" y="2842340"/>
            <a:ext cx="2087784" cy="461618"/>
          </a:xfrm>
          <a:prstGeom prst="rect">
            <a:avLst/>
          </a:prstGeom>
        </p:spPr>
        <p:txBody>
          <a:bodyPr vert="horz" wrap="square" lIns="0" tIns="0" rIns="0" bIns="0" rtlCol="0">
            <a:spAutoFit/>
          </a:bodyPr>
          <a:lstStyle/>
          <a:p>
            <a:pPr marL="0" marR="0">
              <a:lnSpc>
                <a:spcPts val="1685"/>
              </a:lnSpc>
              <a:spcBef>
                <a:spcPts val="0"/>
              </a:spcBef>
              <a:spcAft>
                <a:spcPts val="0"/>
              </a:spcAft>
            </a:pPr>
            <a:r>
              <a:rPr sz="1300" dirty="0">
                <a:solidFill>
                  <a:srgbClr val="000000"/>
                </a:solidFill>
                <a:latin typeface="华文楷体" panose="02010600040101010101" charset="-122"/>
                <a:cs typeface="华文楷体" panose="02010600040101010101" charset="-122"/>
              </a:rPr>
              <a:t>流量与计量数据不符合。</a:t>
            </a:r>
          </a:p>
        </p:txBody>
      </p:sp>
      <p:sp>
        <p:nvSpPr>
          <p:cNvPr id="15" name="object 15"/>
          <p:cNvSpPr txBox="1"/>
          <p:nvPr/>
        </p:nvSpPr>
        <p:spPr>
          <a:xfrm>
            <a:off x="3442970" y="3131900"/>
            <a:ext cx="3986435" cy="461618"/>
          </a:xfrm>
          <a:prstGeom prst="rect">
            <a:avLst/>
          </a:prstGeom>
        </p:spPr>
        <p:txBody>
          <a:bodyPr vert="horz" wrap="square" lIns="0" tIns="0" rIns="0" bIns="0" rtlCol="0">
            <a:spAutoFit/>
          </a:bodyPr>
          <a:lstStyle/>
          <a:p>
            <a:pPr marL="0" marR="0">
              <a:lnSpc>
                <a:spcPts val="1685"/>
              </a:lnSpc>
              <a:spcBef>
                <a:spcPts val="0"/>
              </a:spcBef>
              <a:spcAft>
                <a:spcPts val="0"/>
              </a:spcAft>
            </a:pPr>
            <a:r>
              <a:rPr sz="1300" dirty="0">
                <a:solidFill>
                  <a:srgbClr val="000000"/>
                </a:solidFill>
                <a:latin typeface="华文楷体" panose="02010600040101010101" charset="-122"/>
                <a:cs typeface="华文楷体" panose="02010600040101010101" charset="-122"/>
              </a:rPr>
              <a:t>仪表故障或监测数据超标，擅自编造监测数据。</a:t>
            </a:r>
          </a:p>
        </p:txBody>
      </p:sp>
      <p:sp>
        <p:nvSpPr>
          <p:cNvPr id="16" name="object 16"/>
          <p:cNvSpPr txBox="1"/>
          <p:nvPr/>
        </p:nvSpPr>
        <p:spPr>
          <a:xfrm>
            <a:off x="1456055" y="3421459"/>
            <a:ext cx="1898014" cy="659739"/>
          </a:xfrm>
          <a:prstGeom prst="rect">
            <a:avLst/>
          </a:prstGeom>
        </p:spPr>
        <p:txBody>
          <a:bodyPr vert="horz" wrap="square" lIns="0" tIns="0" rIns="0" bIns="0" rtlCol="0">
            <a:spAutoFit/>
          </a:bodyPr>
          <a:lstStyle/>
          <a:p>
            <a:pPr marL="0" marR="0">
              <a:lnSpc>
                <a:spcPts val="1685"/>
              </a:lnSpc>
              <a:spcBef>
                <a:spcPts val="0"/>
              </a:spcBef>
              <a:spcAft>
                <a:spcPts val="0"/>
              </a:spcAft>
            </a:pPr>
            <a:r>
              <a:rPr sz="1300" dirty="0">
                <a:solidFill>
                  <a:srgbClr val="000000"/>
                </a:solidFill>
                <a:latin typeface="华文楷体" panose="02010600040101010101" charset="-122"/>
                <a:cs typeface="华文楷体" panose="02010600040101010101" charset="-122"/>
              </a:rPr>
              <a:t>运维商维护造成数据不</a:t>
            </a:r>
          </a:p>
          <a:p>
            <a:pPr marL="742950" marR="0">
              <a:lnSpc>
                <a:spcPts val="1560"/>
              </a:lnSpc>
              <a:spcBef>
                <a:spcPts val="0"/>
              </a:spcBef>
              <a:spcAft>
                <a:spcPts val="0"/>
              </a:spcAft>
            </a:pPr>
            <a:r>
              <a:rPr sz="1300" dirty="0">
                <a:solidFill>
                  <a:srgbClr val="000000"/>
                </a:solidFill>
                <a:latin typeface="华文楷体" panose="02010600040101010101" charset="-122"/>
                <a:cs typeface="华文楷体" panose="02010600040101010101" charset="-122"/>
              </a:rPr>
              <a:t>准</a:t>
            </a:r>
          </a:p>
        </p:txBody>
      </p:sp>
      <p:sp>
        <p:nvSpPr>
          <p:cNvPr id="17" name="object 17"/>
          <p:cNvSpPr txBox="1"/>
          <p:nvPr/>
        </p:nvSpPr>
        <p:spPr>
          <a:xfrm>
            <a:off x="3367405" y="3421459"/>
            <a:ext cx="5971985" cy="659739"/>
          </a:xfrm>
          <a:prstGeom prst="rect">
            <a:avLst/>
          </a:prstGeom>
        </p:spPr>
        <p:txBody>
          <a:bodyPr vert="horz" wrap="square" lIns="0" tIns="0" rIns="0" bIns="0" rtlCol="0">
            <a:spAutoFit/>
          </a:bodyPr>
          <a:lstStyle/>
          <a:p>
            <a:pPr marL="75565" marR="0">
              <a:lnSpc>
                <a:spcPts val="1685"/>
              </a:lnSpc>
              <a:spcBef>
                <a:spcPts val="0"/>
              </a:spcBef>
              <a:spcAft>
                <a:spcPts val="0"/>
              </a:spcAft>
            </a:pPr>
            <a:r>
              <a:rPr sz="1300" dirty="0">
                <a:solidFill>
                  <a:srgbClr val="000000"/>
                </a:solidFill>
                <a:latin typeface="华文楷体" panose="02010600040101010101" charset="-122"/>
                <a:cs typeface="华文楷体" panose="02010600040101010101" charset="-122"/>
              </a:rPr>
              <a:t>日常校准维护长期缺失，对仪器设施存在故障问题从未记录，日常管理</a:t>
            </a:r>
          </a:p>
          <a:p>
            <a:pPr marL="0" marR="0">
              <a:lnSpc>
                <a:spcPts val="1560"/>
              </a:lnSpc>
              <a:spcBef>
                <a:spcPts val="0"/>
              </a:spcBef>
              <a:spcAft>
                <a:spcPts val="0"/>
              </a:spcAft>
            </a:pPr>
            <a:r>
              <a:rPr sz="1300" dirty="0">
                <a:solidFill>
                  <a:srgbClr val="000000"/>
                </a:solidFill>
                <a:latin typeface="华文楷体" panose="02010600040101010101" charset="-122"/>
                <a:cs typeface="华文楷体" panose="02010600040101010101" charset="-122"/>
              </a:rPr>
              <a:t>存在重大疏漏。</a:t>
            </a:r>
          </a:p>
        </p:txBody>
      </p:sp>
      <p:sp>
        <p:nvSpPr>
          <p:cNvPr id="18" name="object 18"/>
          <p:cNvSpPr txBox="1"/>
          <p:nvPr/>
        </p:nvSpPr>
        <p:spPr>
          <a:xfrm>
            <a:off x="4536440" y="6371437"/>
            <a:ext cx="260778" cy="322171"/>
          </a:xfrm>
          <a:prstGeom prst="rect">
            <a:avLst/>
          </a:prstGeom>
        </p:spPr>
        <p:txBody>
          <a:bodyPr vert="horz" wrap="square" lIns="0" tIns="0" rIns="0" bIns="0" rtlCol="0">
            <a:spAutoFit/>
          </a:bodyPr>
          <a:lstStyle/>
          <a:p>
            <a:pPr marL="0" marR="0">
              <a:lnSpc>
                <a:spcPts val="1035"/>
              </a:lnSpc>
              <a:spcBef>
                <a:spcPts val="0"/>
              </a:spcBef>
              <a:spcAft>
                <a:spcPts val="0"/>
              </a:spcAft>
            </a:pPr>
            <a:r>
              <a:rPr sz="1000" dirty="0">
                <a:solidFill>
                  <a:srgbClr val="073E87"/>
                </a:solidFill>
                <a:latin typeface="EGCTCM+ArialMT" panose="02000500000000000000"/>
                <a:cs typeface="EGCTCM+ArialMT" panose="02000500000000000000"/>
              </a:rPr>
              <a:t>7</a:t>
            </a:r>
          </a:p>
        </p:txBody>
      </p:sp>
      <p:sp>
        <p:nvSpPr>
          <p:cNvPr id="19" name="object 19"/>
          <p:cNvSpPr txBox="1"/>
          <p:nvPr/>
        </p:nvSpPr>
        <p:spPr>
          <a:xfrm>
            <a:off x="7518718" y="6368722"/>
            <a:ext cx="1540097" cy="324886"/>
          </a:xfrm>
          <a:prstGeom prst="rect">
            <a:avLst/>
          </a:prstGeom>
        </p:spPr>
        <p:txBody>
          <a:bodyPr vert="horz" wrap="square" lIns="0" tIns="0" rIns="0" bIns="0" rtlCol="0">
            <a:spAutoFit/>
          </a:bodyPr>
          <a:lstStyle/>
          <a:p>
            <a:pPr marL="0" marR="0">
              <a:lnSpc>
                <a:spcPts val="1035"/>
              </a:lnSpc>
              <a:spcBef>
                <a:spcPts val="0"/>
              </a:spcBef>
              <a:spcAft>
                <a:spcPts val="0"/>
              </a:spcAft>
            </a:pPr>
            <a:r>
              <a:rPr sz="1000" dirty="0">
                <a:solidFill>
                  <a:srgbClr val="073E87"/>
                </a:solidFill>
                <a:latin typeface="EGCTCM+ArialMT" panose="02000500000000000000"/>
                <a:cs typeface="EGCTCM+ArialMT" panose="02000500000000000000"/>
              </a:rPr>
              <a:t>2020</a:t>
            </a:r>
            <a:r>
              <a:rPr sz="1000" dirty="0">
                <a:solidFill>
                  <a:srgbClr val="073E87"/>
                </a:solidFill>
                <a:latin typeface="宋体" panose="02010600030101010101" pitchFamily="2" charset="-122"/>
                <a:cs typeface="宋体" panose="02010600030101010101" pitchFamily="2" charset="-122"/>
              </a:rPr>
              <a:t>年</a:t>
            </a:r>
            <a:r>
              <a:rPr sz="1000" dirty="0">
                <a:solidFill>
                  <a:srgbClr val="073E87"/>
                </a:solidFill>
                <a:latin typeface="EGCTCM+ArialMT" panose="02000500000000000000"/>
                <a:cs typeface="EGCTCM+ArialMT" panose="02000500000000000000"/>
              </a:rPr>
              <a:t>4</a:t>
            </a:r>
            <a:r>
              <a:rPr sz="1000" dirty="0">
                <a:solidFill>
                  <a:srgbClr val="073E87"/>
                </a:solidFill>
                <a:latin typeface="宋体" panose="02010600030101010101" pitchFamily="2" charset="-122"/>
                <a:cs typeface="宋体" panose="02010600030101010101" pitchFamily="2" charset="-122"/>
              </a:rPr>
              <a:t>月</a:t>
            </a:r>
            <a:r>
              <a:rPr sz="1000" dirty="0">
                <a:solidFill>
                  <a:srgbClr val="073E87"/>
                </a:solidFill>
                <a:latin typeface="EGCTCM+ArialMT" panose="02000500000000000000"/>
                <a:cs typeface="EGCTCM+ArialMT" panose="02000500000000000000"/>
              </a:rPr>
              <a:t>1</a:t>
            </a:r>
            <a:r>
              <a:rPr sz="1000" dirty="0">
                <a:solidFill>
                  <a:srgbClr val="073E87"/>
                </a:solidFill>
                <a:latin typeface="宋体" panose="02010600030101010101" pitchFamily="2" charset="-122"/>
                <a:cs typeface="宋体" panose="02010600030101010101" pitchFamily="2" charset="-122"/>
              </a:rPr>
              <a:t>日</a:t>
            </a:r>
            <a:r>
              <a:rPr sz="1000" dirty="0">
                <a:solidFill>
                  <a:srgbClr val="073E87"/>
                </a:solidFill>
                <a:latin typeface="EGCTCM+ArialMT" panose="02000500000000000000"/>
                <a:cs typeface="EGCTCM+ArialMT" panose="02000500000000000000"/>
              </a:rPr>
              <a:t>22</a:t>
            </a:r>
            <a:r>
              <a:rPr sz="1000" dirty="0">
                <a:solidFill>
                  <a:srgbClr val="073E87"/>
                </a:solidFill>
                <a:latin typeface="宋体" panose="02010600030101010101" pitchFamily="2" charset="-122"/>
                <a:cs typeface="宋体" panose="02010600030101010101" pitchFamily="2" charset="-122"/>
              </a:rPr>
              <a:t>时</a:t>
            </a:r>
            <a:r>
              <a:rPr sz="1000" dirty="0">
                <a:solidFill>
                  <a:srgbClr val="073E87"/>
                </a:solidFill>
                <a:latin typeface="EGCTCM+ArialMT" panose="02000500000000000000"/>
                <a:cs typeface="EGCTCM+ArialMT" panose="02000500000000000000"/>
              </a:rPr>
              <a:t>16</a:t>
            </a:r>
            <a:r>
              <a:rPr sz="1000" dirty="0">
                <a:solidFill>
                  <a:srgbClr val="073E87"/>
                </a:solidFill>
                <a:latin typeface="宋体" panose="02010600030101010101" pitchFamily="2" charset="-122"/>
                <a:cs typeface="宋体" panose="02010600030101010101" pitchFamily="2" charset="-122"/>
              </a:rPr>
              <a:t>分</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4374832" y="5773430"/>
            <a:ext cx="2667603" cy="658495"/>
          </a:xfrm>
          <a:prstGeom prst="rect">
            <a:avLst/>
          </a:prstGeom>
        </p:spPr>
        <p:txBody>
          <a:bodyPr vert="horz" wrap="square" lIns="0" tIns="0" rIns="0" bIns="0" rtlCol="0">
            <a:spAutoFit/>
          </a:bodyPr>
          <a:lstStyle/>
          <a:p>
            <a:pPr marL="0" marR="0">
              <a:lnSpc>
                <a:spcPts val="1405"/>
              </a:lnSpc>
              <a:spcBef>
                <a:spcPts val="0"/>
              </a:spcBef>
              <a:spcAft>
                <a:spcPts val="0"/>
              </a:spcAft>
            </a:pPr>
            <a:r>
              <a:rPr sz="1400" dirty="0">
                <a:solidFill>
                  <a:srgbClr val="000000"/>
                </a:solidFill>
                <a:latin typeface="宋体" panose="02010600030101010101" pitchFamily="2" charset="-122"/>
                <a:cs typeface="宋体" panose="02010600030101010101" pitchFamily="2" charset="-122"/>
              </a:rPr>
              <a:t>机柜内滤芯未定期更换，存在</a:t>
            </a:r>
          </a:p>
          <a:p>
            <a:pPr marL="88900" marR="0">
              <a:lnSpc>
                <a:spcPts val="1405"/>
              </a:lnSpc>
              <a:spcBef>
                <a:spcPts val="275"/>
              </a:spcBef>
              <a:spcAft>
                <a:spcPts val="0"/>
              </a:spcAft>
            </a:pPr>
            <a:r>
              <a:rPr sz="1400" dirty="0">
                <a:solidFill>
                  <a:srgbClr val="000000"/>
                </a:solidFill>
                <a:latin typeface="宋体" panose="02010600030101010101" pitchFamily="2" charset="-122"/>
                <a:cs typeface="宋体" panose="02010600030101010101" pitchFamily="2" charset="-122"/>
              </a:rPr>
              <a:t>大量粉尘堆积，变色严重。</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486410" y="781298"/>
            <a:ext cx="9211373" cy="631882"/>
          </a:xfrm>
          <a:prstGeom prst="rect">
            <a:avLst/>
          </a:prstGeom>
        </p:spPr>
        <p:txBody>
          <a:bodyPr vert="horz" wrap="square" lIns="0" tIns="0" rIns="0" bIns="0" rtlCol="0">
            <a:spAutoFit/>
          </a:bodyPr>
          <a:lstStyle/>
          <a:p>
            <a:pPr marL="0" marR="0">
              <a:lnSpc>
                <a:spcPts val="2005"/>
              </a:lnSpc>
              <a:spcBef>
                <a:spcPts val="0"/>
              </a:spcBef>
              <a:spcAft>
                <a:spcPts val="0"/>
              </a:spcAft>
            </a:pPr>
            <a:r>
              <a:rPr sz="1350" dirty="0">
                <a:solidFill>
                  <a:srgbClr val="2DA2BF"/>
                </a:solidFill>
                <a:latin typeface="UVWQUJ+Wingdings3" panose="02000500000000000000"/>
                <a:cs typeface="UVWQUJ+Wingdings3" panose="02000500000000000000"/>
              </a:rPr>
              <a:t></a:t>
            </a:r>
            <a:r>
              <a:rPr sz="1350" spc="962" dirty="0">
                <a:solidFill>
                  <a:srgbClr val="2DA2BF"/>
                </a:solidFill>
                <a:latin typeface="Times New Roman" panose="02020603050405020304"/>
                <a:cs typeface="Times New Roman" panose="02020603050405020304"/>
              </a:rPr>
              <a:t> </a:t>
            </a:r>
            <a:r>
              <a:rPr sz="2000" spc="10" dirty="0">
                <a:solidFill>
                  <a:srgbClr val="000000"/>
                </a:solidFill>
                <a:latin typeface="ILCCTM+SimHei" panose="02000500000000000000"/>
                <a:cs typeface="ILCCTM+SimHei" panose="02000500000000000000"/>
              </a:rPr>
              <a:t>常见问题：</a:t>
            </a:r>
            <a:r>
              <a:rPr sz="2000" dirty="0">
                <a:solidFill>
                  <a:srgbClr val="000000"/>
                </a:solidFill>
                <a:latin typeface="宋体" panose="02010600030101010101" pitchFamily="2" charset="-122"/>
                <a:cs typeface="宋体" panose="02010600030101010101" pitchFamily="2" charset="-122"/>
              </a:rPr>
              <a:t>1、冷凝器排水蠕动泵泵管老化。2、蠕动泵损坏。3、蠕动</a:t>
            </a:r>
          </a:p>
        </p:txBody>
      </p:sp>
      <p:sp>
        <p:nvSpPr>
          <p:cNvPr id="4" name="object 4"/>
          <p:cNvSpPr txBox="1"/>
          <p:nvPr/>
        </p:nvSpPr>
        <p:spPr>
          <a:xfrm>
            <a:off x="742315" y="1086098"/>
            <a:ext cx="1399540" cy="635635"/>
          </a:xfrm>
          <a:prstGeom prst="rect">
            <a:avLst/>
          </a:prstGeom>
        </p:spPr>
        <p:txBody>
          <a:bodyPr vert="horz" wrap="square" lIns="0" tIns="0" rIns="0" bIns="0" rtlCol="0">
            <a:spAutoFit/>
          </a:bodyPr>
          <a:lstStyle/>
          <a:p>
            <a:pPr marL="0" marR="0">
              <a:lnSpc>
                <a:spcPts val="2005"/>
              </a:lnSpc>
              <a:spcBef>
                <a:spcPts val="0"/>
              </a:spcBef>
              <a:spcAft>
                <a:spcPts val="0"/>
              </a:spcAft>
            </a:pPr>
            <a:r>
              <a:rPr sz="2000" dirty="0">
                <a:solidFill>
                  <a:srgbClr val="000000"/>
                </a:solidFill>
                <a:latin typeface="宋体" panose="02010600030101010101" pitchFamily="2" charset="-122"/>
                <a:cs typeface="宋体" panose="02010600030101010101" pitchFamily="2" charset="-122"/>
              </a:rPr>
              <a:t>泵泄漏。</a:t>
            </a:r>
          </a:p>
        </p:txBody>
      </p:sp>
      <p:sp>
        <p:nvSpPr>
          <p:cNvPr id="5" name="object 5"/>
          <p:cNvSpPr txBox="1"/>
          <p:nvPr/>
        </p:nvSpPr>
        <p:spPr>
          <a:xfrm>
            <a:off x="486410" y="1441698"/>
            <a:ext cx="8478203" cy="631365"/>
          </a:xfrm>
          <a:prstGeom prst="rect">
            <a:avLst/>
          </a:prstGeom>
        </p:spPr>
        <p:txBody>
          <a:bodyPr vert="horz" wrap="square" lIns="0" tIns="0" rIns="0" bIns="0" rtlCol="0">
            <a:spAutoFit/>
          </a:bodyPr>
          <a:lstStyle/>
          <a:p>
            <a:pPr marL="0" marR="0">
              <a:lnSpc>
                <a:spcPts val="2005"/>
              </a:lnSpc>
              <a:spcBef>
                <a:spcPts val="0"/>
              </a:spcBef>
              <a:spcAft>
                <a:spcPts val="0"/>
              </a:spcAft>
            </a:pPr>
            <a:r>
              <a:rPr sz="1350" dirty="0">
                <a:solidFill>
                  <a:srgbClr val="2DA2BF"/>
                </a:solidFill>
                <a:latin typeface="UVWQUJ+Wingdings3" panose="02000500000000000000"/>
                <a:cs typeface="UVWQUJ+Wingdings3" panose="02000500000000000000"/>
              </a:rPr>
              <a:t></a:t>
            </a:r>
            <a:r>
              <a:rPr sz="1350" spc="962" dirty="0">
                <a:solidFill>
                  <a:srgbClr val="2DA2BF"/>
                </a:solidFill>
                <a:latin typeface="Times New Roman" panose="02020603050405020304"/>
                <a:cs typeface="Times New Roman" panose="02020603050405020304"/>
              </a:rPr>
              <a:t> </a:t>
            </a:r>
            <a:r>
              <a:rPr sz="2000" spc="10" dirty="0">
                <a:solidFill>
                  <a:srgbClr val="000000"/>
                </a:solidFill>
                <a:latin typeface="ILCCTM+SimHei" panose="02000500000000000000"/>
                <a:cs typeface="ILCCTM+SimHei" panose="02000500000000000000"/>
              </a:rPr>
              <a:t>影响：</a:t>
            </a:r>
            <a:r>
              <a:rPr sz="2000" dirty="0">
                <a:solidFill>
                  <a:srgbClr val="000000"/>
                </a:solidFill>
                <a:latin typeface="宋体" panose="02010600030101010101" pitchFamily="2" charset="-122"/>
                <a:cs typeface="宋体" panose="02010600030101010101" pitchFamily="2" charset="-122"/>
              </a:rPr>
              <a:t>冷凝水无法正常排出，严重时导致冷凝器不能正常工作。</a:t>
            </a:r>
          </a:p>
        </p:txBody>
      </p:sp>
      <p:sp>
        <p:nvSpPr>
          <p:cNvPr id="6" name="object 6"/>
          <p:cNvSpPr txBox="1"/>
          <p:nvPr/>
        </p:nvSpPr>
        <p:spPr>
          <a:xfrm>
            <a:off x="486410" y="1797298"/>
            <a:ext cx="9350122" cy="2463898"/>
          </a:xfrm>
          <a:prstGeom prst="rect">
            <a:avLst/>
          </a:prstGeom>
        </p:spPr>
        <p:txBody>
          <a:bodyPr vert="horz" wrap="square" lIns="0" tIns="0" rIns="0" bIns="0" rtlCol="0">
            <a:spAutoFit/>
          </a:bodyPr>
          <a:lstStyle/>
          <a:p>
            <a:pPr marL="0" marR="0">
              <a:lnSpc>
                <a:spcPts val="2005"/>
              </a:lnSpc>
              <a:spcBef>
                <a:spcPts val="0"/>
              </a:spcBef>
              <a:spcAft>
                <a:spcPts val="0"/>
              </a:spcAft>
            </a:pPr>
            <a:r>
              <a:rPr sz="1350" dirty="0">
                <a:solidFill>
                  <a:srgbClr val="2DA2BF"/>
                </a:solidFill>
                <a:latin typeface="UVWQUJ+Wingdings3" panose="02000500000000000000"/>
                <a:cs typeface="UVWQUJ+Wingdings3" panose="02000500000000000000"/>
              </a:rPr>
              <a:t></a:t>
            </a:r>
            <a:r>
              <a:rPr sz="1350" spc="962" dirty="0">
                <a:solidFill>
                  <a:srgbClr val="2DA2BF"/>
                </a:solidFill>
                <a:latin typeface="Times New Roman" panose="02020603050405020304"/>
                <a:cs typeface="Times New Roman" panose="02020603050405020304"/>
              </a:rPr>
              <a:t> </a:t>
            </a:r>
            <a:r>
              <a:rPr sz="2000" spc="10" dirty="0">
                <a:solidFill>
                  <a:srgbClr val="000000"/>
                </a:solidFill>
                <a:latin typeface="ILCCTM+SimHei" panose="02000500000000000000"/>
                <a:cs typeface="ILCCTM+SimHei" panose="02000500000000000000"/>
              </a:rPr>
              <a:t>规范要求：</a:t>
            </a:r>
            <a:r>
              <a:rPr sz="2000" dirty="0">
                <a:solidFill>
                  <a:srgbClr val="000000"/>
                </a:solidFill>
                <a:latin typeface="宋体" panose="02010600030101010101" pitchFamily="2" charset="-122"/>
                <a:cs typeface="宋体" panose="02010600030101010101" pitchFamily="2" charset="-122"/>
              </a:rPr>
              <a:t>抽取式气态污染物CEMS 每3 个月至少进行一次全系统的校</a:t>
            </a:r>
          </a:p>
          <a:p>
            <a:pPr marL="255905" marR="0">
              <a:lnSpc>
                <a:spcPts val="2005"/>
              </a:lnSpc>
              <a:spcBef>
                <a:spcPts val="395"/>
              </a:spcBef>
              <a:spcAft>
                <a:spcPts val="0"/>
              </a:spcAft>
            </a:pPr>
            <a:r>
              <a:rPr sz="2000" dirty="0">
                <a:solidFill>
                  <a:srgbClr val="000000"/>
                </a:solidFill>
                <a:latin typeface="宋体" panose="02010600030101010101" pitchFamily="2" charset="-122"/>
                <a:cs typeface="宋体" panose="02010600030101010101" pitchFamily="2" charset="-122"/>
              </a:rPr>
              <a:t>准，要求零气和标准气体从监测站房发出，经采样探头末端与样品气</a:t>
            </a:r>
          </a:p>
          <a:p>
            <a:pPr marL="255905" marR="0">
              <a:lnSpc>
                <a:spcPts val="2005"/>
              </a:lnSpc>
              <a:spcBef>
                <a:spcPts val="395"/>
              </a:spcBef>
              <a:spcAft>
                <a:spcPts val="0"/>
              </a:spcAft>
            </a:pPr>
            <a:r>
              <a:rPr sz="2000" dirty="0">
                <a:solidFill>
                  <a:srgbClr val="000000"/>
                </a:solidFill>
                <a:latin typeface="宋体" panose="02010600030101010101" pitchFamily="2" charset="-122"/>
                <a:cs typeface="宋体" panose="02010600030101010101" pitchFamily="2" charset="-122"/>
              </a:rPr>
              <a:t>体通过的路径（应包括采样管路、过滤器、洗涤器、调节器、分析仪</a:t>
            </a:r>
          </a:p>
          <a:p>
            <a:pPr marL="255905" marR="0">
              <a:lnSpc>
                <a:spcPts val="2005"/>
              </a:lnSpc>
              <a:spcBef>
                <a:spcPts val="395"/>
              </a:spcBef>
              <a:spcAft>
                <a:spcPts val="0"/>
              </a:spcAft>
            </a:pPr>
            <a:r>
              <a:rPr sz="2000" dirty="0">
                <a:solidFill>
                  <a:srgbClr val="000000"/>
                </a:solidFill>
                <a:latin typeface="宋体" panose="02010600030101010101" pitchFamily="2" charset="-122"/>
                <a:cs typeface="宋体" panose="02010600030101010101" pitchFamily="2" charset="-122"/>
              </a:rPr>
              <a:t>表等）一致，进行零点和量程漂移、示值误差和系统响应时间的检测；</a:t>
            </a:r>
          </a:p>
          <a:p>
            <a:pPr marL="255905" marR="0">
              <a:lnSpc>
                <a:spcPts val="2005"/>
              </a:lnSpc>
              <a:spcBef>
                <a:spcPts val="395"/>
              </a:spcBef>
              <a:spcAft>
                <a:spcPts val="0"/>
              </a:spcAft>
            </a:pPr>
            <a:r>
              <a:rPr sz="2000" dirty="0">
                <a:solidFill>
                  <a:srgbClr val="000000"/>
                </a:solidFill>
                <a:latin typeface="宋体" panose="02010600030101010101" pitchFamily="2" charset="-122"/>
                <a:cs typeface="宋体" panose="02010600030101010101" pitchFamily="2" charset="-122"/>
              </a:rPr>
              <a:t>定期检查气态污染物CEMS 的过滤器、采样探头和管路的结灰和冷凝水</a:t>
            </a:r>
          </a:p>
          <a:p>
            <a:pPr marL="255905" marR="0">
              <a:lnSpc>
                <a:spcPts val="2005"/>
              </a:lnSpc>
              <a:spcBef>
                <a:spcPts val="395"/>
              </a:spcBef>
              <a:spcAft>
                <a:spcPts val="0"/>
              </a:spcAft>
            </a:pPr>
            <a:r>
              <a:rPr sz="2000" dirty="0">
                <a:solidFill>
                  <a:srgbClr val="000000"/>
                </a:solidFill>
                <a:latin typeface="宋体" panose="02010600030101010101" pitchFamily="2" charset="-122"/>
                <a:cs typeface="宋体" panose="02010600030101010101" pitchFamily="2" charset="-122"/>
              </a:rPr>
              <a:t>情况、气体冷却部件、转换器、泵膜老化状态；定期维护记录按附录G</a:t>
            </a:r>
          </a:p>
          <a:p>
            <a:pPr marL="255905" marR="0">
              <a:lnSpc>
                <a:spcPts val="2005"/>
              </a:lnSpc>
              <a:spcBef>
                <a:spcPts val="395"/>
              </a:spcBef>
              <a:spcAft>
                <a:spcPts val="0"/>
              </a:spcAft>
            </a:pPr>
            <a:r>
              <a:rPr sz="2000" dirty="0">
                <a:solidFill>
                  <a:srgbClr val="000000"/>
                </a:solidFill>
                <a:latin typeface="宋体" panose="02010600030101010101" pitchFamily="2" charset="-122"/>
                <a:cs typeface="宋体" panose="02010600030101010101" pitchFamily="2" charset="-122"/>
              </a:rPr>
              <a:t>中的表G.1～表G.3 表格形式记录。（HJ75-2017</a:t>
            </a:r>
            <a:r>
              <a:rPr sz="2000" spc="1000" dirty="0">
                <a:solidFill>
                  <a:srgbClr val="000000"/>
                </a:solidFill>
                <a:latin typeface="宋体" panose="02010600030101010101" pitchFamily="2" charset="-122"/>
                <a:cs typeface="宋体" panose="02010600030101010101" pitchFamily="2" charset="-122"/>
              </a:rPr>
              <a:t> </a:t>
            </a:r>
            <a:r>
              <a:rPr sz="2000" dirty="0">
                <a:solidFill>
                  <a:srgbClr val="000000"/>
                </a:solidFill>
                <a:latin typeface="宋体" panose="02010600030101010101" pitchFamily="2" charset="-122"/>
                <a:cs typeface="宋体" panose="02010600030101010101" pitchFamily="2" charset="-122"/>
              </a:rPr>
              <a:t>11.2 、11.3）</a:t>
            </a:r>
          </a:p>
        </p:txBody>
      </p:sp>
      <p:sp>
        <p:nvSpPr>
          <p:cNvPr id="7" name="object 7"/>
          <p:cNvSpPr txBox="1"/>
          <p:nvPr/>
        </p:nvSpPr>
        <p:spPr>
          <a:xfrm>
            <a:off x="486410" y="3981698"/>
            <a:ext cx="9211373" cy="1854060"/>
          </a:xfrm>
          <a:prstGeom prst="rect">
            <a:avLst/>
          </a:prstGeom>
        </p:spPr>
        <p:txBody>
          <a:bodyPr vert="horz" wrap="square" lIns="0" tIns="0" rIns="0" bIns="0" rtlCol="0">
            <a:spAutoFit/>
          </a:bodyPr>
          <a:lstStyle/>
          <a:p>
            <a:pPr marL="0" marR="0">
              <a:lnSpc>
                <a:spcPts val="2005"/>
              </a:lnSpc>
              <a:spcBef>
                <a:spcPts val="0"/>
              </a:spcBef>
              <a:spcAft>
                <a:spcPts val="0"/>
              </a:spcAft>
            </a:pPr>
            <a:r>
              <a:rPr sz="1350" dirty="0">
                <a:solidFill>
                  <a:srgbClr val="2DA2BF"/>
                </a:solidFill>
                <a:latin typeface="UVWQUJ+Wingdings3" panose="02000500000000000000"/>
                <a:cs typeface="UVWQUJ+Wingdings3" panose="02000500000000000000"/>
              </a:rPr>
              <a:t></a:t>
            </a:r>
            <a:r>
              <a:rPr sz="1350" spc="962" dirty="0">
                <a:solidFill>
                  <a:srgbClr val="2DA2BF"/>
                </a:solidFill>
                <a:latin typeface="Times New Roman" panose="02020603050405020304"/>
                <a:cs typeface="Times New Roman" panose="02020603050405020304"/>
              </a:rPr>
              <a:t> </a:t>
            </a:r>
            <a:r>
              <a:rPr sz="2000" spc="10" dirty="0">
                <a:solidFill>
                  <a:srgbClr val="000000"/>
                </a:solidFill>
                <a:latin typeface="ILCCTM+SimHei" panose="02000500000000000000"/>
                <a:cs typeface="ILCCTM+SimHei" panose="02000500000000000000"/>
              </a:rPr>
              <a:t>核查方法：</a:t>
            </a:r>
            <a:r>
              <a:rPr sz="2000" dirty="0">
                <a:solidFill>
                  <a:srgbClr val="000000"/>
                </a:solidFill>
                <a:latin typeface="宋体" panose="02010600030101010101" pitchFamily="2" charset="-122"/>
                <a:cs typeface="宋体" panose="02010600030101010101" pitchFamily="2" charset="-122"/>
              </a:rPr>
              <a:t>1、查看蠕动泵电机是否按标识方向转动，观察蠕动泵管是</a:t>
            </a:r>
          </a:p>
          <a:p>
            <a:pPr marL="255905" marR="0">
              <a:lnSpc>
                <a:spcPts val="2005"/>
              </a:lnSpc>
              <a:spcBef>
                <a:spcPts val="395"/>
              </a:spcBef>
              <a:spcAft>
                <a:spcPts val="0"/>
              </a:spcAft>
            </a:pPr>
            <a:r>
              <a:rPr sz="2000" dirty="0">
                <a:solidFill>
                  <a:srgbClr val="000000"/>
                </a:solidFill>
                <a:latin typeface="宋体" panose="02010600030101010101" pitchFamily="2" charset="-122"/>
                <a:cs typeface="宋体" panose="02010600030101010101" pitchFamily="2" charset="-122"/>
              </a:rPr>
              <a:t>否有水柱顺利排出。2、查阅运维记录，检查是否定期更换蠕动泵管</a:t>
            </a:r>
          </a:p>
          <a:p>
            <a:pPr marL="255905" marR="0">
              <a:lnSpc>
                <a:spcPts val="2005"/>
              </a:lnSpc>
              <a:spcBef>
                <a:spcPts val="395"/>
              </a:spcBef>
              <a:spcAft>
                <a:spcPts val="0"/>
              </a:spcAft>
            </a:pPr>
            <a:r>
              <a:rPr sz="2000" dirty="0">
                <a:solidFill>
                  <a:srgbClr val="000000"/>
                </a:solidFill>
                <a:latin typeface="宋体" panose="02010600030101010101" pitchFamily="2" charset="-122"/>
                <a:cs typeface="宋体" panose="02010600030101010101" pitchFamily="2" charset="-122"/>
              </a:rPr>
              <a:t>（一般3个月至少需要更换一次）。3、将蠕动泵管拆卸下来，观察其</a:t>
            </a:r>
          </a:p>
          <a:p>
            <a:pPr marL="255905" marR="0">
              <a:lnSpc>
                <a:spcPts val="2005"/>
              </a:lnSpc>
              <a:spcBef>
                <a:spcPts val="395"/>
              </a:spcBef>
              <a:spcAft>
                <a:spcPts val="0"/>
              </a:spcAft>
            </a:pPr>
            <a:r>
              <a:rPr sz="2000" dirty="0">
                <a:solidFill>
                  <a:srgbClr val="000000"/>
                </a:solidFill>
                <a:latin typeface="宋体" panose="02010600030101010101" pitchFamily="2" charset="-122"/>
                <a:cs typeface="宋体" panose="02010600030101010101" pitchFamily="2" charset="-122"/>
              </a:rPr>
              <a:t>是否有裂纹、能否恢复原状。如拆卸后不能恢复原状，泵管表面有裂</a:t>
            </a:r>
          </a:p>
          <a:p>
            <a:pPr marL="255905" marR="0">
              <a:lnSpc>
                <a:spcPts val="2005"/>
              </a:lnSpc>
              <a:spcBef>
                <a:spcPts val="395"/>
              </a:spcBef>
              <a:spcAft>
                <a:spcPts val="0"/>
              </a:spcAft>
            </a:pPr>
            <a:r>
              <a:rPr sz="2000" dirty="0">
                <a:solidFill>
                  <a:srgbClr val="000000"/>
                </a:solidFill>
                <a:latin typeface="宋体" panose="02010600030101010101" pitchFamily="2" charset="-122"/>
                <a:cs typeface="宋体" panose="02010600030101010101" pitchFamily="2" charset="-122"/>
              </a:rPr>
              <a:t>纹，则需要更换。</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860425" y="5715327"/>
            <a:ext cx="2667603" cy="658494"/>
          </a:xfrm>
          <a:prstGeom prst="rect">
            <a:avLst/>
          </a:prstGeom>
        </p:spPr>
        <p:txBody>
          <a:bodyPr vert="horz" wrap="square" lIns="0" tIns="0" rIns="0" bIns="0" rtlCol="0">
            <a:spAutoFit/>
          </a:bodyPr>
          <a:lstStyle/>
          <a:p>
            <a:pPr marL="0" marR="0">
              <a:lnSpc>
                <a:spcPts val="1405"/>
              </a:lnSpc>
              <a:spcBef>
                <a:spcPts val="0"/>
              </a:spcBef>
              <a:spcAft>
                <a:spcPts val="0"/>
              </a:spcAft>
            </a:pPr>
            <a:r>
              <a:rPr sz="1400" dirty="0">
                <a:solidFill>
                  <a:srgbClr val="000000"/>
                </a:solidFill>
                <a:latin typeface="宋体" panose="02010600030101010101" pitchFamily="2" charset="-122"/>
                <a:cs typeface="宋体" panose="02010600030101010101" pitchFamily="2" charset="-122"/>
              </a:rPr>
              <a:t>正常运行时，蠕动泵排出的冷</a:t>
            </a:r>
          </a:p>
          <a:p>
            <a:pPr marL="711200" marR="0">
              <a:lnSpc>
                <a:spcPts val="1405"/>
              </a:lnSpc>
              <a:spcBef>
                <a:spcPts val="275"/>
              </a:spcBef>
              <a:spcAft>
                <a:spcPts val="0"/>
              </a:spcAft>
            </a:pPr>
            <a:r>
              <a:rPr sz="1400" dirty="0">
                <a:solidFill>
                  <a:srgbClr val="000000"/>
                </a:solidFill>
                <a:latin typeface="宋体" panose="02010600030101010101" pitchFamily="2" charset="-122"/>
                <a:cs typeface="宋体" panose="02010600030101010101" pitchFamily="2" charset="-122"/>
              </a:rPr>
              <a:t>凝水呈酸性</a:t>
            </a:r>
          </a:p>
        </p:txBody>
      </p:sp>
      <p:sp>
        <p:nvSpPr>
          <p:cNvPr id="4" name="object 4"/>
          <p:cNvSpPr txBox="1"/>
          <p:nvPr/>
        </p:nvSpPr>
        <p:spPr>
          <a:xfrm>
            <a:off x="4846637" y="5836612"/>
            <a:ext cx="1337310" cy="445135"/>
          </a:xfrm>
          <a:prstGeom prst="rect">
            <a:avLst/>
          </a:prstGeom>
        </p:spPr>
        <p:txBody>
          <a:bodyPr vert="horz" wrap="square" lIns="0" tIns="0" rIns="0" bIns="0" rtlCol="0">
            <a:spAutoFit/>
          </a:bodyPr>
          <a:lstStyle/>
          <a:p>
            <a:pPr marL="0" marR="0">
              <a:lnSpc>
                <a:spcPts val="1405"/>
              </a:lnSpc>
              <a:spcBef>
                <a:spcPts val="0"/>
              </a:spcBef>
              <a:spcAft>
                <a:spcPts val="0"/>
              </a:spcAft>
            </a:pPr>
            <a:r>
              <a:rPr sz="1400" dirty="0">
                <a:solidFill>
                  <a:srgbClr val="000000"/>
                </a:solidFill>
                <a:latin typeface="宋体" panose="02010600030101010101" pitchFamily="2" charset="-122"/>
                <a:cs typeface="宋体" panose="02010600030101010101" pitchFamily="2" charset="-122"/>
              </a:rPr>
              <a:t>新的蠕动泵管</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629920" y="624433"/>
            <a:ext cx="9415844" cy="505140"/>
          </a:xfrm>
          <a:prstGeom prst="rect">
            <a:avLst/>
          </a:prstGeom>
        </p:spPr>
        <p:txBody>
          <a:bodyPr vert="horz" wrap="square" lIns="0" tIns="0" rIns="0" bIns="0" rtlCol="0">
            <a:spAutoFit/>
          </a:bodyPr>
          <a:lstStyle/>
          <a:p>
            <a:pPr marL="0" marR="0">
              <a:lnSpc>
                <a:spcPts val="1595"/>
              </a:lnSpc>
              <a:spcBef>
                <a:spcPts val="0"/>
              </a:spcBef>
              <a:spcAft>
                <a:spcPts val="0"/>
              </a:spcAft>
            </a:pPr>
            <a:r>
              <a:rPr sz="1100" dirty="0">
                <a:solidFill>
                  <a:srgbClr val="2DA2BF"/>
                </a:solidFill>
                <a:latin typeface="EGCTCM+ArialMT" panose="02000500000000000000"/>
                <a:cs typeface="EGCTCM+ArialMT" panose="02000500000000000000"/>
              </a:rPr>
              <a:t>•</a:t>
            </a:r>
            <a:r>
              <a:rPr sz="1100" spc="1324" dirty="0">
                <a:solidFill>
                  <a:srgbClr val="2DA2BF"/>
                </a:solidFill>
                <a:latin typeface="EGCTCM+ArialMT" panose="02000500000000000000"/>
                <a:cs typeface="EGCTCM+ArialMT" panose="02000500000000000000"/>
              </a:rPr>
              <a:t> </a:t>
            </a:r>
            <a:r>
              <a:rPr sz="1600" spc="10" dirty="0">
                <a:solidFill>
                  <a:srgbClr val="000000"/>
                </a:solidFill>
                <a:latin typeface="ILCCTM+SimHei" panose="02000500000000000000"/>
                <a:cs typeface="ILCCTM+SimHei" panose="02000500000000000000"/>
              </a:rPr>
              <a:t>常见问题：</a:t>
            </a:r>
            <a:r>
              <a:rPr sz="1600" dirty="0">
                <a:solidFill>
                  <a:srgbClr val="000000"/>
                </a:solidFill>
                <a:latin typeface="宋体" panose="02010600030101010101" pitchFamily="2" charset="-122"/>
                <a:cs typeface="宋体" panose="02010600030101010101" pitchFamily="2" charset="-122"/>
              </a:rPr>
              <a:t>（直接抽取法）采样探头或采样管线伴热温度低于仪器要求（对燃煤锅炉，采</a:t>
            </a:r>
          </a:p>
        </p:txBody>
      </p:sp>
      <p:sp>
        <p:nvSpPr>
          <p:cNvPr id="4" name="object 4"/>
          <p:cNvSpPr txBox="1"/>
          <p:nvPr/>
        </p:nvSpPr>
        <p:spPr>
          <a:xfrm>
            <a:off x="885825" y="941933"/>
            <a:ext cx="9112790" cy="507364"/>
          </a:xfrm>
          <a:prstGeom prst="rect">
            <a:avLst/>
          </a:prstGeom>
        </p:spPr>
        <p:txBody>
          <a:bodyPr vert="horz" wrap="square" lIns="0" tIns="0" rIns="0" bIns="0" rtlCol="0">
            <a:spAutoFit/>
          </a:bodyPr>
          <a:lstStyle/>
          <a:p>
            <a:pPr marL="0" marR="0">
              <a:lnSpc>
                <a:spcPts val="1595"/>
              </a:lnSpc>
              <a:spcBef>
                <a:spcPts val="0"/>
              </a:spcBef>
              <a:spcAft>
                <a:spcPts val="0"/>
              </a:spcAft>
            </a:pPr>
            <a:r>
              <a:rPr sz="1600" dirty="0">
                <a:solidFill>
                  <a:srgbClr val="000000"/>
                </a:solidFill>
                <a:latin typeface="宋体" panose="02010600030101010101" pitchFamily="2" charset="-122"/>
                <a:cs typeface="宋体" panose="02010600030101010101" pitchFamily="2" charset="-122"/>
              </a:rPr>
              <a:t>样探头加热温度一般需≥160℃，采样管线加热温度需≥120℃，具体可参见仪器说明书）</a:t>
            </a:r>
          </a:p>
        </p:txBody>
      </p:sp>
      <p:sp>
        <p:nvSpPr>
          <p:cNvPr id="5" name="object 5"/>
          <p:cNvSpPr txBox="1"/>
          <p:nvPr/>
        </p:nvSpPr>
        <p:spPr>
          <a:xfrm>
            <a:off x="629920" y="1310233"/>
            <a:ext cx="9420226" cy="1141590"/>
          </a:xfrm>
          <a:prstGeom prst="rect">
            <a:avLst/>
          </a:prstGeom>
        </p:spPr>
        <p:txBody>
          <a:bodyPr vert="horz" wrap="square" lIns="0" tIns="0" rIns="0" bIns="0" rtlCol="0">
            <a:spAutoFit/>
          </a:bodyPr>
          <a:lstStyle/>
          <a:p>
            <a:pPr marL="0" marR="0">
              <a:lnSpc>
                <a:spcPts val="1595"/>
              </a:lnSpc>
              <a:spcBef>
                <a:spcPts val="0"/>
              </a:spcBef>
              <a:spcAft>
                <a:spcPts val="0"/>
              </a:spcAft>
            </a:pPr>
            <a:r>
              <a:rPr sz="1100" dirty="0">
                <a:solidFill>
                  <a:srgbClr val="2DA2BF"/>
                </a:solidFill>
                <a:latin typeface="EGCTCM+ArialMT" panose="02000500000000000000"/>
                <a:cs typeface="EGCTCM+ArialMT" panose="02000500000000000000"/>
              </a:rPr>
              <a:t>•</a:t>
            </a:r>
            <a:r>
              <a:rPr sz="1100" spc="1324" dirty="0">
                <a:solidFill>
                  <a:srgbClr val="2DA2BF"/>
                </a:solidFill>
                <a:latin typeface="EGCTCM+ArialMT" panose="02000500000000000000"/>
                <a:cs typeface="EGCTCM+ArialMT" panose="02000500000000000000"/>
              </a:rPr>
              <a:t> </a:t>
            </a:r>
            <a:r>
              <a:rPr sz="1600" spc="10" dirty="0">
                <a:solidFill>
                  <a:srgbClr val="000000"/>
                </a:solidFill>
                <a:latin typeface="ILCCTM+SimHei" panose="02000500000000000000"/>
                <a:cs typeface="ILCCTM+SimHei" panose="02000500000000000000"/>
              </a:rPr>
              <a:t>对系统和数据影响：</a:t>
            </a:r>
            <a:r>
              <a:rPr sz="1600" dirty="0">
                <a:solidFill>
                  <a:srgbClr val="000000"/>
                </a:solidFill>
                <a:latin typeface="宋体" panose="02010600030101010101" pitchFamily="2" charset="-122"/>
                <a:cs typeface="宋体" panose="02010600030101010101" pitchFamily="2" charset="-122"/>
              </a:rPr>
              <a:t>1、伴热温度不足，烟气结露，使测定结果偏低，腐蚀设备；2、易导</a:t>
            </a:r>
          </a:p>
          <a:p>
            <a:pPr marL="255905" marR="0">
              <a:lnSpc>
                <a:spcPts val="1595"/>
              </a:lnSpc>
              <a:spcBef>
                <a:spcPts val="905"/>
              </a:spcBef>
              <a:spcAft>
                <a:spcPts val="0"/>
              </a:spcAft>
            </a:pPr>
            <a:r>
              <a:rPr sz="1600" dirty="0">
                <a:solidFill>
                  <a:srgbClr val="000000"/>
                </a:solidFill>
                <a:latin typeface="宋体" panose="02010600030101010101" pitchFamily="2" charset="-122"/>
                <a:cs typeface="宋体" panose="02010600030101010101" pitchFamily="2" charset="-122"/>
              </a:rPr>
              <a:t>致颗粒物集聚，堵塞探头或管路，进而导致采样流量不正确、响应时间增长甚至系统运行</a:t>
            </a:r>
          </a:p>
          <a:p>
            <a:pPr marL="255905" marR="0">
              <a:lnSpc>
                <a:spcPts val="1595"/>
              </a:lnSpc>
              <a:spcBef>
                <a:spcPts val="905"/>
              </a:spcBef>
              <a:spcAft>
                <a:spcPts val="0"/>
              </a:spcAft>
            </a:pPr>
            <a:r>
              <a:rPr sz="1600" dirty="0">
                <a:solidFill>
                  <a:srgbClr val="000000"/>
                </a:solidFill>
                <a:latin typeface="宋体" panose="02010600030101010101" pitchFamily="2" charset="-122"/>
                <a:cs typeface="宋体" panose="02010600030101010101" pitchFamily="2" charset="-122"/>
              </a:rPr>
              <a:t>不正常；3、可导致液态水积聚，设备报警停运或水滴进入分析仪器导致仪器停运。</a:t>
            </a:r>
          </a:p>
        </p:txBody>
      </p:sp>
      <p:sp>
        <p:nvSpPr>
          <p:cNvPr id="6" name="object 6"/>
          <p:cNvSpPr txBox="1"/>
          <p:nvPr/>
        </p:nvSpPr>
        <p:spPr>
          <a:xfrm>
            <a:off x="629920" y="2310993"/>
            <a:ext cx="9211373" cy="517842"/>
          </a:xfrm>
          <a:prstGeom prst="rect">
            <a:avLst/>
          </a:prstGeom>
        </p:spPr>
        <p:txBody>
          <a:bodyPr vert="horz" wrap="square" lIns="0" tIns="0" rIns="0" bIns="0" rtlCol="0">
            <a:spAutoFit/>
          </a:bodyPr>
          <a:lstStyle/>
          <a:p>
            <a:pPr marL="0" marR="0">
              <a:lnSpc>
                <a:spcPts val="1660"/>
              </a:lnSpc>
              <a:spcBef>
                <a:spcPts val="0"/>
              </a:spcBef>
              <a:spcAft>
                <a:spcPts val="0"/>
              </a:spcAft>
            </a:pPr>
            <a:r>
              <a:rPr sz="1100" dirty="0">
                <a:solidFill>
                  <a:srgbClr val="2DA2BF"/>
                </a:solidFill>
                <a:latin typeface="EGCTCM+ArialMT" panose="02000500000000000000"/>
                <a:cs typeface="EGCTCM+ArialMT" panose="02000500000000000000"/>
              </a:rPr>
              <a:t>•</a:t>
            </a:r>
            <a:r>
              <a:rPr sz="1100" spc="1324" dirty="0">
                <a:solidFill>
                  <a:srgbClr val="2DA2BF"/>
                </a:solidFill>
                <a:latin typeface="EGCTCM+ArialMT" panose="02000500000000000000"/>
                <a:cs typeface="EGCTCM+ArialMT" panose="02000500000000000000"/>
              </a:rPr>
              <a:t> </a:t>
            </a:r>
            <a:r>
              <a:rPr sz="1600" spc="10" dirty="0">
                <a:solidFill>
                  <a:srgbClr val="000000"/>
                </a:solidFill>
                <a:latin typeface="ILCCTM+SimHei" panose="02000500000000000000"/>
                <a:cs typeface="ILCCTM+SimHei" panose="02000500000000000000"/>
              </a:rPr>
              <a:t>核查方法：</a:t>
            </a:r>
            <a:r>
              <a:rPr sz="1600" dirty="0">
                <a:solidFill>
                  <a:srgbClr val="000000"/>
                </a:solidFill>
                <a:latin typeface="DDTNEO+LucidaSansUnicode" panose="02000500000000000000"/>
                <a:cs typeface="DDTNEO+LucidaSansUnicode" panose="02000500000000000000"/>
              </a:rPr>
              <a:t>1</a:t>
            </a:r>
            <a:r>
              <a:rPr sz="1600" dirty="0">
                <a:solidFill>
                  <a:srgbClr val="000000"/>
                </a:solidFill>
                <a:latin typeface="宋体" panose="02010600030101010101" pitchFamily="2" charset="-122"/>
                <a:cs typeface="宋体" panose="02010600030101010101" pitchFamily="2" charset="-122"/>
              </a:rPr>
              <a:t>、观察采样探头加热温度及采样管线加热温度是否满足要求；2、检查采样</a:t>
            </a:r>
          </a:p>
        </p:txBody>
      </p:sp>
      <p:sp>
        <p:nvSpPr>
          <p:cNvPr id="7" name="object 7"/>
          <p:cNvSpPr txBox="1"/>
          <p:nvPr/>
        </p:nvSpPr>
        <p:spPr>
          <a:xfrm>
            <a:off x="885825" y="2631033"/>
            <a:ext cx="8995950" cy="507364"/>
          </a:xfrm>
          <a:prstGeom prst="rect">
            <a:avLst/>
          </a:prstGeom>
        </p:spPr>
        <p:txBody>
          <a:bodyPr vert="horz" wrap="square" lIns="0" tIns="0" rIns="0" bIns="0" rtlCol="0">
            <a:spAutoFit/>
          </a:bodyPr>
          <a:lstStyle/>
          <a:p>
            <a:pPr marL="0" marR="0">
              <a:lnSpc>
                <a:spcPts val="1595"/>
              </a:lnSpc>
              <a:spcBef>
                <a:spcPts val="0"/>
              </a:spcBef>
              <a:spcAft>
                <a:spcPts val="0"/>
              </a:spcAft>
            </a:pPr>
            <a:r>
              <a:rPr sz="1600" dirty="0">
                <a:solidFill>
                  <a:srgbClr val="000000"/>
                </a:solidFill>
                <a:latin typeface="宋体" panose="02010600030101010101" pitchFamily="2" charset="-122"/>
                <a:cs typeface="宋体" panose="02010600030101010101" pitchFamily="2" charset="-122"/>
              </a:rPr>
              <a:t>管线出口处是否有结露现象；3、用手触碰采样管线，感觉是否有温度异常偏低的部分。</a:t>
            </a:r>
          </a:p>
        </p:txBody>
      </p:sp>
      <p:sp>
        <p:nvSpPr>
          <p:cNvPr id="8" name="object 8"/>
          <p:cNvSpPr txBox="1"/>
          <p:nvPr/>
        </p:nvSpPr>
        <p:spPr>
          <a:xfrm>
            <a:off x="629920" y="2999333"/>
            <a:ext cx="9640761" cy="3047100"/>
          </a:xfrm>
          <a:prstGeom prst="rect">
            <a:avLst/>
          </a:prstGeom>
        </p:spPr>
        <p:txBody>
          <a:bodyPr vert="horz" wrap="square" lIns="0" tIns="0" rIns="0" bIns="0" rtlCol="0">
            <a:spAutoFit/>
          </a:bodyPr>
          <a:lstStyle/>
          <a:p>
            <a:pPr marL="0" marR="0">
              <a:lnSpc>
                <a:spcPts val="1595"/>
              </a:lnSpc>
              <a:spcBef>
                <a:spcPts val="0"/>
              </a:spcBef>
              <a:spcAft>
                <a:spcPts val="0"/>
              </a:spcAft>
            </a:pPr>
            <a:r>
              <a:rPr sz="1100" dirty="0">
                <a:solidFill>
                  <a:srgbClr val="2DA2BF"/>
                </a:solidFill>
                <a:latin typeface="EGCTCM+ArialMT" panose="02000500000000000000"/>
                <a:cs typeface="EGCTCM+ArialMT" panose="02000500000000000000"/>
              </a:rPr>
              <a:t>•</a:t>
            </a:r>
            <a:r>
              <a:rPr sz="1100" spc="1324" dirty="0">
                <a:solidFill>
                  <a:srgbClr val="2DA2BF"/>
                </a:solidFill>
                <a:latin typeface="EGCTCM+ArialMT" panose="02000500000000000000"/>
                <a:cs typeface="EGCTCM+ArialMT" panose="02000500000000000000"/>
              </a:rPr>
              <a:t> </a:t>
            </a:r>
            <a:r>
              <a:rPr sz="1600" spc="10" dirty="0">
                <a:solidFill>
                  <a:srgbClr val="000000"/>
                </a:solidFill>
                <a:latin typeface="ILCCTM+SimHei" panose="02000500000000000000"/>
                <a:cs typeface="ILCCTM+SimHei" panose="02000500000000000000"/>
              </a:rPr>
              <a:t>备注：</a:t>
            </a:r>
            <a:r>
              <a:rPr sz="1600" dirty="0">
                <a:solidFill>
                  <a:srgbClr val="000000"/>
                </a:solidFill>
                <a:latin typeface="宋体" panose="02010600030101010101" pitchFamily="2" charset="-122"/>
                <a:cs typeface="宋体" panose="02010600030101010101" pitchFamily="2" charset="-122"/>
              </a:rPr>
              <a:t>1、只有完全抽取法（包括热湿法和冷干法）仪器使用伴热管。稀释抽取法不需要</a:t>
            </a:r>
          </a:p>
          <a:p>
            <a:pPr marL="255905" marR="0">
              <a:lnSpc>
                <a:spcPts val="1595"/>
              </a:lnSpc>
              <a:spcBef>
                <a:spcPts val="905"/>
              </a:spcBef>
              <a:spcAft>
                <a:spcPts val="0"/>
              </a:spcAft>
            </a:pPr>
            <a:r>
              <a:rPr sz="1600" dirty="0">
                <a:solidFill>
                  <a:srgbClr val="000000"/>
                </a:solidFill>
                <a:latin typeface="宋体" panose="02010600030101010101" pitchFamily="2" charset="-122"/>
                <a:cs typeface="宋体" panose="02010600030101010101" pitchFamily="2" charset="-122"/>
              </a:rPr>
              <a:t>伴热，但探头也需要加热。2、采样探头加热温度和伴热管伴热温度需根据烟气露点温度</a:t>
            </a:r>
          </a:p>
          <a:p>
            <a:pPr marL="255905" marR="0">
              <a:lnSpc>
                <a:spcPts val="1595"/>
              </a:lnSpc>
              <a:spcBef>
                <a:spcPts val="905"/>
              </a:spcBef>
              <a:spcAft>
                <a:spcPts val="0"/>
              </a:spcAft>
            </a:pPr>
            <a:r>
              <a:rPr sz="1600" dirty="0">
                <a:solidFill>
                  <a:srgbClr val="000000"/>
                </a:solidFill>
                <a:latin typeface="宋体" panose="02010600030101010101" pitchFamily="2" charset="-122"/>
                <a:cs typeface="宋体" panose="02010600030101010101" pitchFamily="2" charset="-122"/>
              </a:rPr>
              <a:t>确定，必须保证能够将烟气加热到露点温度以上。对垃圾焚烧尾气等露点温度较高的烟气，</a:t>
            </a:r>
          </a:p>
          <a:p>
            <a:pPr marL="255905" marR="0">
              <a:lnSpc>
                <a:spcPts val="1595"/>
              </a:lnSpc>
              <a:spcBef>
                <a:spcPts val="905"/>
              </a:spcBef>
              <a:spcAft>
                <a:spcPts val="0"/>
              </a:spcAft>
            </a:pPr>
            <a:r>
              <a:rPr sz="1600" dirty="0">
                <a:solidFill>
                  <a:srgbClr val="000000"/>
                </a:solidFill>
                <a:latin typeface="宋体" panose="02010600030101010101" pitchFamily="2" charset="-122"/>
                <a:cs typeface="宋体" panose="02010600030101010101" pitchFamily="2" charset="-122"/>
              </a:rPr>
              <a:t>采样探头加热温度和伴热管温度宜设置更高的温度，一般不低于180℃。3、根据对某型伴</a:t>
            </a:r>
          </a:p>
          <a:p>
            <a:pPr marL="255905" marR="0">
              <a:lnSpc>
                <a:spcPts val="1595"/>
              </a:lnSpc>
              <a:spcBef>
                <a:spcPts val="905"/>
              </a:spcBef>
              <a:spcAft>
                <a:spcPts val="0"/>
              </a:spcAft>
            </a:pPr>
            <a:r>
              <a:rPr sz="1600" dirty="0">
                <a:solidFill>
                  <a:srgbClr val="000000"/>
                </a:solidFill>
                <a:latin typeface="宋体" panose="02010600030101010101" pitchFamily="2" charset="-122"/>
                <a:cs typeface="宋体" panose="02010600030101010101" pitchFamily="2" charset="-122"/>
              </a:rPr>
              <a:t>热管实际试验，裸露管段长度30厘米时，烟气温度降低可达70℃左右；60厘米时，可达</a:t>
            </a:r>
          </a:p>
          <a:p>
            <a:pPr marL="255905" marR="0">
              <a:lnSpc>
                <a:spcPts val="1595"/>
              </a:lnSpc>
              <a:spcBef>
                <a:spcPts val="905"/>
              </a:spcBef>
              <a:spcAft>
                <a:spcPts val="0"/>
              </a:spcAft>
            </a:pPr>
            <a:r>
              <a:rPr sz="1600" dirty="0">
                <a:solidFill>
                  <a:srgbClr val="000000"/>
                </a:solidFill>
                <a:latin typeface="宋体" panose="02010600030101010101" pitchFamily="2" charset="-122"/>
                <a:cs typeface="宋体" panose="02010600030101010101" pitchFamily="2" charset="-122"/>
              </a:rPr>
              <a:t>90℃左右。也就是说，裸露管段长度超过60厘米时，烟气温度已经降低至接近室温。在此</a:t>
            </a:r>
          </a:p>
          <a:p>
            <a:pPr marL="255905" marR="0">
              <a:lnSpc>
                <a:spcPts val="1595"/>
              </a:lnSpc>
              <a:spcBef>
                <a:spcPts val="905"/>
              </a:spcBef>
              <a:spcAft>
                <a:spcPts val="0"/>
              </a:spcAft>
            </a:pPr>
            <a:r>
              <a:rPr sz="1600" dirty="0">
                <a:solidFill>
                  <a:srgbClr val="000000"/>
                </a:solidFill>
                <a:latin typeface="宋体" panose="02010600030101010101" pitchFamily="2" charset="-122"/>
                <a:cs typeface="宋体" panose="02010600030101010101" pitchFamily="2" charset="-122"/>
              </a:rPr>
              <a:t>过程中，将产生大量冷凝水，吸收烟气中二氧化硫，使测定结果偏低。在二氧化硫浓度较</a:t>
            </a:r>
          </a:p>
          <a:p>
            <a:pPr marL="255905" marR="0">
              <a:lnSpc>
                <a:spcPts val="1595"/>
              </a:lnSpc>
              <a:spcBef>
                <a:spcPts val="905"/>
              </a:spcBef>
              <a:spcAft>
                <a:spcPts val="0"/>
              </a:spcAft>
            </a:pPr>
            <a:r>
              <a:rPr sz="1600" dirty="0">
                <a:solidFill>
                  <a:srgbClr val="000000"/>
                </a:solidFill>
                <a:latin typeface="宋体" panose="02010600030101010101" pitchFamily="2" charset="-122"/>
                <a:cs typeface="宋体" panose="02010600030101010101" pitchFamily="2" charset="-122"/>
              </a:rPr>
              <a:t>低时，对测定结果的影响更大（如普通湿法脱硫烟气，浓度低于50ppm时，二氧化硫损失</a:t>
            </a:r>
          </a:p>
          <a:p>
            <a:pPr marL="255905" marR="0">
              <a:lnSpc>
                <a:spcPts val="1595"/>
              </a:lnSpc>
              <a:spcBef>
                <a:spcPts val="905"/>
              </a:spcBef>
              <a:spcAft>
                <a:spcPts val="0"/>
              </a:spcAft>
            </a:pPr>
            <a:r>
              <a:rPr sz="1600" dirty="0">
                <a:solidFill>
                  <a:srgbClr val="000000"/>
                </a:solidFill>
                <a:latin typeface="宋体" panose="02010600030101010101" pitchFamily="2" charset="-122"/>
                <a:cs typeface="宋体" panose="02010600030101010101" pitchFamily="2" charset="-122"/>
              </a:rPr>
              <a:t>率可达10%甚至更高）。因此，在安装过程中，应尽量缩短采样管裸露管段的长度。</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921067" y="4813310"/>
            <a:ext cx="2359802" cy="445135"/>
          </a:xfrm>
          <a:prstGeom prst="rect">
            <a:avLst/>
          </a:prstGeom>
        </p:spPr>
        <p:txBody>
          <a:bodyPr vert="horz" wrap="square" lIns="0" tIns="0" rIns="0" bIns="0" rtlCol="0">
            <a:spAutoFit/>
          </a:bodyPr>
          <a:lstStyle/>
          <a:p>
            <a:pPr marL="0" marR="0">
              <a:lnSpc>
                <a:spcPts val="1405"/>
              </a:lnSpc>
              <a:spcBef>
                <a:spcPts val="0"/>
              </a:spcBef>
              <a:spcAft>
                <a:spcPts val="0"/>
              </a:spcAft>
            </a:pPr>
            <a:r>
              <a:rPr sz="1400" dirty="0">
                <a:solidFill>
                  <a:srgbClr val="000000"/>
                </a:solidFill>
                <a:latin typeface="宋体" panose="02010600030101010101" pitchFamily="2" charset="-122"/>
                <a:cs typeface="宋体" panose="02010600030101010101" pitchFamily="2" charset="-122"/>
              </a:rPr>
              <a:t>伴热管伴热温度不足120℃</a:t>
            </a:r>
          </a:p>
        </p:txBody>
      </p:sp>
      <p:sp>
        <p:nvSpPr>
          <p:cNvPr id="4" name="object 4"/>
          <p:cNvSpPr txBox="1"/>
          <p:nvPr/>
        </p:nvSpPr>
        <p:spPr>
          <a:xfrm>
            <a:off x="4892675" y="4859665"/>
            <a:ext cx="2667603" cy="658494"/>
          </a:xfrm>
          <a:prstGeom prst="rect">
            <a:avLst/>
          </a:prstGeom>
        </p:spPr>
        <p:txBody>
          <a:bodyPr vert="horz" wrap="square" lIns="0" tIns="0" rIns="0" bIns="0" rtlCol="0">
            <a:spAutoFit/>
          </a:bodyPr>
          <a:lstStyle/>
          <a:p>
            <a:pPr marL="0" marR="0">
              <a:lnSpc>
                <a:spcPts val="1405"/>
              </a:lnSpc>
              <a:spcBef>
                <a:spcPts val="0"/>
              </a:spcBef>
              <a:spcAft>
                <a:spcPts val="0"/>
              </a:spcAft>
            </a:pPr>
            <a:r>
              <a:rPr sz="1400" dirty="0">
                <a:solidFill>
                  <a:srgbClr val="000000"/>
                </a:solidFill>
                <a:latin typeface="宋体" panose="02010600030101010101" pitchFamily="2" charset="-122"/>
                <a:cs typeface="宋体" panose="02010600030101010101" pitchFamily="2" charset="-122"/>
              </a:rPr>
              <a:t>采样探头设置温度、加热温度</a:t>
            </a:r>
          </a:p>
          <a:p>
            <a:pPr marL="755650" marR="0">
              <a:lnSpc>
                <a:spcPts val="1405"/>
              </a:lnSpc>
              <a:spcBef>
                <a:spcPts val="275"/>
              </a:spcBef>
              <a:spcAft>
                <a:spcPts val="0"/>
              </a:spcAft>
            </a:pPr>
            <a:r>
              <a:rPr sz="1400" dirty="0">
                <a:solidFill>
                  <a:srgbClr val="000000"/>
                </a:solidFill>
                <a:latin typeface="宋体" panose="02010600030101010101" pitchFamily="2" charset="-122"/>
                <a:cs typeface="宋体" panose="02010600030101010101" pitchFamily="2" charset="-122"/>
              </a:rPr>
              <a:t>不足160℃</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525145" y="747196"/>
            <a:ext cx="9390285" cy="2312252"/>
          </a:xfrm>
          <a:prstGeom prst="rect">
            <a:avLst/>
          </a:prstGeom>
        </p:spPr>
        <p:txBody>
          <a:bodyPr vert="horz" wrap="square" lIns="0" tIns="0" rIns="0" bIns="0" rtlCol="0">
            <a:spAutoFit/>
          </a:bodyPr>
          <a:lstStyle/>
          <a:p>
            <a:pPr marL="0" marR="0">
              <a:lnSpc>
                <a:spcPts val="1500"/>
              </a:lnSpc>
              <a:spcBef>
                <a:spcPts val="0"/>
              </a:spcBef>
              <a:spcAft>
                <a:spcPts val="0"/>
              </a:spcAft>
            </a:pPr>
            <a:r>
              <a:rPr sz="1000" dirty="0">
                <a:solidFill>
                  <a:srgbClr val="2DA2BF"/>
                </a:solidFill>
                <a:latin typeface="EGCTCM+ArialMT" panose="02000500000000000000"/>
                <a:cs typeface="EGCTCM+ArialMT" panose="02000500000000000000"/>
              </a:rPr>
              <a:t>•</a:t>
            </a:r>
            <a:r>
              <a:rPr sz="1000" spc="1387" dirty="0">
                <a:solidFill>
                  <a:srgbClr val="2DA2BF"/>
                </a:solidFill>
                <a:latin typeface="EGCTCM+ArialMT" panose="02000500000000000000"/>
                <a:cs typeface="EGCTCM+ArialMT" panose="02000500000000000000"/>
              </a:rPr>
              <a:t> </a:t>
            </a:r>
            <a:r>
              <a:rPr sz="1500" spc="10" dirty="0">
                <a:solidFill>
                  <a:srgbClr val="000000"/>
                </a:solidFill>
                <a:latin typeface="ILCCTM+SimHei" panose="02000500000000000000"/>
                <a:cs typeface="ILCCTM+SimHei" panose="02000500000000000000"/>
              </a:rPr>
              <a:t>常见问题：</a:t>
            </a:r>
            <a:r>
              <a:rPr sz="1500" dirty="0">
                <a:solidFill>
                  <a:srgbClr val="000000"/>
                </a:solidFill>
                <a:latin typeface="宋体" panose="02010600030101010101" pitchFamily="2" charset="-122"/>
                <a:cs typeface="宋体" panose="02010600030101010101" pitchFamily="2" charset="-122"/>
              </a:rPr>
              <a:t>1、冷凝器冷凝温度过高或过低。2、冷凝温度不稳定。</a:t>
            </a:r>
          </a:p>
          <a:p>
            <a:pPr marL="0" marR="0">
              <a:lnSpc>
                <a:spcPts val="1500"/>
              </a:lnSpc>
              <a:spcBef>
                <a:spcPts val="895"/>
              </a:spcBef>
              <a:spcAft>
                <a:spcPts val="0"/>
              </a:spcAft>
            </a:pPr>
            <a:r>
              <a:rPr sz="1000" dirty="0">
                <a:solidFill>
                  <a:srgbClr val="2DA2BF"/>
                </a:solidFill>
                <a:latin typeface="EGCTCM+ArialMT" panose="02000500000000000000"/>
                <a:cs typeface="EGCTCM+ArialMT" panose="02000500000000000000"/>
              </a:rPr>
              <a:t>•</a:t>
            </a:r>
            <a:r>
              <a:rPr sz="1000" spc="1387" dirty="0">
                <a:solidFill>
                  <a:srgbClr val="2DA2BF"/>
                </a:solidFill>
                <a:latin typeface="EGCTCM+ArialMT" panose="02000500000000000000"/>
                <a:cs typeface="EGCTCM+ArialMT" panose="02000500000000000000"/>
              </a:rPr>
              <a:t> </a:t>
            </a:r>
            <a:r>
              <a:rPr sz="1500" spc="10" dirty="0">
                <a:solidFill>
                  <a:srgbClr val="000000"/>
                </a:solidFill>
                <a:latin typeface="ILCCTM+SimHei" panose="02000500000000000000"/>
                <a:cs typeface="ILCCTM+SimHei" panose="02000500000000000000"/>
              </a:rPr>
              <a:t>影响：</a:t>
            </a:r>
            <a:r>
              <a:rPr sz="1500" dirty="0">
                <a:solidFill>
                  <a:srgbClr val="000000"/>
                </a:solidFill>
                <a:latin typeface="宋体" panose="02010600030101010101" pitchFamily="2" charset="-122"/>
                <a:cs typeface="宋体" panose="02010600030101010101" pitchFamily="2" charset="-122"/>
              </a:rPr>
              <a:t>1、冷凝温度过高，导致烟气中的水分不能完全析出，分析仪表损坏，数据无规律变化；</a:t>
            </a:r>
          </a:p>
          <a:p>
            <a:pPr marL="255905" marR="0">
              <a:lnSpc>
                <a:spcPts val="1500"/>
              </a:lnSpc>
              <a:spcBef>
                <a:spcPts val="900"/>
              </a:spcBef>
              <a:spcAft>
                <a:spcPts val="0"/>
              </a:spcAft>
            </a:pPr>
            <a:r>
              <a:rPr sz="1500" dirty="0">
                <a:solidFill>
                  <a:srgbClr val="000000"/>
                </a:solidFill>
                <a:latin typeface="宋体" panose="02010600030101010101" pitchFamily="2" charset="-122"/>
                <a:cs typeface="宋体" panose="02010600030101010101" pitchFamily="2" charset="-122"/>
              </a:rPr>
              <a:t>2、冷凝温度过低，尤其是低于0度时，可能会导致冷凝管排水口结冰，无法正常排水。</a:t>
            </a:r>
          </a:p>
          <a:p>
            <a:pPr marL="0" marR="0">
              <a:lnSpc>
                <a:spcPts val="1500"/>
              </a:lnSpc>
              <a:spcBef>
                <a:spcPts val="900"/>
              </a:spcBef>
              <a:spcAft>
                <a:spcPts val="0"/>
              </a:spcAft>
            </a:pPr>
            <a:r>
              <a:rPr sz="1000" dirty="0">
                <a:solidFill>
                  <a:srgbClr val="2DA2BF"/>
                </a:solidFill>
                <a:latin typeface="EGCTCM+ArialMT" panose="02000500000000000000"/>
                <a:cs typeface="EGCTCM+ArialMT" panose="02000500000000000000"/>
              </a:rPr>
              <a:t>•</a:t>
            </a:r>
            <a:r>
              <a:rPr sz="1000" spc="1387" dirty="0">
                <a:solidFill>
                  <a:srgbClr val="2DA2BF"/>
                </a:solidFill>
                <a:latin typeface="EGCTCM+ArialMT" panose="02000500000000000000"/>
                <a:cs typeface="EGCTCM+ArialMT" panose="02000500000000000000"/>
              </a:rPr>
              <a:t> </a:t>
            </a:r>
            <a:r>
              <a:rPr sz="1500" dirty="0">
                <a:solidFill>
                  <a:srgbClr val="000000"/>
                </a:solidFill>
                <a:latin typeface="宋体" panose="02010600030101010101" pitchFamily="2" charset="-122"/>
                <a:cs typeface="宋体" panose="02010600030101010101" pitchFamily="2" charset="-122"/>
              </a:rPr>
              <a:t>规范要求：完全抽取法测量气态污染物一般包括冷干法和热湿法两类，国内应用的主要是冷干</a:t>
            </a:r>
          </a:p>
          <a:p>
            <a:pPr marL="255905" marR="0">
              <a:lnSpc>
                <a:spcPts val="1500"/>
              </a:lnSpc>
              <a:spcBef>
                <a:spcPts val="900"/>
              </a:spcBef>
              <a:spcAft>
                <a:spcPts val="0"/>
              </a:spcAft>
            </a:pPr>
            <a:r>
              <a:rPr sz="1500" dirty="0">
                <a:solidFill>
                  <a:srgbClr val="000000"/>
                </a:solidFill>
                <a:latin typeface="宋体" panose="02010600030101010101" pitchFamily="2" charset="-122"/>
                <a:cs typeface="宋体" panose="02010600030101010101" pitchFamily="2" charset="-122"/>
              </a:rPr>
              <a:t>法仪器。CEMS 除湿设备的设置温度应保持在4℃左右（设备出口烟气露点温度应≤4℃），正</a:t>
            </a:r>
          </a:p>
          <a:p>
            <a:pPr marL="255905" marR="0">
              <a:lnSpc>
                <a:spcPts val="1560"/>
              </a:lnSpc>
              <a:spcBef>
                <a:spcPts val="825"/>
              </a:spcBef>
              <a:spcAft>
                <a:spcPts val="0"/>
              </a:spcAft>
            </a:pPr>
            <a:r>
              <a:rPr sz="1500" dirty="0">
                <a:solidFill>
                  <a:srgbClr val="000000"/>
                </a:solidFill>
                <a:latin typeface="宋体" panose="02010600030101010101" pitchFamily="2" charset="-122"/>
                <a:cs typeface="宋体" panose="02010600030101010101" pitchFamily="2" charset="-122"/>
              </a:rPr>
              <a:t>常波动在±2℃以内，其实际温度数值应能够在机柜或系统软件中显示查询。</a:t>
            </a:r>
            <a:r>
              <a:rPr sz="1500" dirty="0">
                <a:solidFill>
                  <a:srgbClr val="000000"/>
                </a:solidFill>
                <a:latin typeface="ILCCTM+SimHei" panose="02000500000000000000"/>
                <a:cs typeface="ILCCTM+SimHei" panose="02000500000000000000"/>
              </a:rPr>
              <a:t>（</a:t>
            </a:r>
            <a:r>
              <a:rPr sz="1500" dirty="0">
                <a:solidFill>
                  <a:srgbClr val="000000"/>
                </a:solidFill>
                <a:latin typeface="DDTNEO+LucidaSansUnicode" panose="02000500000000000000"/>
                <a:cs typeface="DDTNEO+LucidaSansUnicode" panose="02000500000000000000"/>
              </a:rPr>
              <a:t>HJ76-2017</a:t>
            </a:r>
          </a:p>
          <a:p>
            <a:pPr marL="255905" marR="0">
              <a:lnSpc>
                <a:spcPts val="1560"/>
              </a:lnSpc>
              <a:spcBef>
                <a:spcPts val="805"/>
              </a:spcBef>
              <a:spcAft>
                <a:spcPts val="0"/>
              </a:spcAft>
            </a:pPr>
            <a:r>
              <a:rPr sz="1500" dirty="0">
                <a:solidFill>
                  <a:srgbClr val="000000"/>
                </a:solidFill>
                <a:latin typeface="DDTNEO+LucidaSansUnicode" panose="02000500000000000000"/>
                <a:cs typeface="DDTNEO+LucidaSansUnicode" panose="02000500000000000000"/>
              </a:rPr>
              <a:t>5.4.2.2</a:t>
            </a:r>
            <a:r>
              <a:rPr sz="1500" dirty="0">
                <a:solidFill>
                  <a:srgbClr val="000000"/>
                </a:solidFill>
                <a:latin typeface="ILCCTM+SimHei" panose="02000500000000000000"/>
                <a:cs typeface="ILCCTM+SimHei" panose="02000500000000000000"/>
              </a:rPr>
              <a:t>）</a:t>
            </a:r>
          </a:p>
        </p:txBody>
      </p:sp>
      <p:sp>
        <p:nvSpPr>
          <p:cNvPr id="4" name="object 4"/>
          <p:cNvSpPr txBox="1"/>
          <p:nvPr/>
        </p:nvSpPr>
        <p:spPr>
          <a:xfrm>
            <a:off x="525145" y="2880161"/>
            <a:ext cx="9174131" cy="779967"/>
          </a:xfrm>
          <a:prstGeom prst="rect">
            <a:avLst/>
          </a:prstGeom>
        </p:spPr>
        <p:txBody>
          <a:bodyPr vert="horz" wrap="square" lIns="0" tIns="0" rIns="0" bIns="0" rtlCol="0">
            <a:spAutoFit/>
          </a:bodyPr>
          <a:lstStyle/>
          <a:p>
            <a:pPr marL="0" marR="0">
              <a:lnSpc>
                <a:spcPts val="1500"/>
              </a:lnSpc>
              <a:spcBef>
                <a:spcPts val="0"/>
              </a:spcBef>
              <a:spcAft>
                <a:spcPts val="0"/>
              </a:spcAft>
            </a:pPr>
            <a:r>
              <a:rPr sz="1000" dirty="0">
                <a:solidFill>
                  <a:srgbClr val="2DA2BF"/>
                </a:solidFill>
                <a:latin typeface="EGCTCM+ArialMT" panose="02000500000000000000"/>
                <a:cs typeface="EGCTCM+ArialMT" panose="02000500000000000000"/>
              </a:rPr>
              <a:t>•</a:t>
            </a:r>
            <a:r>
              <a:rPr sz="1000" spc="1387" dirty="0">
                <a:solidFill>
                  <a:srgbClr val="2DA2BF"/>
                </a:solidFill>
                <a:latin typeface="EGCTCM+ArialMT" panose="02000500000000000000"/>
                <a:cs typeface="EGCTCM+ArialMT" panose="02000500000000000000"/>
              </a:rPr>
              <a:t> </a:t>
            </a:r>
            <a:r>
              <a:rPr sz="1500" dirty="0">
                <a:solidFill>
                  <a:srgbClr val="000000"/>
                </a:solidFill>
                <a:latin typeface="ILCCTM+SimHei" panose="02000500000000000000"/>
                <a:cs typeface="ILCCTM+SimHei" panose="02000500000000000000"/>
              </a:rPr>
              <a:t>核查方法：：</a:t>
            </a:r>
            <a:r>
              <a:rPr sz="1500" dirty="0">
                <a:solidFill>
                  <a:srgbClr val="000000"/>
                </a:solidFill>
                <a:latin typeface="宋体" panose="02010600030101010101" pitchFamily="2" charset="-122"/>
                <a:cs typeface="宋体" panose="02010600030101010101" pitchFamily="2" charset="-122"/>
              </a:rPr>
              <a:t>1、查看冷凝器上的显示温度，一般冷凝温度应在2-6℃。2、观察抽气泵，如果</a:t>
            </a:r>
          </a:p>
          <a:p>
            <a:pPr marL="255905" marR="0">
              <a:lnSpc>
                <a:spcPts val="1500"/>
              </a:lnSpc>
              <a:spcBef>
                <a:spcPts val="900"/>
              </a:spcBef>
              <a:spcAft>
                <a:spcPts val="0"/>
              </a:spcAft>
            </a:pPr>
            <a:r>
              <a:rPr sz="1500" dirty="0">
                <a:solidFill>
                  <a:srgbClr val="000000"/>
                </a:solidFill>
                <a:latin typeface="宋体" panose="02010600030101010101" pitchFamily="2" charset="-122"/>
                <a:cs typeface="宋体" panose="02010600030101010101" pitchFamily="2" charset="-122"/>
              </a:rPr>
              <a:t>除湿不好，抽气泵易腐蚀。</a:t>
            </a:r>
          </a:p>
        </p:txBody>
      </p:sp>
      <p:sp>
        <p:nvSpPr>
          <p:cNvPr id="5" name="object 5"/>
          <p:cNvSpPr txBox="1"/>
          <p:nvPr/>
        </p:nvSpPr>
        <p:spPr>
          <a:xfrm>
            <a:off x="1385887" y="5813752"/>
            <a:ext cx="4427505" cy="445135"/>
          </a:xfrm>
          <a:prstGeom prst="rect">
            <a:avLst/>
          </a:prstGeom>
        </p:spPr>
        <p:txBody>
          <a:bodyPr vert="horz" wrap="square" lIns="0" tIns="0" rIns="0" bIns="0" rtlCol="0">
            <a:spAutoFit/>
          </a:bodyPr>
          <a:lstStyle/>
          <a:p>
            <a:pPr marL="0" marR="0">
              <a:lnSpc>
                <a:spcPts val="1405"/>
              </a:lnSpc>
              <a:spcBef>
                <a:spcPts val="0"/>
              </a:spcBef>
              <a:spcAft>
                <a:spcPts val="0"/>
              </a:spcAft>
            </a:pPr>
            <a:r>
              <a:rPr sz="1400" spc="10" dirty="0">
                <a:solidFill>
                  <a:srgbClr val="000000"/>
                </a:solidFill>
                <a:latin typeface="宋体" panose="02010600030101010101" pitchFamily="2" charset="-122"/>
                <a:cs typeface="宋体" panose="02010600030101010101" pitchFamily="2" charset="-122"/>
              </a:rPr>
              <a:t>冷凝器温度不稳定，变化频繁；几秒变化为5℃。</a:t>
            </a:r>
          </a:p>
        </p:txBody>
      </p:sp>
      <p:sp>
        <p:nvSpPr>
          <p:cNvPr id="6" name="object 6"/>
          <p:cNvSpPr txBox="1"/>
          <p:nvPr/>
        </p:nvSpPr>
        <p:spPr>
          <a:xfrm>
            <a:off x="6594793" y="5897572"/>
            <a:ext cx="1961832" cy="445135"/>
          </a:xfrm>
          <a:prstGeom prst="rect">
            <a:avLst/>
          </a:prstGeom>
        </p:spPr>
        <p:txBody>
          <a:bodyPr vert="horz" wrap="square" lIns="0" tIns="0" rIns="0" bIns="0" rtlCol="0">
            <a:spAutoFit/>
          </a:bodyPr>
          <a:lstStyle/>
          <a:p>
            <a:pPr marL="0" marR="0">
              <a:lnSpc>
                <a:spcPts val="1405"/>
              </a:lnSpc>
              <a:spcBef>
                <a:spcPts val="0"/>
              </a:spcBef>
              <a:spcAft>
                <a:spcPts val="0"/>
              </a:spcAft>
            </a:pPr>
            <a:r>
              <a:rPr sz="1400" dirty="0">
                <a:solidFill>
                  <a:srgbClr val="000000"/>
                </a:solidFill>
                <a:latin typeface="宋体" panose="02010600030101010101" pitchFamily="2" charset="-122"/>
                <a:cs typeface="宋体" panose="02010600030101010101" pitchFamily="2" charset="-122"/>
              </a:rPr>
              <a:t>冷凝温度4℃，正常。</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2092210" y="4859917"/>
            <a:ext cx="756920" cy="540385"/>
          </a:xfrm>
          <a:prstGeom prst="rect">
            <a:avLst/>
          </a:prstGeom>
        </p:spPr>
        <p:txBody>
          <a:bodyPr vert="horz" wrap="square" lIns="0" tIns="0" rIns="0" bIns="0" rtlCol="0">
            <a:spAutoFit/>
          </a:bodyPr>
          <a:lstStyle/>
          <a:p>
            <a:pPr marL="0" marR="0">
              <a:lnSpc>
                <a:spcPts val="1705"/>
              </a:lnSpc>
              <a:spcBef>
                <a:spcPts val="0"/>
              </a:spcBef>
              <a:spcAft>
                <a:spcPts val="0"/>
              </a:spcAft>
            </a:pPr>
            <a:r>
              <a:rPr sz="1700" dirty="0">
                <a:solidFill>
                  <a:srgbClr val="000000"/>
                </a:solidFill>
                <a:latin typeface="宋体" panose="02010600030101010101" pitchFamily="2" charset="-122"/>
                <a:cs typeface="宋体" panose="02010600030101010101" pitchFamily="2" charset="-122"/>
              </a:rPr>
              <a:t>烟气</a:t>
            </a:r>
          </a:p>
        </p:txBody>
      </p:sp>
      <p:sp>
        <p:nvSpPr>
          <p:cNvPr id="4" name="object 4"/>
          <p:cNvSpPr txBox="1"/>
          <p:nvPr/>
        </p:nvSpPr>
        <p:spPr>
          <a:xfrm>
            <a:off x="6454775" y="5070686"/>
            <a:ext cx="973455" cy="540385"/>
          </a:xfrm>
          <a:prstGeom prst="rect">
            <a:avLst/>
          </a:prstGeom>
        </p:spPr>
        <p:txBody>
          <a:bodyPr vert="horz" wrap="square" lIns="0" tIns="0" rIns="0" bIns="0" rtlCol="0">
            <a:spAutoFit/>
          </a:bodyPr>
          <a:lstStyle/>
          <a:p>
            <a:pPr marL="0" marR="0">
              <a:lnSpc>
                <a:spcPts val="1705"/>
              </a:lnSpc>
              <a:spcBef>
                <a:spcPts val="0"/>
              </a:spcBef>
              <a:spcAft>
                <a:spcPts val="0"/>
              </a:spcAft>
            </a:pPr>
            <a:r>
              <a:rPr sz="1700" dirty="0">
                <a:solidFill>
                  <a:srgbClr val="000000"/>
                </a:solidFill>
                <a:latin typeface="宋体" panose="02010600030101010101" pitchFamily="2" charset="-122"/>
                <a:cs typeface="宋体" panose="02010600030101010101" pitchFamily="2" charset="-122"/>
              </a:rPr>
              <a:t>光谱仪</a:t>
            </a:r>
          </a:p>
        </p:txBody>
      </p:sp>
      <p:sp>
        <p:nvSpPr>
          <p:cNvPr id="5" name="object 5"/>
          <p:cNvSpPr txBox="1"/>
          <p:nvPr/>
        </p:nvSpPr>
        <p:spPr>
          <a:xfrm>
            <a:off x="1355090" y="5408913"/>
            <a:ext cx="973455" cy="540385"/>
          </a:xfrm>
          <a:prstGeom prst="rect">
            <a:avLst/>
          </a:prstGeom>
        </p:spPr>
        <p:txBody>
          <a:bodyPr vert="horz" wrap="square" lIns="0" tIns="0" rIns="0" bIns="0" rtlCol="0">
            <a:spAutoFit/>
          </a:bodyPr>
          <a:lstStyle/>
          <a:p>
            <a:pPr marL="0" marR="0">
              <a:lnSpc>
                <a:spcPts val="1705"/>
              </a:lnSpc>
              <a:spcBef>
                <a:spcPts val="0"/>
              </a:spcBef>
              <a:spcAft>
                <a:spcPts val="0"/>
              </a:spcAft>
            </a:pPr>
            <a:r>
              <a:rPr sz="1700" dirty="0">
                <a:solidFill>
                  <a:srgbClr val="000000"/>
                </a:solidFill>
                <a:latin typeface="宋体" panose="02010600030101010101" pitchFamily="2" charset="-122"/>
                <a:cs typeface="宋体" panose="02010600030101010101" pitchFamily="2" charset="-122"/>
              </a:rPr>
              <a:t>反射镜</a:t>
            </a:r>
          </a:p>
        </p:txBody>
      </p:sp>
      <p:sp>
        <p:nvSpPr>
          <p:cNvPr id="6" name="object 6"/>
          <p:cNvSpPr txBox="1"/>
          <p:nvPr/>
        </p:nvSpPr>
        <p:spPr>
          <a:xfrm>
            <a:off x="6454775" y="5680908"/>
            <a:ext cx="540385" cy="799465"/>
          </a:xfrm>
          <a:prstGeom prst="rect">
            <a:avLst/>
          </a:prstGeom>
        </p:spPr>
        <p:txBody>
          <a:bodyPr vert="horz" wrap="square" lIns="0" tIns="0" rIns="0" bIns="0" rtlCol="0">
            <a:spAutoFit/>
          </a:bodyPr>
          <a:lstStyle/>
          <a:p>
            <a:pPr marL="0" marR="0">
              <a:lnSpc>
                <a:spcPts val="1705"/>
              </a:lnSpc>
              <a:spcBef>
                <a:spcPts val="0"/>
              </a:spcBef>
              <a:spcAft>
                <a:spcPts val="0"/>
              </a:spcAft>
            </a:pPr>
            <a:r>
              <a:rPr sz="1700" dirty="0">
                <a:solidFill>
                  <a:srgbClr val="000000"/>
                </a:solidFill>
                <a:latin typeface="宋体" panose="02010600030101010101" pitchFamily="2" charset="-122"/>
                <a:cs typeface="宋体" panose="02010600030101010101" pitchFamily="2" charset="-122"/>
              </a:rPr>
              <a:t>光</a:t>
            </a:r>
          </a:p>
          <a:p>
            <a:pPr marL="0" marR="0">
              <a:lnSpc>
                <a:spcPts val="1705"/>
              </a:lnSpc>
              <a:spcBef>
                <a:spcPts val="335"/>
              </a:spcBef>
              <a:spcAft>
                <a:spcPts val="0"/>
              </a:spcAft>
            </a:pPr>
            <a:r>
              <a:rPr sz="1700" dirty="0">
                <a:solidFill>
                  <a:srgbClr val="000000"/>
                </a:solidFill>
                <a:latin typeface="宋体" panose="02010600030101010101" pitchFamily="2" charset="-122"/>
                <a:cs typeface="宋体" panose="02010600030101010101" pitchFamily="2" charset="-122"/>
              </a:rPr>
              <a:t>源</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772160" y="587923"/>
            <a:ext cx="372439" cy="1796421"/>
          </a:xfrm>
          <a:prstGeom prst="rect">
            <a:avLst/>
          </a:prstGeom>
        </p:spPr>
        <p:txBody>
          <a:bodyPr vert="horz" wrap="square" lIns="0" tIns="0" rIns="0" bIns="0" rtlCol="0">
            <a:spAutoFit/>
          </a:bodyPr>
          <a:lstStyle/>
          <a:p>
            <a:pPr marL="0" marR="0">
              <a:lnSpc>
                <a:spcPts val="1490"/>
              </a:lnSpc>
              <a:spcBef>
                <a:spcPts val="0"/>
              </a:spcBef>
              <a:spcAft>
                <a:spcPts val="0"/>
              </a:spcAft>
            </a:pPr>
            <a:r>
              <a:rPr sz="1450" dirty="0">
                <a:solidFill>
                  <a:srgbClr val="2DA2BF"/>
                </a:solidFill>
                <a:latin typeface="UVWQUJ+Wingdings3" panose="02000500000000000000"/>
                <a:cs typeface="UVWQUJ+Wingdings3" panose="02000500000000000000"/>
              </a:rPr>
              <a:t></a:t>
            </a:r>
          </a:p>
          <a:p>
            <a:pPr marL="0" marR="0">
              <a:lnSpc>
                <a:spcPts val="1490"/>
              </a:lnSpc>
              <a:spcBef>
                <a:spcPts val="8990"/>
              </a:spcBef>
              <a:spcAft>
                <a:spcPts val="0"/>
              </a:spcAft>
            </a:pPr>
            <a:r>
              <a:rPr sz="1450" dirty="0">
                <a:solidFill>
                  <a:srgbClr val="2DA2BF"/>
                </a:solidFill>
                <a:latin typeface="UVWQUJ+Wingdings3" panose="02000500000000000000"/>
                <a:cs typeface="UVWQUJ+Wingdings3" panose="02000500000000000000"/>
              </a:rPr>
              <a:t></a:t>
            </a:r>
          </a:p>
        </p:txBody>
      </p:sp>
      <p:sp>
        <p:nvSpPr>
          <p:cNvPr id="4" name="object 4"/>
          <p:cNvSpPr txBox="1"/>
          <p:nvPr/>
        </p:nvSpPr>
        <p:spPr>
          <a:xfrm>
            <a:off x="1028064" y="510897"/>
            <a:ext cx="8587740" cy="1626870"/>
          </a:xfrm>
          <a:prstGeom prst="rect">
            <a:avLst/>
          </a:prstGeom>
        </p:spPr>
        <p:txBody>
          <a:bodyPr vert="horz" wrap="square" lIns="0" tIns="0" rIns="0" bIns="0" rtlCol="0">
            <a:spAutoFit/>
          </a:bodyPr>
          <a:lstStyle/>
          <a:p>
            <a:pPr marL="533400" marR="0">
              <a:lnSpc>
                <a:spcPts val="2100"/>
              </a:lnSpc>
              <a:spcBef>
                <a:spcPts val="0"/>
              </a:spcBef>
              <a:spcAft>
                <a:spcPts val="0"/>
              </a:spcAft>
            </a:pPr>
            <a:r>
              <a:rPr sz="2100" dirty="0">
                <a:solidFill>
                  <a:srgbClr val="000000"/>
                </a:solidFill>
                <a:latin typeface="ILCCTM+SimHei" panose="02000500000000000000"/>
                <a:cs typeface="ILCCTM+SimHei" panose="02000500000000000000"/>
              </a:rPr>
              <a:t>目前，国家标准中仅规定了调试检测期间判定CEMS是否合格</a:t>
            </a:r>
          </a:p>
          <a:p>
            <a:pPr marL="0" marR="0">
              <a:lnSpc>
                <a:spcPts val="2100"/>
              </a:lnSpc>
              <a:spcBef>
                <a:spcPts val="420"/>
              </a:spcBef>
              <a:spcAft>
                <a:spcPts val="0"/>
              </a:spcAft>
            </a:pPr>
            <a:r>
              <a:rPr sz="2100" dirty="0">
                <a:solidFill>
                  <a:srgbClr val="000000"/>
                </a:solidFill>
                <a:latin typeface="ILCCTM+SimHei" panose="02000500000000000000"/>
                <a:cs typeface="ILCCTM+SimHei" panose="02000500000000000000"/>
              </a:rPr>
              <a:t>的技术指标，定期校准、定期校验以及不定期比对监测期间判定</a:t>
            </a:r>
          </a:p>
          <a:p>
            <a:pPr marL="0" marR="0">
              <a:lnSpc>
                <a:spcPts val="2100"/>
              </a:lnSpc>
              <a:spcBef>
                <a:spcPts val="420"/>
              </a:spcBef>
              <a:spcAft>
                <a:spcPts val="0"/>
              </a:spcAft>
            </a:pPr>
            <a:r>
              <a:rPr sz="2100" dirty="0">
                <a:solidFill>
                  <a:srgbClr val="000000"/>
                </a:solidFill>
                <a:latin typeface="ILCCTM+SimHei" panose="02000500000000000000"/>
                <a:cs typeface="ILCCTM+SimHei" panose="02000500000000000000"/>
              </a:rPr>
              <a:t>数据是否失控的技术指标。但未明确日常检查中判定CEMS系统数</a:t>
            </a:r>
          </a:p>
          <a:p>
            <a:pPr marL="0" marR="0">
              <a:lnSpc>
                <a:spcPts val="2100"/>
              </a:lnSpc>
              <a:spcBef>
                <a:spcPts val="470"/>
              </a:spcBef>
              <a:spcAft>
                <a:spcPts val="0"/>
              </a:spcAft>
            </a:pPr>
            <a:r>
              <a:rPr sz="2100" dirty="0">
                <a:solidFill>
                  <a:srgbClr val="000000"/>
                </a:solidFill>
                <a:latin typeface="ILCCTM+SimHei" panose="02000500000000000000"/>
                <a:cs typeface="ILCCTM+SimHei" panose="02000500000000000000"/>
              </a:rPr>
              <a:t>据是否准确的方法和技术指标。</a:t>
            </a:r>
          </a:p>
        </p:txBody>
      </p:sp>
      <p:sp>
        <p:nvSpPr>
          <p:cNvPr id="5" name="object 5"/>
          <p:cNvSpPr txBox="1"/>
          <p:nvPr/>
        </p:nvSpPr>
        <p:spPr>
          <a:xfrm>
            <a:off x="1028064" y="1841857"/>
            <a:ext cx="8741093" cy="2904603"/>
          </a:xfrm>
          <a:prstGeom prst="rect">
            <a:avLst/>
          </a:prstGeom>
        </p:spPr>
        <p:txBody>
          <a:bodyPr vert="horz" wrap="square" lIns="0" tIns="0" rIns="0" bIns="0" rtlCol="0">
            <a:spAutoFit/>
          </a:bodyPr>
          <a:lstStyle/>
          <a:p>
            <a:pPr marL="533400" marR="0">
              <a:lnSpc>
                <a:spcPts val="2100"/>
              </a:lnSpc>
              <a:spcBef>
                <a:spcPts val="0"/>
              </a:spcBef>
              <a:spcAft>
                <a:spcPts val="0"/>
              </a:spcAft>
            </a:pPr>
            <a:r>
              <a:rPr sz="2100" dirty="0">
                <a:solidFill>
                  <a:srgbClr val="000000"/>
                </a:solidFill>
                <a:latin typeface="ILCCTM+SimHei" panose="02000500000000000000"/>
                <a:cs typeface="ILCCTM+SimHei" panose="02000500000000000000"/>
              </a:rPr>
              <a:t>在日常检查时，由于受时间、设备等限制，一般不采用参比</a:t>
            </a:r>
          </a:p>
          <a:p>
            <a:pPr marL="0" marR="0">
              <a:lnSpc>
                <a:spcPts val="2100"/>
              </a:lnSpc>
              <a:spcBef>
                <a:spcPts val="420"/>
              </a:spcBef>
              <a:spcAft>
                <a:spcPts val="0"/>
              </a:spcAft>
            </a:pPr>
            <a:r>
              <a:rPr sz="2100" dirty="0">
                <a:solidFill>
                  <a:srgbClr val="000000"/>
                </a:solidFill>
                <a:latin typeface="ILCCTM+SimHei" panose="02000500000000000000"/>
                <a:cs typeface="ILCCTM+SimHei" panose="02000500000000000000"/>
              </a:rPr>
              <a:t>方法对气态污染物进行比对监测。而是参考HJ 76-2017中第6.2条</a:t>
            </a:r>
          </a:p>
          <a:p>
            <a:pPr marL="0" marR="0">
              <a:lnSpc>
                <a:spcPts val="2100"/>
              </a:lnSpc>
              <a:spcBef>
                <a:spcPts val="420"/>
              </a:spcBef>
              <a:spcAft>
                <a:spcPts val="0"/>
              </a:spcAft>
            </a:pPr>
            <a:r>
              <a:rPr sz="2100" dirty="0">
                <a:solidFill>
                  <a:srgbClr val="000000"/>
                </a:solidFill>
                <a:latin typeface="ILCCTM+SimHei" panose="02000500000000000000"/>
                <a:cs typeface="ILCCTM+SimHei" panose="02000500000000000000"/>
              </a:rPr>
              <a:t>“污染物排放现场检测”作为判定标准，即：气态污染物CEMS</a:t>
            </a:r>
          </a:p>
          <a:p>
            <a:pPr marL="0" marR="0">
              <a:lnSpc>
                <a:spcPts val="2100"/>
              </a:lnSpc>
              <a:spcBef>
                <a:spcPts val="470"/>
              </a:spcBef>
              <a:spcAft>
                <a:spcPts val="0"/>
              </a:spcAft>
            </a:pPr>
            <a:r>
              <a:rPr sz="2100" dirty="0">
                <a:solidFill>
                  <a:srgbClr val="000000"/>
                </a:solidFill>
                <a:latin typeface="ILCCTM+SimHei" panose="02000500000000000000"/>
                <a:cs typeface="ILCCTM+SimHei" panose="02000500000000000000"/>
              </a:rPr>
              <a:t>（含O</a:t>
            </a:r>
            <a:r>
              <a:rPr sz="1400" dirty="0">
                <a:solidFill>
                  <a:srgbClr val="000000"/>
                </a:solidFill>
                <a:latin typeface="ILCCTM+SimHei" panose="02000500000000000000"/>
                <a:cs typeface="ILCCTM+SimHei" panose="02000500000000000000"/>
              </a:rPr>
              <a:t>2</a:t>
            </a:r>
            <a:r>
              <a:rPr sz="2100" dirty="0">
                <a:solidFill>
                  <a:srgbClr val="000000"/>
                </a:solidFill>
                <a:latin typeface="ILCCTM+SimHei" panose="02000500000000000000"/>
                <a:cs typeface="ILCCTM+SimHei" panose="02000500000000000000"/>
              </a:rPr>
              <a:t>）当系统检测SO</a:t>
            </a:r>
            <a:r>
              <a:rPr sz="1400" dirty="0">
                <a:solidFill>
                  <a:srgbClr val="000000"/>
                </a:solidFill>
                <a:latin typeface="ILCCTM+SimHei" panose="02000500000000000000"/>
                <a:cs typeface="ILCCTM+SimHei" panose="02000500000000000000"/>
              </a:rPr>
              <a:t>2</a:t>
            </a:r>
            <a:r>
              <a:rPr sz="1400" spc="350" dirty="0">
                <a:solidFill>
                  <a:srgbClr val="000000"/>
                </a:solidFill>
                <a:latin typeface="ILCCTM+SimHei" panose="02000500000000000000"/>
                <a:cs typeface="ILCCTM+SimHei" panose="02000500000000000000"/>
              </a:rPr>
              <a:t> </a:t>
            </a:r>
            <a:r>
              <a:rPr sz="2100" dirty="0">
                <a:solidFill>
                  <a:srgbClr val="000000"/>
                </a:solidFill>
                <a:latin typeface="ILCCTM+SimHei" panose="02000500000000000000"/>
                <a:cs typeface="ILCCTM+SimHei" panose="02000500000000000000"/>
              </a:rPr>
              <a:t>满量程值≥100μmol/mol；NO</a:t>
            </a:r>
            <a:r>
              <a:rPr sz="1400" dirty="0">
                <a:solidFill>
                  <a:srgbClr val="000000"/>
                </a:solidFill>
                <a:latin typeface="ILCCTM+SimHei" panose="02000500000000000000"/>
                <a:cs typeface="ILCCTM+SimHei" panose="02000500000000000000"/>
              </a:rPr>
              <a:t>X </a:t>
            </a:r>
            <a:r>
              <a:rPr sz="2100" dirty="0">
                <a:solidFill>
                  <a:srgbClr val="000000"/>
                </a:solidFill>
                <a:latin typeface="ILCCTM+SimHei" panose="02000500000000000000"/>
                <a:cs typeface="ILCCTM+SimHei" panose="02000500000000000000"/>
              </a:rPr>
              <a:t>满量程值</a:t>
            </a:r>
          </a:p>
          <a:p>
            <a:pPr marL="0" marR="0">
              <a:lnSpc>
                <a:spcPts val="2100"/>
              </a:lnSpc>
              <a:spcBef>
                <a:spcPts val="420"/>
              </a:spcBef>
              <a:spcAft>
                <a:spcPts val="0"/>
              </a:spcAft>
            </a:pPr>
            <a:r>
              <a:rPr sz="2100" dirty="0">
                <a:solidFill>
                  <a:srgbClr val="000000"/>
                </a:solidFill>
                <a:latin typeface="ILCCTM+SimHei" panose="02000500000000000000"/>
                <a:cs typeface="ILCCTM+SimHei" panose="02000500000000000000"/>
              </a:rPr>
              <a:t>≥200μmol/mol 时，示值误差不超过±5%标准气体标称值，当系</a:t>
            </a:r>
          </a:p>
          <a:p>
            <a:pPr marL="0" marR="0">
              <a:lnSpc>
                <a:spcPts val="2100"/>
              </a:lnSpc>
              <a:spcBef>
                <a:spcPts val="420"/>
              </a:spcBef>
              <a:spcAft>
                <a:spcPts val="0"/>
              </a:spcAft>
            </a:pPr>
            <a:r>
              <a:rPr sz="2100" dirty="0">
                <a:solidFill>
                  <a:srgbClr val="000000"/>
                </a:solidFill>
                <a:latin typeface="ILCCTM+SimHei" panose="02000500000000000000"/>
                <a:cs typeface="ILCCTM+SimHei" panose="02000500000000000000"/>
              </a:rPr>
              <a:t>统检测SO</a:t>
            </a:r>
            <a:r>
              <a:rPr sz="1400" dirty="0">
                <a:solidFill>
                  <a:srgbClr val="000000"/>
                </a:solidFill>
                <a:latin typeface="ILCCTM+SimHei" panose="02000500000000000000"/>
                <a:cs typeface="ILCCTM+SimHei" panose="02000500000000000000"/>
              </a:rPr>
              <a:t>2</a:t>
            </a:r>
            <a:r>
              <a:rPr sz="1400" spc="350" dirty="0">
                <a:solidFill>
                  <a:srgbClr val="000000"/>
                </a:solidFill>
                <a:latin typeface="ILCCTM+SimHei" panose="02000500000000000000"/>
                <a:cs typeface="ILCCTM+SimHei" panose="02000500000000000000"/>
              </a:rPr>
              <a:t> </a:t>
            </a:r>
            <a:r>
              <a:rPr sz="2100" dirty="0">
                <a:solidFill>
                  <a:srgbClr val="000000"/>
                </a:solidFill>
                <a:latin typeface="ILCCTM+SimHei" panose="02000500000000000000"/>
                <a:cs typeface="ILCCTM+SimHei" panose="02000500000000000000"/>
              </a:rPr>
              <a:t>满量程值＜100μmol/mol；NO</a:t>
            </a:r>
            <a:r>
              <a:rPr sz="1400" dirty="0">
                <a:solidFill>
                  <a:srgbClr val="000000"/>
                </a:solidFill>
                <a:latin typeface="ILCCTM+SimHei" panose="02000500000000000000"/>
                <a:cs typeface="ILCCTM+SimHei" panose="02000500000000000000"/>
              </a:rPr>
              <a:t>X </a:t>
            </a:r>
            <a:r>
              <a:rPr sz="2100" dirty="0">
                <a:solidFill>
                  <a:srgbClr val="000000"/>
                </a:solidFill>
                <a:latin typeface="ILCCTM+SimHei" panose="02000500000000000000"/>
                <a:cs typeface="ILCCTM+SimHei" panose="02000500000000000000"/>
              </a:rPr>
              <a:t>满量程值＜</a:t>
            </a:r>
          </a:p>
          <a:p>
            <a:pPr marL="0" marR="0">
              <a:lnSpc>
                <a:spcPts val="2100"/>
              </a:lnSpc>
              <a:spcBef>
                <a:spcPts val="420"/>
              </a:spcBef>
              <a:spcAft>
                <a:spcPts val="0"/>
              </a:spcAft>
            </a:pPr>
            <a:r>
              <a:rPr sz="2100" dirty="0">
                <a:solidFill>
                  <a:srgbClr val="000000"/>
                </a:solidFill>
                <a:latin typeface="ILCCTM+SimHei" panose="02000500000000000000"/>
                <a:cs typeface="ILCCTM+SimHei" panose="02000500000000000000"/>
              </a:rPr>
              <a:t>200μmol/mol 时，示值误差：不超过±2.5%满量程；响应时间不</a:t>
            </a:r>
          </a:p>
          <a:p>
            <a:pPr marL="0" marR="0">
              <a:lnSpc>
                <a:spcPts val="2100"/>
              </a:lnSpc>
              <a:spcBef>
                <a:spcPts val="420"/>
              </a:spcBef>
              <a:spcAft>
                <a:spcPts val="0"/>
              </a:spcAft>
            </a:pPr>
            <a:r>
              <a:rPr sz="2100" dirty="0">
                <a:solidFill>
                  <a:srgbClr val="000000"/>
                </a:solidFill>
                <a:latin typeface="ILCCTM+SimHei" panose="02000500000000000000"/>
                <a:cs typeface="ILCCTM+SimHei" panose="02000500000000000000"/>
              </a:rPr>
              <a:t>大于200秒。</a:t>
            </a:r>
          </a:p>
        </p:txBody>
      </p:sp>
      <p:sp>
        <p:nvSpPr>
          <p:cNvPr id="6" name="object 6"/>
          <p:cNvSpPr txBox="1"/>
          <p:nvPr/>
        </p:nvSpPr>
        <p:spPr>
          <a:xfrm>
            <a:off x="772160" y="4530003"/>
            <a:ext cx="372439" cy="465461"/>
          </a:xfrm>
          <a:prstGeom prst="rect">
            <a:avLst/>
          </a:prstGeom>
        </p:spPr>
        <p:txBody>
          <a:bodyPr vert="horz" wrap="square" lIns="0" tIns="0" rIns="0" bIns="0" rtlCol="0">
            <a:spAutoFit/>
          </a:bodyPr>
          <a:lstStyle/>
          <a:p>
            <a:pPr marL="0" marR="0">
              <a:lnSpc>
                <a:spcPts val="1490"/>
              </a:lnSpc>
              <a:spcBef>
                <a:spcPts val="0"/>
              </a:spcBef>
              <a:spcAft>
                <a:spcPts val="0"/>
              </a:spcAft>
            </a:pPr>
            <a:r>
              <a:rPr sz="1450" dirty="0">
                <a:solidFill>
                  <a:srgbClr val="2DA2BF"/>
                </a:solidFill>
                <a:latin typeface="UVWQUJ+Wingdings3" panose="02000500000000000000"/>
                <a:cs typeface="UVWQUJ+Wingdings3" panose="02000500000000000000"/>
              </a:rPr>
              <a:t></a:t>
            </a:r>
          </a:p>
        </p:txBody>
      </p:sp>
      <p:sp>
        <p:nvSpPr>
          <p:cNvPr id="7" name="object 7"/>
          <p:cNvSpPr txBox="1"/>
          <p:nvPr/>
        </p:nvSpPr>
        <p:spPr>
          <a:xfrm>
            <a:off x="1028064" y="4452977"/>
            <a:ext cx="8741093" cy="1946910"/>
          </a:xfrm>
          <a:prstGeom prst="rect">
            <a:avLst/>
          </a:prstGeom>
        </p:spPr>
        <p:txBody>
          <a:bodyPr vert="horz" wrap="square" lIns="0" tIns="0" rIns="0" bIns="0" rtlCol="0">
            <a:spAutoFit/>
          </a:bodyPr>
          <a:lstStyle/>
          <a:p>
            <a:pPr marL="533400" marR="0">
              <a:lnSpc>
                <a:spcPts val="2100"/>
              </a:lnSpc>
              <a:spcBef>
                <a:spcPts val="0"/>
              </a:spcBef>
              <a:spcAft>
                <a:spcPts val="0"/>
              </a:spcAft>
            </a:pPr>
            <a:r>
              <a:rPr sz="2100" dirty="0">
                <a:solidFill>
                  <a:srgbClr val="000000"/>
                </a:solidFill>
                <a:latin typeface="ILCCTM+SimHei" panose="02000500000000000000"/>
                <a:cs typeface="ILCCTM+SimHei" panose="02000500000000000000"/>
              </a:rPr>
              <a:t>对颗粒物和流速准确性的判定，必须采用参比方法，在日常</a:t>
            </a:r>
          </a:p>
          <a:p>
            <a:pPr marL="0" marR="0">
              <a:lnSpc>
                <a:spcPts val="2100"/>
              </a:lnSpc>
              <a:spcBef>
                <a:spcPts val="420"/>
              </a:spcBef>
              <a:spcAft>
                <a:spcPts val="0"/>
              </a:spcAft>
            </a:pPr>
            <a:r>
              <a:rPr sz="2100" dirty="0">
                <a:solidFill>
                  <a:srgbClr val="000000"/>
                </a:solidFill>
                <a:latin typeface="ILCCTM+SimHei" panose="02000500000000000000"/>
                <a:cs typeface="ILCCTM+SimHei" panose="02000500000000000000"/>
              </a:rPr>
              <a:t>检查时一般不具备比对监测的条件。因此，检查的重点应放在设</a:t>
            </a:r>
          </a:p>
          <a:p>
            <a:pPr marL="0" marR="0">
              <a:lnSpc>
                <a:spcPts val="2100"/>
              </a:lnSpc>
              <a:spcBef>
                <a:spcPts val="420"/>
              </a:spcBef>
              <a:spcAft>
                <a:spcPts val="0"/>
              </a:spcAft>
            </a:pPr>
            <a:r>
              <a:rPr sz="2100" dirty="0">
                <a:solidFill>
                  <a:srgbClr val="000000"/>
                </a:solidFill>
                <a:latin typeface="ILCCTM+SimHei" panose="02000500000000000000"/>
                <a:cs typeface="ILCCTM+SimHei" panose="02000500000000000000"/>
              </a:rPr>
              <a:t>备实际状况,对颗粒物，重点检查光路是否准直、光学镜面是否清</a:t>
            </a:r>
          </a:p>
          <a:p>
            <a:pPr marL="0" marR="0">
              <a:lnSpc>
                <a:spcPts val="2100"/>
              </a:lnSpc>
              <a:spcBef>
                <a:spcPts val="470"/>
              </a:spcBef>
              <a:spcAft>
                <a:spcPts val="0"/>
              </a:spcAft>
            </a:pPr>
            <a:r>
              <a:rPr sz="2100" dirty="0">
                <a:solidFill>
                  <a:srgbClr val="000000"/>
                </a:solidFill>
                <a:latin typeface="ILCCTM+SimHei" panose="02000500000000000000"/>
                <a:cs typeface="ILCCTM+SimHei" panose="02000500000000000000"/>
              </a:rPr>
              <a:t>洁、安装位置是否剧烈振动。对流速/流量，重点检查安装位置是</a:t>
            </a:r>
          </a:p>
          <a:p>
            <a:pPr marL="0" marR="0">
              <a:lnSpc>
                <a:spcPts val="2100"/>
              </a:lnSpc>
              <a:spcBef>
                <a:spcPts val="420"/>
              </a:spcBef>
              <a:spcAft>
                <a:spcPts val="0"/>
              </a:spcAft>
            </a:pPr>
            <a:r>
              <a:rPr sz="2100" dirty="0">
                <a:solidFill>
                  <a:srgbClr val="000000"/>
                </a:solidFill>
                <a:latin typeface="ILCCTM+SimHei" panose="02000500000000000000"/>
                <a:cs typeface="ILCCTM+SimHei" panose="02000500000000000000"/>
              </a:rPr>
              <a:t>否合理、探头是否堵塞。</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631190" y="545931"/>
            <a:ext cx="9200420" cy="3382010"/>
          </a:xfrm>
          <a:prstGeom prst="rect">
            <a:avLst/>
          </a:prstGeom>
        </p:spPr>
        <p:txBody>
          <a:bodyPr vert="horz" wrap="square" lIns="0" tIns="0" rIns="0" bIns="0" rtlCol="0">
            <a:spAutoFit/>
          </a:bodyPr>
          <a:lstStyle/>
          <a:p>
            <a:pPr marL="457200" marR="0">
              <a:lnSpc>
                <a:spcPts val="2195"/>
              </a:lnSpc>
              <a:spcBef>
                <a:spcPts val="0"/>
              </a:spcBef>
              <a:spcAft>
                <a:spcPts val="0"/>
              </a:spcAft>
            </a:pPr>
            <a:r>
              <a:rPr sz="2200" dirty="0">
                <a:solidFill>
                  <a:srgbClr val="000000"/>
                </a:solidFill>
                <a:latin typeface="宋体" panose="02010600030101010101" pitchFamily="2" charset="-122"/>
                <a:cs typeface="宋体" panose="02010600030101010101" pitchFamily="2" charset="-122"/>
              </a:rPr>
              <a:t>在用参比方法测定二氧化硫时，要注意一氧化碳对测定仪器的</a:t>
            </a:r>
          </a:p>
          <a:p>
            <a:pPr marL="0" marR="0">
              <a:lnSpc>
                <a:spcPts val="2195"/>
              </a:lnSpc>
              <a:spcBef>
                <a:spcPts val="445"/>
              </a:spcBef>
              <a:spcAft>
                <a:spcPts val="0"/>
              </a:spcAft>
            </a:pPr>
            <a:r>
              <a:rPr sz="2200" dirty="0">
                <a:solidFill>
                  <a:srgbClr val="000000"/>
                </a:solidFill>
                <a:latin typeface="宋体" panose="02010600030101010101" pitchFamily="2" charset="-122"/>
                <a:cs typeface="宋体" panose="02010600030101010101" pitchFamily="2" charset="-122"/>
              </a:rPr>
              <a:t>干扰。试验表明，一氧化碳对电化学原理测定二氧化硫的仪器有</a:t>
            </a:r>
          </a:p>
          <a:p>
            <a:pPr marL="0" marR="0">
              <a:lnSpc>
                <a:spcPts val="2285"/>
              </a:lnSpc>
              <a:spcBef>
                <a:spcPts val="460"/>
              </a:spcBef>
              <a:spcAft>
                <a:spcPts val="0"/>
              </a:spcAft>
            </a:pPr>
            <a:r>
              <a:rPr sz="2200" dirty="0">
                <a:solidFill>
                  <a:srgbClr val="000000"/>
                </a:solidFill>
                <a:latin typeface="宋体" panose="02010600030101010101" pitchFamily="2" charset="-122"/>
                <a:cs typeface="宋体" panose="02010600030101010101" pitchFamily="2" charset="-122"/>
              </a:rPr>
              <a:t>较大程度的正干扰，而对</a:t>
            </a:r>
            <a:r>
              <a:rPr sz="2200" dirty="0">
                <a:solidFill>
                  <a:srgbClr val="000000"/>
                </a:solidFill>
                <a:latin typeface="EGCTCM+ArialMT" panose="02000500000000000000"/>
                <a:cs typeface="EGCTCM+ArialMT" panose="02000500000000000000"/>
              </a:rPr>
              <a:t>CEMS</a:t>
            </a:r>
            <a:r>
              <a:rPr sz="2200" dirty="0">
                <a:solidFill>
                  <a:srgbClr val="000000"/>
                </a:solidFill>
                <a:latin typeface="宋体" panose="02010600030101010101" pitchFamily="2" charset="-122"/>
                <a:cs typeface="宋体" panose="02010600030101010101" pitchFamily="2" charset="-122"/>
              </a:rPr>
              <a:t>系统基本无影响。用国内某型电</a:t>
            </a:r>
          </a:p>
          <a:p>
            <a:pPr marL="0" marR="0">
              <a:lnSpc>
                <a:spcPts val="2285"/>
              </a:lnSpc>
              <a:spcBef>
                <a:spcPts val="305"/>
              </a:spcBef>
              <a:spcAft>
                <a:spcPts val="0"/>
              </a:spcAft>
            </a:pPr>
            <a:r>
              <a:rPr sz="2200" dirty="0">
                <a:solidFill>
                  <a:srgbClr val="000000"/>
                </a:solidFill>
                <a:latin typeface="宋体" panose="02010600030101010101" pitchFamily="2" charset="-122"/>
                <a:cs typeface="宋体" panose="02010600030101010101" pitchFamily="2" charset="-122"/>
              </a:rPr>
              <a:t>化学法仪器和国外某型光学法仪器进行比对，烟气中</a:t>
            </a:r>
            <a:r>
              <a:rPr sz="2200" dirty="0">
                <a:solidFill>
                  <a:srgbClr val="000000"/>
                </a:solidFill>
                <a:latin typeface="EGCTCM+ArialMT" panose="02000500000000000000"/>
                <a:cs typeface="EGCTCM+ArialMT" panose="02000500000000000000"/>
              </a:rPr>
              <a:t>4000ppm</a:t>
            </a:r>
            <a:r>
              <a:rPr sz="2200" dirty="0">
                <a:solidFill>
                  <a:srgbClr val="000000"/>
                </a:solidFill>
                <a:latin typeface="宋体" panose="02010600030101010101" pitchFamily="2" charset="-122"/>
                <a:cs typeface="宋体" panose="02010600030101010101" pitchFamily="2" charset="-122"/>
              </a:rPr>
              <a:t>一</a:t>
            </a:r>
          </a:p>
          <a:p>
            <a:pPr marL="0" marR="0">
              <a:lnSpc>
                <a:spcPts val="2285"/>
              </a:lnSpc>
              <a:spcBef>
                <a:spcPts val="305"/>
              </a:spcBef>
              <a:spcAft>
                <a:spcPts val="0"/>
              </a:spcAft>
            </a:pPr>
            <a:r>
              <a:rPr sz="2200" dirty="0">
                <a:solidFill>
                  <a:srgbClr val="000000"/>
                </a:solidFill>
                <a:latin typeface="宋体" panose="02010600030101010101" pitchFamily="2" charset="-122"/>
                <a:cs typeface="宋体" panose="02010600030101010101" pitchFamily="2" charset="-122"/>
              </a:rPr>
              <a:t>氧化碳会对电化学二氧化硫产生</a:t>
            </a:r>
            <a:r>
              <a:rPr sz="2200" dirty="0">
                <a:solidFill>
                  <a:srgbClr val="000000"/>
                </a:solidFill>
                <a:latin typeface="EGCTCM+ArialMT" panose="02000500000000000000"/>
                <a:cs typeface="EGCTCM+ArialMT" panose="02000500000000000000"/>
              </a:rPr>
              <a:t>606mg/m</a:t>
            </a:r>
            <a:r>
              <a:rPr sz="2200" baseline="25000" dirty="0">
                <a:solidFill>
                  <a:srgbClr val="000000"/>
                </a:solidFill>
                <a:latin typeface="EGCTCM+ArialMT" panose="02000500000000000000"/>
                <a:cs typeface="EGCTCM+ArialMT" panose="02000500000000000000"/>
              </a:rPr>
              <a:t>3</a:t>
            </a:r>
            <a:r>
              <a:rPr sz="2200" spc="196" baseline="25000" dirty="0">
                <a:solidFill>
                  <a:srgbClr val="000000"/>
                </a:solidFill>
                <a:latin typeface="EGCTCM+ArialMT" panose="02000500000000000000"/>
                <a:cs typeface="EGCTCM+ArialMT" panose="02000500000000000000"/>
              </a:rPr>
              <a:t> </a:t>
            </a:r>
            <a:r>
              <a:rPr sz="2200" dirty="0">
                <a:solidFill>
                  <a:srgbClr val="000000"/>
                </a:solidFill>
                <a:latin typeface="宋体" panose="02010600030101010101" pitchFamily="2" charset="-122"/>
                <a:cs typeface="宋体" panose="02010600030101010101" pitchFamily="2" charset="-122"/>
              </a:rPr>
              <a:t>正干扰，</a:t>
            </a:r>
            <a:r>
              <a:rPr sz="2200" dirty="0">
                <a:solidFill>
                  <a:srgbClr val="000000"/>
                </a:solidFill>
                <a:latin typeface="EGCTCM+ArialMT" panose="02000500000000000000"/>
                <a:cs typeface="EGCTCM+ArialMT" panose="02000500000000000000"/>
              </a:rPr>
              <a:t>8000ppm</a:t>
            </a:r>
            <a:r>
              <a:rPr sz="2200" dirty="0">
                <a:solidFill>
                  <a:srgbClr val="000000"/>
                </a:solidFill>
                <a:latin typeface="宋体" panose="02010600030101010101" pitchFamily="2" charset="-122"/>
                <a:cs typeface="宋体" panose="02010600030101010101" pitchFamily="2" charset="-122"/>
              </a:rPr>
              <a:t>一</a:t>
            </a:r>
          </a:p>
          <a:p>
            <a:pPr marL="0" marR="0">
              <a:lnSpc>
                <a:spcPts val="2285"/>
              </a:lnSpc>
              <a:spcBef>
                <a:spcPts val="305"/>
              </a:spcBef>
              <a:spcAft>
                <a:spcPts val="0"/>
              </a:spcAft>
            </a:pPr>
            <a:r>
              <a:rPr sz="2200" dirty="0">
                <a:solidFill>
                  <a:srgbClr val="000000"/>
                </a:solidFill>
                <a:latin typeface="宋体" panose="02010600030101010101" pitchFamily="2" charset="-122"/>
                <a:cs typeface="宋体" panose="02010600030101010101" pitchFamily="2" charset="-122"/>
              </a:rPr>
              <a:t>氧化碳会对电化学二氧化硫产生</a:t>
            </a:r>
            <a:r>
              <a:rPr sz="2200" spc="-20" dirty="0">
                <a:solidFill>
                  <a:srgbClr val="000000"/>
                </a:solidFill>
                <a:latin typeface="EGCTCM+ArialMT" panose="02000500000000000000"/>
                <a:cs typeface="EGCTCM+ArialMT" panose="02000500000000000000"/>
              </a:rPr>
              <a:t>1170mg/m</a:t>
            </a:r>
            <a:r>
              <a:rPr sz="2200" spc="-11" baseline="25000" dirty="0">
                <a:solidFill>
                  <a:srgbClr val="000000"/>
                </a:solidFill>
                <a:latin typeface="EGCTCM+ArialMT" panose="02000500000000000000"/>
                <a:cs typeface="EGCTCM+ArialMT" panose="02000500000000000000"/>
              </a:rPr>
              <a:t>3</a:t>
            </a:r>
            <a:r>
              <a:rPr sz="2200" dirty="0">
                <a:solidFill>
                  <a:srgbClr val="000000"/>
                </a:solidFill>
                <a:latin typeface="宋体" panose="02010600030101010101" pitchFamily="2" charset="-122"/>
                <a:cs typeface="宋体" panose="02010600030101010101" pitchFamily="2" charset="-122"/>
              </a:rPr>
              <a:t>正干扰。钢铁厂、焦</a:t>
            </a:r>
          </a:p>
          <a:p>
            <a:pPr marL="0" marR="0">
              <a:lnSpc>
                <a:spcPts val="2285"/>
              </a:lnSpc>
              <a:spcBef>
                <a:spcPts val="305"/>
              </a:spcBef>
              <a:spcAft>
                <a:spcPts val="0"/>
              </a:spcAft>
            </a:pPr>
            <a:r>
              <a:rPr sz="2200" dirty="0">
                <a:solidFill>
                  <a:srgbClr val="000000"/>
                </a:solidFill>
                <a:latin typeface="宋体" panose="02010600030101010101" pitchFamily="2" charset="-122"/>
                <a:cs typeface="宋体" panose="02010600030101010101" pitchFamily="2" charset="-122"/>
              </a:rPr>
              <a:t>化厂烟气中一氧化碳浓度在</a:t>
            </a:r>
            <a:r>
              <a:rPr sz="2200" dirty="0">
                <a:solidFill>
                  <a:srgbClr val="000000"/>
                </a:solidFill>
                <a:latin typeface="EGCTCM+ArialMT" panose="02000500000000000000"/>
                <a:cs typeface="EGCTCM+ArialMT" panose="02000500000000000000"/>
              </a:rPr>
              <a:t>5000ppm</a:t>
            </a:r>
            <a:r>
              <a:rPr sz="2200" dirty="0">
                <a:solidFill>
                  <a:srgbClr val="000000"/>
                </a:solidFill>
                <a:latin typeface="宋体" panose="02010600030101010101" pitchFamily="2" charset="-122"/>
                <a:cs typeface="宋体" panose="02010600030101010101" pitchFamily="2" charset="-122"/>
              </a:rPr>
              <a:t>以上，垃圾焚烧废气一氧化</a:t>
            </a:r>
          </a:p>
          <a:p>
            <a:pPr marL="0" marR="0">
              <a:lnSpc>
                <a:spcPts val="2285"/>
              </a:lnSpc>
              <a:spcBef>
                <a:spcPts val="255"/>
              </a:spcBef>
              <a:spcAft>
                <a:spcPts val="0"/>
              </a:spcAft>
            </a:pPr>
            <a:r>
              <a:rPr sz="2200" dirty="0">
                <a:solidFill>
                  <a:srgbClr val="000000"/>
                </a:solidFill>
                <a:latin typeface="宋体" panose="02010600030101010101" pitchFamily="2" charset="-122"/>
                <a:cs typeface="宋体" panose="02010600030101010101" pitchFamily="2" charset="-122"/>
              </a:rPr>
              <a:t>碳含量在</a:t>
            </a:r>
            <a:r>
              <a:rPr sz="2200" dirty="0">
                <a:solidFill>
                  <a:srgbClr val="000000"/>
                </a:solidFill>
                <a:latin typeface="EGCTCM+ArialMT" panose="02000500000000000000"/>
                <a:cs typeface="EGCTCM+ArialMT" panose="02000500000000000000"/>
              </a:rPr>
              <a:t>3000ppm</a:t>
            </a:r>
            <a:r>
              <a:rPr sz="2200" dirty="0">
                <a:solidFill>
                  <a:srgbClr val="000000"/>
                </a:solidFill>
                <a:latin typeface="宋体" panose="02010600030101010101" pitchFamily="2" charset="-122"/>
                <a:cs typeface="宋体" panose="02010600030101010101" pitchFamily="2" charset="-122"/>
              </a:rPr>
              <a:t>左右，在二氧化硫比对监测时，应注意一氧化</a:t>
            </a:r>
          </a:p>
          <a:p>
            <a:pPr marL="0" marR="0">
              <a:lnSpc>
                <a:spcPts val="2195"/>
              </a:lnSpc>
              <a:spcBef>
                <a:spcPts val="305"/>
              </a:spcBef>
              <a:spcAft>
                <a:spcPts val="0"/>
              </a:spcAft>
            </a:pPr>
            <a:r>
              <a:rPr sz="2200" dirty="0">
                <a:solidFill>
                  <a:srgbClr val="000000"/>
                </a:solidFill>
                <a:latin typeface="宋体" panose="02010600030101010101" pitchFamily="2" charset="-122"/>
                <a:cs typeface="宋体" panose="02010600030101010101" pitchFamily="2" charset="-122"/>
              </a:rPr>
              <a:t>碳的干扰。</a:t>
            </a:r>
          </a:p>
        </p:txBody>
      </p:sp>
      <p:sp>
        <p:nvSpPr>
          <p:cNvPr id="4" name="object 4"/>
          <p:cNvSpPr txBox="1"/>
          <p:nvPr/>
        </p:nvSpPr>
        <p:spPr>
          <a:xfrm>
            <a:off x="631190" y="3565356"/>
            <a:ext cx="9147111" cy="1386120"/>
          </a:xfrm>
          <a:prstGeom prst="rect">
            <a:avLst/>
          </a:prstGeom>
        </p:spPr>
        <p:txBody>
          <a:bodyPr vert="horz" wrap="square" lIns="0" tIns="0" rIns="0" bIns="0" rtlCol="0">
            <a:spAutoFit/>
          </a:bodyPr>
          <a:lstStyle/>
          <a:p>
            <a:pPr marL="457200" marR="0">
              <a:lnSpc>
                <a:spcPts val="2285"/>
              </a:lnSpc>
              <a:spcBef>
                <a:spcPts val="0"/>
              </a:spcBef>
              <a:spcAft>
                <a:spcPts val="0"/>
              </a:spcAft>
            </a:pPr>
            <a:r>
              <a:rPr sz="2200" dirty="0">
                <a:solidFill>
                  <a:srgbClr val="000000"/>
                </a:solidFill>
                <a:latin typeface="宋体" panose="02010600030101010101" pitchFamily="2" charset="-122"/>
                <a:cs typeface="宋体" panose="02010600030101010101" pitchFamily="2" charset="-122"/>
              </a:rPr>
              <a:t>依次通入表</a:t>
            </a:r>
            <a:r>
              <a:rPr sz="2200" dirty="0">
                <a:solidFill>
                  <a:srgbClr val="000000"/>
                </a:solidFill>
                <a:latin typeface="EGCTCM+ArialMT" panose="02000500000000000000"/>
                <a:cs typeface="EGCTCM+ArialMT" panose="02000500000000000000"/>
              </a:rPr>
              <a:t>1 </a:t>
            </a:r>
            <a:r>
              <a:rPr sz="2200" dirty="0">
                <a:solidFill>
                  <a:srgbClr val="000000"/>
                </a:solidFill>
                <a:latin typeface="宋体" panose="02010600030101010101" pitchFamily="2" charset="-122"/>
                <a:cs typeface="宋体" panose="02010600030101010101" pitchFamily="2" charset="-122"/>
              </a:rPr>
              <a:t>中相应浓度的干扰成分气体，导致分析仪器读数</a:t>
            </a:r>
          </a:p>
          <a:p>
            <a:pPr marL="0" marR="0">
              <a:lnSpc>
                <a:spcPts val="2285"/>
              </a:lnSpc>
              <a:spcBef>
                <a:spcPts val="305"/>
              </a:spcBef>
              <a:spcAft>
                <a:spcPts val="0"/>
              </a:spcAft>
            </a:pPr>
            <a:r>
              <a:rPr sz="2200" dirty="0">
                <a:solidFill>
                  <a:srgbClr val="000000"/>
                </a:solidFill>
                <a:latin typeface="宋体" panose="02010600030101010101" pitchFamily="2" charset="-122"/>
                <a:cs typeface="宋体" panose="02010600030101010101" pitchFamily="2" charset="-122"/>
              </a:rPr>
              <a:t>变化的正干扰和负干扰：不超过±</a:t>
            </a:r>
            <a:r>
              <a:rPr sz="2200" dirty="0">
                <a:solidFill>
                  <a:srgbClr val="000000"/>
                </a:solidFill>
                <a:latin typeface="EGCTCM+ArialMT" panose="02000500000000000000"/>
                <a:cs typeface="EGCTCM+ArialMT" panose="02000500000000000000"/>
              </a:rPr>
              <a:t>5%</a:t>
            </a:r>
            <a:r>
              <a:rPr sz="2200" dirty="0">
                <a:solidFill>
                  <a:srgbClr val="000000"/>
                </a:solidFill>
                <a:latin typeface="宋体" panose="02010600030101010101" pitchFamily="2" charset="-122"/>
                <a:cs typeface="宋体" panose="02010600030101010101" pitchFamily="2" charset="-122"/>
              </a:rPr>
              <a:t>满量程。（</a:t>
            </a:r>
            <a:r>
              <a:rPr sz="2200" dirty="0">
                <a:solidFill>
                  <a:srgbClr val="000000"/>
                </a:solidFill>
                <a:latin typeface="EGCTCM+ArialMT" panose="02000500000000000000"/>
                <a:cs typeface="EGCTCM+ArialMT" panose="02000500000000000000"/>
              </a:rPr>
              <a:t>HJ76-2017</a:t>
            </a:r>
          </a:p>
          <a:p>
            <a:pPr marL="0" marR="0">
              <a:lnSpc>
                <a:spcPts val="2285"/>
              </a:lnSpc>
              <a:spcBef>
                <a:spcPts val="305"/>
              </a:spcBef>
              <a:spcAft>
                <a:spcPts val="0"/>
              </a:spcAft>
            </a:pPr>
            <a:r>
              <a:rPr sz="2200" dirty="0">
                <a:solidFill>
                  <a:srgbClr val="000000"/>
                </a:solidFill>
                <a:latin typeface="EGCTCM+ArialMT" panose="02000500000000000000"/>
                <a:cs typeface="EGCTCM+ArialMT" panose="02000500000000000000"/>
              </a:rPr>
              <a:t>6.1.1.9</a:t>
            </a:r>
            <a:r>
              <a:rPr sz="2200" dirty="0">
                <a:solidFill>
                  <a:srgbClr val="000000"/>
                </a:solidFill>
                <a:latin typeface="宋体" panose="02010600030101010101" pitchFamily="2" charset="-122"/>
                <a:cs typeface="宋体" panose="02010600030101010101" pitchFamily="2" charset="-122"/>
              </a:rPr>
              <a:t>）</a:t>
            </a:r>
          </a:p>
        </p:txBody>
      </p:sp>
      <p:sp>
        <p:nvSpPr>
          <p:cNvPr id="5" name="object 5"/>
          <p:cNvSpPr txBox="1"/>
          <p:nvPr/>
        </p:nvSpPr>
        <p:spPr>
          <a:xfrm>
            <a:off x="3510915" y="4353887"/>
            <a:ext cx="3259106" cy="456461"/>
          </a:xfrm>
          <a:prstGeom prst="rect">
            <a:avLst/>
          </a:prstGeom>
        </p:spPr>
        <p:txBody>
          <a:bodyPr vert="horz" wrap="square" lIns="0" tIns="0" rIns="0" bIns="0" rtlCol="0">
            <a:spAutoFit/>
          </a:bodyPr>
          <a:lstStyle/>
          <a:p>
            <a:pPr marL="0" marR="0">
              <a:lnSpc>
                <a:spcPts val="1465"/>
              </a:lnSpc>
              <a:spcBef>
                <a:spcPts val="0"/>
              </a:spcBef>
              <a:spcAft>
                <a:spcPts val="0"/>
              </a:spcAft>
            </a:pPr>
            <a:r>
              <a:rPr sz="1400" spc="10" dirty="0">
                <a:solidFill>
                  <a:srgbClr val="000000"/>
                </a:solidFill>
                <a:latin typeface="宋体" panose="02010600030101010101" pitchFamily="2" charset="-122"/>
                <a:cs typeface="宋体" panose="02010600030101010101" pitchFamily="2" charset="-122"/>
              </a:rPr>
              <a:t>表</a:t>
            </a:r>
            <a:r>
              <a:rPr sz="1400" dirty="0">
                <a:solidFill>
                  <a:srgbClr val="000000"/>
                </a:solidFill>
                <a:latin typeface="IPQOHI+Arial-BoldMT" panose="02000500000000000000"/>
                <a:cs typeface="IPQOHI+Arial-BoldMT" panose="02000500000000000000"/>
              </a:rPr>
              <a:t>1</a:t>
            </a:r>
            <a:r>
              <a:rPr sz="1400" spc="40" dirty="0">
                <a:solidFill>
                  <a:srgbClr val="000000"/>
                </a:solidFill>
                <a:latin typeface="IPQOHI+Arial-BoldMT" panose="02000500000000000000"/>
                <a:cs typeface="IPQOHI+Arial-BoldMT" panose="02000500000000000000"/>
              </a:rPr>
              <a:t> </a:t>
            </a:r>
            <a:r>
              <a:rPr sz="1400" spc="10" dirty="0">
                <a:solidFill>
                  <a:srgbClr val="000000"/>
                </a:solidFill>
                <a:latin typeface="宋体" panose="02010600030101010101" pitchFamily="2" charset="-122"/>
                <a:cs typeface="宋体" panose="02010600030101010101" pitchFamily="2" charset="-122"/>
              </a:rPr>
              <a:t>实验室检测使用的干扰成分气体</a:t>
            </a:r>
          </a:p>
        </p:txBody>
      </p:sp>
      <p:sp>
        <p:nvSpPr>
          <p:cNvPr id="6" name="object 6"/>
          <p:cNvSpPr txBox="1"/>
          <p:nvPr/>
        </p:nvSpPr>
        <p:spPr>
          <a:xfrm>
            <a:off x="2898457" y="4659471"/>
            <a:ext cx="838200" cy="1386839"/>
          </a:xfrm>
          <a:prstGeom prst="rect">
            <a:avLst/>
          </a:prstGeom>
        </p:spPr>
        <p:txBody>
          <a:bodyPr vert="horz" wrap="square" lIns="0" tIns="0" rIns="0" bIns="0" rtlCol="0">
            <a:spAutoFit/>
          </a:bodyPr>
          <a:lstStyle/>
          <a:p>
            <a:pPr marL="0" marR="0">
              <a:lnSpc>
                <a:spcPts val="1200"/>
              </a:lnSpc>
              <a:spcBef>
                <a:spcPts val="0"/>
              </a:spcBef>
              <a:spcAft>
                <a:spcPts val="0"/>
              </a:spcAft>
            </a:pPr>
            <a:r>
              <a:rPr sz="1200" dirty="0">
                <a:solidFill>
                  <a:srgbClr val="000000"/>
                </a:solidFill>
                <a:latin typeface="ILCCTM+SimHei" panose="02000500000000000000"/>
                <a:cs typeface="ILCCTM+SimHei" panose="02000500000000000000"/>
              </a:rPr>
              <a:t>气体类型</a:t>
            </a:r>
          </a:p>
          <a:p>
            <a:pPr marL="0" marR="0">
              <a:lnSpc>
                <a:spcPts val="1200"/>
              </a:lnSpc>
              <a:spcBef>
                <a:spcPts val="6720"/>
              </a:spcBef>
              <a:spcAft>
                <a:spcPts val="0"/>
              </a:spcAft>
            </a:pPr>
            <a:r>
              <a:rPr sz="1200" dirty="0">
                <a:solidFill>
                  <a:srgbClr val="000000"/>
                </a:solidFill>
                <a:latin typeface="ILCCTM+SimHei" panose="02000500000000000000"/>
                <a:cs typeface="ILCCTM+SimHei" panose="02000500000000000000"/>
              </a:rPr>
              <a:t>干扰气体</a:t>
            </a:r>
          </a:p>
        </p:txBody>
      </p:sp>
      <p:sp>
        <p:nvSpPr>
          <p:cNvPr id="7" name="object 7"/>
          <p:cNvSpPr txBox="1"/>
          <p:nvPr/>
        </p:nvSpPr>
        <p:spPr>
          <a:xfrm>
            <a:off x="4482782" y="4659471"/>
            <a:ext cx="838200" cy="662453"/>
          </a:xfrm>
          <a:prstGeom prst="rect">
            <a:avLst/>
          </a:prstGeom>
        </p:spPr>
        <p:txBody>
          <a:bodyPr vert="horz" wrap="square" lIns="0" tIns="0" rIns="0" bIns="0" rtlCol="0">
            <a:spAutoFit/>
          </a:bodyPr>
          <a:lstStyle/>
          <a:p>
            <a:pPr marL="0" marR="0">
              <a:lnSpc>
                <a:spcPts val="1200"/>
              </a:lnSpc>
              <a:spcBef>
                <a:spcPts val="0"/>
              </a:spcBef>
              <a:spcAft>
                <a:spcPts val="0"/>
              </a:spcAft>
            </a:pPr>
            <a:r>
              <a:rPr sz="1200" dirty="0">
                <a:solidFill>
                  <a:srgbClr val="000000"/>
                </a:solidFill>
                <a:latin typeface="ILCCTM+SimHei" panose="02000500000000000000"/>
                <a:cs typeface="ILCCTM+SimHei" panose="02000500000000000000"/>
              </a:rPr>
              <a:t>气体名称</a:t>
            </a:r>
          </a:p>
          <a:p>
            <a:pPr marL="193040" marR="0">
              <a:lnSpc>
                <a:spcPts val="1250"/>
              </a:lnSpc>
              <a:spcBef>
                <a:spcPts val="915"/>
              </a:spcBef>
              <a:spcAft>
                <a:spcPts val="0"/>
              </a:spcAft>
            </a:pPr>
            <a:r>
              <a:rPr sz="1200" dirty="0">
                <a:solidFill>
                  <a:srgbClr val="000000"/>
                </a:solidFill>
                <a:latin typeface="DDTNEO+LucidaSansUnicode" panose="02000500000000000000"/>
                <a:cs typeface="DDTNEO+LucidaSansUnicode" panose="02000500000000000000"/>
              </a:rPr>
              <a:t>CO</a:t>
            </a:r>
          </a:p>
        </p:txBody>
      </p:sp>
      <p:sp>
        <p:nvSpPr>
          <p:cNvPr id="8" name="object 8"/>
          <p:cNvSpPr txBox="1"/>
          <p:nvPr/>
        </p:nvSpPr>
        <p:spPr>
          <a:xfrm>
            <a:off x="6067107" y="4659471"/>
            <a:ext cx="838200" cy="381000"/>
          </a:xfrm>
          <a:prstGeom prst="rect">
            <a:avLst/>
          </a:prstGeom>
        </p:spPr>
        <p:txBody>
          <a:bodyPr vert="horz" wrap="square" lIns="0" tIns="0" rIns="0" bIns="0" rtlCol="0">
            <a:spAutoFit/>
          </a:bodyPr>
          <a:lstStyle/>
          <a:p>
            <a:pPr marL="0" marR="0">
              <a:lnSpc>
                <a:spcPts val="1200"/>
              </a:lnSpc>
              <a:spcBef>
                <a:spcPts val="0"/>
              </a:spcBef>
              <a:spcAft>
                <a:spcPts val="0"/>
              </a:spcAft>
            </a:pPr>
            <a:r>
              <a:rPr sz="1200" dirty="0">
                <a:solidFill>
                  <a:srgbClr val="000000"/>
                </a:solidFill>
                <a:latin typeface="ILCCTM+SimHei" panose="02000500000000000000"/>
                <a:cs typeface="ILCCTM+SimHei" panose="02000500000000000000"/>
              </a:rPr>
              <a:t>浓度范围</a:t>
            </a:r>
          </a:p>
        </p:txBody>
      </p:sp>
      <p:sp>
        <p:nvSpPr>
          <p:cNvPr id="9" name="object 9"/>
          <p:cNvSpPr txBox="1"/>
          <p:nvPr/>
        </p:nvSpPr>
        <p:spPr>
          <a:xfrm>
            <a:off x="5942012" y="4934525"/>
            <a:ext cx="1088797" cy="661719"/>
          </a:xfrm>
          <a:prstGeom prst="rect">
            <a:avLst/>
          </a:prstGeom>
        </p:spPr>
        <p:txBody>
          <a:bodyPr vert="horz" wrap="square" lIns="0" tIns="0" rIns="0" bIns="0" rtlCol="0">
            <a:spAutoFit/>
          </a:bodyPr>
          <a:lstStyle/>
          <a:p>
            <a:pPr marL="0" marR="0">
              <a:lnSpc>
                <a:spcPts val="1250"/>
              </a:lnSpc>
              <a:spcBef>
                <a:spcPts val="0"/>
              </a:spcBef>
              <a:spcAft>
                <a:spcPts val="0"/>
              </a:spcAft>
            </a:pPr>
            <a:r>
              <a:rPr sz="1200" dirty="0">
                <a:solidFill>
                  <a:srgbClr val="000000"/>
                </a:solidFill>
                <a:latin typeface="DDTNEO+LucidaSansUnicode" panose="02000500000000000000"/>
                <a:cs typeface="DDTNEO+LucidaSansUnicode" panose="02000500000000000000"/>
              </a:rPr>
              <a:t>300 mg/m</a:t>
            </a:r>
            <a:r>
              <a:rPr sz="1200" baseline="25000" dirty="0">
                <a:solidFill>
                  <a:srgbClr val="000000"/>
                </a:solidFill>
                <a:latin typeface="DDTNEO+LucidaSansUnicode" panose="02000500000000000000"/>
                <a:cs typeface="DDTNEO+LucidaSansUnicode" panose="02000500000000000000"/>
              </a:rPr>
              <a:t>3</a:t>
            </a:r>
          </a:p>
          <a:p>
            <a:pPr marL="282575" marR="0">
              <a:lnSpc>
                <a:spcPts val="1250"/>
              </a:lnSpc>
              <a:spcBef>
                <a:spcPts val="860"/>
              </a:spcBef>
              <a:spcAft>
                <a:spcPts val="0"/>
              </a:spcAft>
            </a:pPr>
            <a:r>
              <a:rPr sz="1200" dirty="0">
                <a:solidFill>
                  <a:srgbClr val="000000"/>
                </a:solidFill>
                <a:latin typeface="DDTNEO+LucidaSansUnicode" panose="02000500000000000000"/>
                <a:cs typeface="DDTNEO+LucidaSansUnicode" panose="02000500000000000000"/>
              </a:rPr>
              <a:t>15%</a:t>
            </a:r>
          </a:p>
        </p:txBody>
      </p:sp>
      <p:sp>
        <p:nvSpPr>
          <p:cNvPr id="10" name="object 10"/>
          <p:cNvSpPr txBox="1"/>
          <p:nvPr/>
        </p:nvSpPr>
        <p:spPr>
          <a:xfrm>
            <a:off x="4644707" y="5208845"/>
            <a:ext cx="514758" cy="406992"/>
          </a:xfrm>
          <a:prstGeom prst="rect">
            <a:avLst/>
          </a:prstGeom>
        </p:spPr>
        <p:txBody>
          <a:bodyPr vert="horz" wrap="square" lIns="0" tIns="0" rIns="0" bIns="0" rtlCol="0">
            <a:spAutoFit/>
          </a:bodyPr>
          <a:lstStyle/>
          <a:p>
            <a:pPr marL="0" marR="0">
              <a:lnSpc>
                <a:spcPts val="1250"/>
              </a:lnSpc>
              <a:spcBef>
                <a:spcPts val="0"/>
              </a:spcBef>
              <a:spcAft>
                <a:spcPts val="0"/>
              </a:spcAft>
            </a:pPr>
            <a:r>
              <a:rPr sz="1200" dirty="0">
                <a:solidFill>
                  <a:srgbClr val="000000"/>
                </a:solidFill>
                <a:latin typeface="DDTNEO+LucidaSansUnicode" panose="02000500000000000000"/>
                <a:cs typeface="DDTNEO+LucidaSansUnicode" panose="02000500000000000000"/>
              </a:rPr>
              <a:t>CO</a:t>
            </a:r>
            <a:r>
              <a:rPr sz="1200" baseline="-20000" dirty="0">
                <a:solidFill>
                  <a:srgbClr val="000000"/>
                </a:solidFill>
                <a:latin typeface="DDTNEO+LucidaSansUnicode" panose="02000500000000000000"/>
                <a:cs typeface="DDTNEO+LucidaSansUnicode" panose="02000500000000000000"/>
              </a:rPr>
              <a:t>2</a:t>
            </a:r>
          </a:p>
        </p:txBody>
      </p:sp>
      <p:sp>
        <p:nvSpPr>
          <p:cNvPr id="11" name="object 11"/>
          <p:cNvSpPr txBox="1"/>
          <p:nvPr/>
        </p:nvSpPr>
        <p:spPr>
          <a:xfrm>
            <a:off x="4647882" y="5483165"/>
            <a:ext cx="508408" cy="406993"/>
          </a:xfrm>
          <a:prstGeom prst="rect">
            <a:avLst/>
          </a:prstGeom>
        </p:spPr>
        <p:txBody>
          <a:bodyPr vert="horz" wrap="square" lIns="0" tIns="0" rIns="0" bIns="0" rtlCol="0">
            <a:spAutoFit/>
          </a:bodyPr>
          <a:lstStyle/>
          <a:p>
            <a:pPr marL="0" marR="0">
              <a:lnSpc>
                <a:spcPts val="1250"/>
              </a:lnSpc>
              <a:spcBef>
                <a:spcPts val="0"/>
              </a:spcBef>
              <a:spcAft>
                <a:spcPts val="0"/>
              </a:spcAft>
            </a:pPr>
            <a:r>
              <a:rPr sz="1200" dirty="0">
                <a:solidFill>
                  <a:srgbClr val="000000"/>
                </a:solidFill>
                <a:latin typeface="DDTNEO+LucidaSansUnicode" panose="02000500000000000000"/>
                <a:cs typeface="DDTNEO+LucidaSansUnicode" panose="02000500000000000000"/>
              </a:rPr>
              <a:t>CH</a:t>
            </a:r>
            <a:r>
              <a:rPr sz="1200" baseline="-20000" dirty="0">
                <a:solidFill>
                  <a:srgbClr val="000000"/>
                </a:solidFill>
                <a:latin typeface="DDTNEO+LucidaSansUnicode" panose="02000500000000000000"/>
                <a:cs typeface="DDTNEO+LucidaSansUnicode" panose="02000500000000000000"/>
              </a:rPr>
              <a:t>4</a:t>
            </a:r>
          </a:p>
        </p:txBody>
      </p:sp>
      <p:sp>
        <p:nvSpPr>
          <p:cNvPr id="12" name="object 12"/>
          <p:cNvSpPr txBox="1"/>
          <p:nvPr/>
        </p:nvSpPr>
        <p:spPr>
          <a:xfrm>
            <a:off x="5942012" y="5483165"/>
            <a:ext cx="1088797" cy="936039"/>
          </a:xfrm>
          <a:prstGeom prst="rect">
            <a:avLst/>
          </a:prstGeom>
        </p:spPr>
        <p:txBody>
          <a:bodyPr vert="horz" wrap="square" lIns="0" tIns="0" rIns="0" bIns="0" rtlCol="0">
            <a:spAutoFit/>
          </a:bodyPr>
          <a:lstStyle/>
          <a:p>
            <a:pPr marL="48260" marR="0">
              <a:lnSpc>
                <a:spcPts val="1250"/>
              </a:lnSpc>
              <a:spcBef>
                <a:spcPts val="0"/>
              </a:spcBef>
              <a:spcAft>
                <a:spcPts val="0"/>
              </a:spcAft>
            </a:pPr>
            <a:r>
              <a:rPr sz="1200" dirty="0">
                <a:solidFill>
                  <a:srgbClr val="000000"/>
                </a:solidFill>
                <a:latin typeface="DDTNEO+LucidaSansUnicode" panose="02000500000000000000"/>
                <a:cs typeface="DDTNEO+LucidaSansUnicode" panose="02000500000000000000"/>
              </a:rPr>
              <a:t>50 mg/m</a:t>
            </a:r>
            <a:r>
              <a:rPr sz="1200" baseline="25000" dirty="0">
                <a:solidFill>
                  <a:srgbClr val="000000"/>
                </a:solidFill>
                <a:latin typeface="DDTNEO+LucidaSansUnicode" panose="02000500000000000000"/>
                <a:cs typeface="DDTNEO+LucidaSansUnicode" panose="02000500000000000000"/>
              </a:rPr>
              <a:t>3</a:t>
            </a:r>
          </a:p>
          <a:p>
            <a:pPr marL="48260" marR="0">
              <a:lnSpc>
                <a:spcPts val="1250"/>
              </a:lnSpc>
              <a:spcBef>
                <a:spcPts val="860"/>
              </a:spcBef>
              <a:spcAft>
                <a:spcPts val="0"/>
              </a:spcAft>
            </a:pPr>
            <a:r>
              <a:rPr sz="1200" dirty="0">
                <a:solidFill>
                  <a:srgbClr val="000000"/>
                </a:solidFill>
                <a:latin typeface="DDTNEO+LucidaSansUnicode" panose="02000500000000000000"/>
                <a:cs typeface="DDTNEO+LucidaSansUnicode" panose="02000500000000000000"/>
              </a:rPr>
              <a:t>20 mg/m</a:t>
            </a:r>
            <a:r>
              <a:rPr sz="1200" baseline="25000" dirty="0">
                <a:solidFill>
                  <a:srgbClr val="000000"/>
                </a:solidFill>
                <a:latin typeface="DDTNEO+LucidaSansUnicode" panose="02000500000000000000"/>
                <a:cs typeface="DDTNEO+LucidaSansUnicode" panose="02000500000000000000"/>
              </a:rPr>
              <a:t>3</a:t>
            </a:r>
          </a:p>
          <a:p>
            <a:pPr marL="0" marR="0">
              <a:lnSpc>
                <a:spcPts val="1250"/>
              </a:lnSpc>
              <a:spcBef>
                <a:spcPts val="910"/>
              </a:spcBef>
              <a:spcAft>
                <a:spcPts val="0"/>
              </a:spcAft>
            </a:pPr>
            <a:r>
              <a:rPr sz="1200" dirty="0">
                <a:solidFill>
                  <a:srgbClr val="000000"/>
                </a:solidFill>
                <a:latin typeface="DDTNEO+LucidaSansUnicode" panose="02000500000000000000"/>
                <a:cs typeface="DDTNEO+LucidaSansUnicode" panose="02000500000000000000"/>
              </a:rPr>
              <a:t>200 mg/m</a:t>
            </a:r>
            <a:r>
              <a:rPr sz="1200" baseline="25000" dirty="0">
                <a:solidFill>
                  <a:srgbClr val="000000"/>
                </a:solidFill>
                <a:latin typeface="DDTNEO+LucidaSansUnicode" panose="02000500000000000000"/>
                <a:cs typeface="DDTNEO+LucidaSansUnicode" panose="02000500000000000000"/>
              </a:rPr>
              <a:t>3</a:t>
            </a:r>
          </a:p>
        </p:txBody>
      </p:sp>
      <p:sp>
        <p:nvSpPr>
          <p:cNvPr id="13" name="object 13"/>
          <p:cNvSpPr txBox="1"/>
          <p:nvPr/>
        </p:nvSpPr>
        <p:spPr>
          <a:xfrm>
            <a:off x="4644072" y="5757485"/>
            <a:ext cx="515393" cy="406992"/>
          </a:xfrm>
          <a:prstGeom prst="rect">
            <a:avLst/>
          </a:prstGeom>
        </p:spPr>
        <p:txBody>
          <a:bodyPr vert="horz" wrap="square" lIns="0" tIns="0" rIns="0" bIns="0" rtlCol="0">
            <a:spAutoFit/>
          </a:bodyPr>
          <a:lstStyle/>
          <a:p>
            <a:pPr marL="0" marR="0">
              <a:lnSpc>
                <a:spcPts val="1250"/>
              </a:lnSpc>
              <a:spcBef>
                <a:spcPts val="0"/>
              </a:spcBef>
              <a:spcAft>
                <a:spcPts val="0"/>
              </a:spcAft>
            </a:pPr>
            <a:r>
              <a:rPr sz="1200" dirty="0">
                <a:solidFill>
                  <a:srgbClr val="000000"/>
                </a:solidFill>
                <a:latin typeface="DDTNEO+LucidaSansUnicode" panose="02000500000000000000"/>
                <a:cs typeface="DDTNEO+LucidaSansUnicode" panose="02000500000000000000"/>
              </a:rPr>
              <a:t>NH</a:t>
            </a:r>
            <a:r>
              <a:rPr sz="1200" baseline="-20000" dirty="0">
                <a:solidFill>
                  <a:srgbClr val="000000"/>
                </a:solidFill>
                <a:latin typeface="DDTNEO+LucidaSansUnicode" panose="02000500000000000000"/>
                <a:cs typeface="DDTNEO+LucidaSansUnicode" panose="02000500000000000000"/>
              </a:rPr>
              <a:t>3</a:t>
            </a:r>
          </a:p>
        </p:txBody>
      </p:sp>
      <p:sp>
        <p:nvSpPr>
          <p:cNvPr id="14" name="object 14"/>
          <p:cNvSpPr txBox="1"/>
          <p:nvPr/>
        </p:nvSpPr>
        <p:spPr>
          <a:xfrm>
            <a:off x="4657407" y="6031805"/>
            <a:ext cx="490091" cy="387399"/>
          </a:xfrm>
          <a:prstGeom prst="rect">
            <a:avLst/>
          </a:prstGeom>
        </p:spPr>
        <p:txBody>
          <a:bodyPr vert="horz" wrap="square" lIns="0" tIns="0" rIns="0" bIns="0" rtlCol="0">
            <a:spAutoFit/>
          </a:bodyPr>
          <a:lstStyle/>
          <a:p>
            <a:pPr marL="0" marR="0">
              <a:lnSpc>
                <a:spcPts val="1250"/>
              </a:lnSpc>
              <a:spcBef>
                <a:spcPts val="0"/>
              </a:spcBef>
              <a:spcAft>
                <a:spcPts val="0"/>
              </a:spcAft>
            </a:pPr>
            <a:r>
              <a:rPr sz="1200" dirty="0">
                <a:solidFill>
                  <a:srgbClr val="000000"/>
                </a:solidFill>
                <a:latin typeface="DDTNEO+LucidaSansUnicode" panose="02000500000000000000"/>
                <a:cs typeface="DDTNEO+LucidaSansUnicode" panose="02000500000000000000"/>
              </a:rPr>
              <a:t>HCl</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520065" y="531107"/>
            <a:ext cx="5270944" cy="635635"/>
          </a:xfrm>
          <a:prstGeom prst="rect">
            <a:avLst/>
          </a:prstGeom>
        </p:spPr>
        <p:txBody>
          <a:bodyPr vert="horz" wrap="square" lIns="0" tIns="0" rIns="0" bIns="0" rtlCol="0">
            <a:spAutoFit/>
          </a:bodyPr>
          <a:lstStyle/>
          <a:p>
            <a:pPr marL="0" marR="0">
              <a:lnSpc>
                <a:spcPts val="2005"/>
              </a:lnSpc>
              <a:spcBef>
                <a:spcPts val="0"/>
              </a:spcBef>
              <a:spcAft>
                <a:spcPts val="0"/>
              </a:spcAft>
            </a:pPr>
            <a:r>
              <a:rPr sz="2000" dirty="0">
                <a:solidFill>
                  <a:srgbClr val="000000"/>
                </a:solidFill>
                <a:latin typeface="宋体" panose="02010600030101010101" pitchFamily="2" charset="-122"/>
                <a:cs typeface="宋体" panose="02010600030101010101" pitchFamily="2" charset="-122"/>
              </a:rPr>
              <a:t>常见问题：仪器未及时进行校准或校验。</a:t>
            </a:r>
          </a:p>
        </p:txBody>
      </p:sp>
      <p:sp>
        <p:nvSpPr>
          <p:cNvPr id="4" name="object 4"/>
          <p:cNvSpPr txBox="1"/>
          <p:nvPr/>
        </p:nvSpPr>
        <p:spPr>
          <a:xfrm>
            <a:off x="520065" y="835907"/>
            <a:ext cx="9744753" cy="5207635"/>
          </a:xfrm>
          <a:prstGeom prst="rect">
            <a:avLst/>
          </a:prstGeom>
        </p:spPr>
        <p:txBody>
          <a:bodyPr vert="horz" wrap="square" lIns="0" tIns="0" rIns="0" bIns="0" rtlCol="0">
            <a:spAutoFit/>
          </a:bodyPr>
          <a:lstStyle/>
          <a:p>
            <a:pPr marL="0" marR="0">
              <a:lnSpc>
                <a:spcPts val="2090"/>
              </a:lnSpc>
              <a:spcBef>
                <a:spcPts val="0"/>
              </a:spcBef>
              <a:spcAft>
                <a:spcPts val="0"/>
              </a:spcAft>
            </a:pPr>
            <a:r>
              <a:rPr sz="2000" dirty="0">
                <a:solidFill>
                  <a:srgbClr val="000000"/>
                </a:solidFill>
                <a:latin typeface="宋体" panose="02010600030101010101" pitchFamily="2" charset="-122"/>
                <a:cs typeface="宋体" panose="02010600030101010101" pitchFamily="2" charset="-122"/>
              </a:rPr>
              <a:t>影响：测量误差增大，降低仪器准确度</a:t>
            </a:r>
            <a:r>
              <a:rPr sz="2000" dirty="0">
                <a:solidFill>
                  <a:srgbClr val="000000"/>
                </a:solidFill>
                <a:latin typeface="EGCTCM+ArialMT" panose="02000500000000000000"/>
                <a:cs typeface="EGCTCM+ArialMT" panose="02000500000000000000"/>
              </a:rPr>
              <a:t>,</a:t>
            </a:r>
            <a:r>
              <a:rPr sz="2000" dirty="0">
                <a:solidFill>
                  <a:srgbClr val="000000"/>
                </a:solidFill>
                <a:latin typeface="宋体" panose="02010600030101010101" pitchFamily="2" charset="-122"/>
                <a:cs typeface="宋体" panose="02010600030101010101" pitchFamily="2" charset="-122"/>
              </a:rPr>
              <a:t>严重时仪器精度无法满足标准要求。</a:t>
            </a:r>
          </a:p>
          <a:p>
            <a:pPr marL="0" marR="0">
              <a:lnSpc>
                <a:spcPts val="2090"/>
              </a:lnSpc>
              <a:spcBef>
                <a:spcPts val="215"/>
              </a:spcBef>
              <a:spcAft>
                <a:spcPts val="0"/>
              </a:spcAft>
            </a:pPr>
            <a:r>
              <a:rPr sz="2000" dirty="0">
                <a:solidFill>
                  <a:srgbClr val="000000"/>
                </a:solidFill>
                <a:latin typeface="宋体" panose="02010600030101010101" pitchFamily="2" charset="-122"/>
                <a:cs typeface="宋体" panose="02010600030101010101" pitchFamily="2" charset="-122"/>
              </a:rPr>
              <a:t>规范要求：对现有仪器，一般应该满足：</a:t>
            </a:r>
            <a:r>
              <a:rPr sz="2000" dirty="0">
                <a:solidFill>
                  <a:srgbClr val="000000"/>
                </a:solidFill>
                <a:latin typeface="EGCTCM+ArialMT" panose="02000500000000000000"/>
                <a:cs typeface="EGCTCM+ArialMT" panose="02000500000000000000"/>
              </a:rPr>
              <a:t>1</a:t>
            </a:r>
            <a:r>
              <a:rPr sz="2000" dirty="0">
                <a:solidFill>
                  <a:srgbClr val="000000"/>
                </a:solidFill>
                <a:latin typeface="宋体" panose="02010600030101010101" pitchFamily="2" charset="-122"/>
                <a:cs typeface="宋体" panose="02010600030101010101" pitchFamily="2" charset="-122"/>
              </a:rPr>
              <a:t>、无自动校准功能的抽取式气</a:t>
            </a:r>
          </a:p>
          <a:p>
            <a:pPr marL="0" marR="0">
              <a:lnSpc>
                <a:spcPts val="2090"/>
              </a:lnSpc>
              <a:spcBef>
                <a:spcPts val="265"/>
              </a:spcBef>
              <a:spcAft>
                <a:spcPts val="0"/>
              </a:spcAft>
            </a:pPr>
            <a:r>
              <a:rPr sz="2000" dirty="0">
                <a:solidFill>
                  <a:srgbClr val="000000"/>
                </a:solidFill>
                <a:latin typeface="宋体" panose="02010600030101010101" pitchFamily="2" charset="-122"/>
                <a:cs typeface="宋体" panose="02010600030101010101" pitchFamily="2" charset="-122"/>
              </a:rPr>
              <a:t>态污染物</a:t>
            </a:r>
            <a:r>
              <a:rPr sz="2000" dirty="0">
                <a:solidFill>
                  <a:srgbClr val="000000"/>
                </a:solidFill>
                <a:latin typeface="EGCTCM+ArialMT" panose="02000500000000000000"/>
                <a:cs typeface="EGCTCM+ArialMT" panose="02000500000000000000"/>
              </a:rPr>
              <a:t>CEMS </a:t>
            </a:r>
            <a:r>
              <a:rPr sz="2000" dirty="0">
                <a:solidFill>
                  <a:srgbClr val="000000"/>
                </a:solidFill>
                <a:latin typeface="宋体" panose="02010600030101010101" pitchFamily="2" charset="-122"/>
                <a:cs typeface="宋体" panose="02010600030101010101" pitchFamily="2" charset="-122"/>
              </a:rPr>
              <a:t>每</a:t>
            </a:r>
            <a:r>
              <a:rPr sz="2000" dirty="0">
                <a:solidFill>
                  <a:srgbClr val="000000"/>
                </a:solidFill>
                <a:latin typeface="EGCTCM+ArialMT" panose="02000500000000000000"/>
                <a:cs typeface="EGCTCM+ArialMT" panose="02000500000000000000"/>
              </a:rPr>
              <a:t>7d </a:t>
            </a:r>
            <a:r>
              <a:rPr sz="2000" dirty="0">
                <a:solidFill>
                  <a:srgbClr val="000000"/>
                </a:solidFill>
                <a:latin typeface="宋体" panose="02010600030101010101" pitchFamily="2" charset="-122"/>
                <a:cs typeface="宋体" panose="02010600030101010101" pitchFamily="2" charset="-122"/>
              </a:rPr>
              <a:t>至少校准一次仪器零点和量程，同时测试并记录零</a:t>
            </a:r>
          </a:p>
          <a:p>
            <a:pPr marL="0" marR="0">
              <a:lnSpc>
                <a:spcPts val="2090"/>
              </a:lnSpc>
              <a:spcBef>
                <a:spcPts val="265"/>
              </a:spcBef>
              <a:spcAft>
                <a:spcPts val="0"/>
              </a:spcAft>
            </a:pPr>
            <a:r>
              <a:rPr sz="2000" dirty="0">
                <a:solidFill>
                  <a:srgbClr val="000000"/>
                </a:solidFill>
                <a:latin typeface="宋体" panose="02010600030101010101" pitchFamily="2" charset="-122"/>
                <a:cs typeface="宋体" panose="02010600030101010101" pitchFamily="2" charset="-122"/>
              </a:rPr>
              <a:t>点漂移和量程漂移。</a:t>
            </a:r>
            <a:r>
              <a:rPr sz="2000" dirty="0">
                <a:solidFill>
                  <a:srgbClr val="000000"/>
                </a:solidFill>
                <a:latin typeface="EGCTCM+ArialMT" panose="02000500000000000000"/>
                <a:cs typeface="EGCTCM+ArialMT" panose="02000500000000000000"/>
              </a:rPr>
              <a:t>2</a:t>
            </a:r>
            <a:r>
              <a:rPr sz="2000" dirty="0">
                <a:solidFill>
                  <a:srgbClr val="000000"/>
                </a:solidFill>
                <a:latin typeface="宋体" panose="02010600030101010101" pitchFamily="2" charset="-122"/>
                <a:cs typeface="宋体" panose="02010600030101010101" pitchFamily="2" charset="-122"/>
              </a:rPr>
              <a:t>、无自动校准功能的颗粒物</a:t>
            </a:r>
            <a:r>
              <a:rPr sz="2000" dirty="0">
                <a:solidFill>
                  <a:srgbClr val="000000"/>
                </a:solidFill>
                <a:latin typeface="EGCTCM+ArialMT" panose="02000500000000000000"/>
                <a:cs typeface="EGCTCM+ArialMT" panose="02000500000000000000"/>
              </a:rPr>
              <a:t>CEMS </a:t>
            </a:r>
            <a:r>
              <a:rPr sz="2000" dirty="0">
                <a:solidFill>
                  <a:srgbClr val="000000"/>
                </a:solidFill>
                <a:latin typeface="宋体" panose="02010600030101010101" pitchFamily="2" charset="-122"/>
                <a:cs typeface="宋体" panose="02010600030101010101" pitchFamily="2" charset="-122"/>
              </a:rPr>
              <a:t>每</a:t>
            </a:r>
            <a:r>
              <a:rPr sz="2000" dirty="0">
                <a:solidFill>
                  <a:srgbClr val="000000"/>
                </a:solidFill>
                <a:latin typeface="EGCTCM+ArialMT" panose="02000500000000000000"/>
                <a:cs typeface="EGCTCM+ArialMT" panose="02000500000000000000"/>
              </a:rPr>
              <a:t>15d </a:t>
            </a:r>
            <a:r>
              <a:rPr sz="2000" dirty="0">
                <a:solidFill>
                  <a:srgbClr val="000000"/>
                </a:solidFill>
                <a:latin typeface="宋体" panose="02010600030101010101" pitchFamily="2" charset="-122"/>
                <a:cs typeface="宋体" panose="02010600030101010101" pitchFamily="2" charset="-122"/>
              </a:rPr>
              <a:t>至少校准</a:t>
            </a:r>
          </a:p>
          <a:p>
            <a:pPr marL="0" marR="0">
              <a:lnSpc>
                <a:spcPts val="2090"/>
              </a:lnSpc>
              <a:spcBef>
                <a:spcPts val="215"/>
              </a:spcBef>
              <a:spcAft>
                <a:spcPts val="0"/>
              </a:spcAft>
            </a:pPr>
            <a:r>
              <a:rPr sz="2000" dirty="0">
                <a:solidFill>
                  <a:srgbClr val="000000"/>
                </a:solidFill>
                <a:latin typeface="宋体" panose="02010600030101010101" pitchFamily="2" charset="-122"/>
                <a:cs typeface="宋体" panose="02010600030101010101" pitchFamily="2" charset="-122"/>
              </a:rPr>
              <a:t>一次仪器的零点和量程，同时测试并记录零点漂移和量程漂移；</a:t>
            </a:r>
            <a:r>
              <a:rPr sz="2000" dirty="0">
                <a:solidFill>
                  <a:srgbClr val="000000"/>
                </a:solidFill>
                <a:latin typeface="EGCTCM+ArialMT" panose="02000500000000000000"/>
                <a:cs typeface="EGCTCM+ArialMT" panose="02000500000000000000"/>
              </a:rPr>
              <a:t>3</a:t>
            </a:r>
            <a:r>
              <a:rPr sz="2000" dirty="0">
                <a:solidFill>
                  <a:srgbClr val="000000"/>
                </a:solidFill>
                <a:latin typeface="宋体" panose="02010600030101010101" pitchFamily="2" charset="-122"/>
                <a:cs typeface="宋体" panose="02010600030101010101" pitchFamily="2" charset="-122"/>
              </a:rPr>
              <a:t>、抽取</a:t>
            </a:r>
          </a:p>
          <a:p>
            <a:pPr marL="0" marR="0">
              <a:lnSpc>
                <a:spcPts val="2090"/>
              </a:lnSpc>
              <a:spcBef>
                <a:spcPts val="265"/>
              </a:spcBef>
              <a:spcAft>
                <a:spcPts val="0"/>
              </a:spcAft>
            </a:pPr>
            <a:r>
              <a:rPr sz="2000" dirty="0">
                <a:solidFill>
                  <a:srgbClr val="000000"/>
                </a:solidFill>
                <a:latin typeface="宋体" panose="02010600030101010101" pitchFamily="2" charset="-122"/>
                <a:cs typeface="宋体" panose="02010600030101010101" pitchFamily="2" charset="-122"/>
              </a:rPr>
              <a:t>式气态污染物</a:t>
            </a:r>
            <a:r>
              <a:rPr sz="2000" dirty="0">
                <a:solidFill>
                  <a:srgbClr val="000000"/>
                </a:solidFill>
                <a:latin typeface="EGCTCM+ArialMT" panose="02000500000000000000"/>
                <a:cs typeface="EGCTCM+ArialMT" panose="02000500000000000000"/>
              </a:rPr>
              <a:t>CEMS </a:t>
            </a:r>
            <a:r>
              <a:rPr sz="2000" dirty="0">
                <a:solidFill>
                  <a:srgbClr val="000000"/>
                </a:solidFill>
                <a:latin typeface="宋体" panose="02010600030101010101" pitchFamily="2" charset="-122"/>
                <a:cs typeface="宋体" panose="02010600030101010101" pitchFamily="2" charset="-122"/>
              </a:rPr>
              <a:t>每</a:t>
            </a:r>
            <a:r>
              <a:rPr sz="2000" dirty="0">
                <a:solidFill>
                  <a:srgbClr val="000000"/>
                </a:solidFill>
                <a:latin typeface="EGCTCM+ArialMT" panose="02000500000000000000"/>
                <a:cs typeface="EGCTCM+ArialMT" panose="02000500000000000000"/>
              </a:rPr>
              <a:t>3 </a:t>
            </a:r>
            <a:r>
              <a:rPr sz="2000" dirty="0">
                <a:solidFill>
                  <a:srgbClr val="000000"/>
                </a:solidFill>
                <a:latin typeface="宋体" panose="02010600030101010101" pitchFamily="2" charset="-122"/>
                <a:cs typeface="宋体" panose="02010600030101010101" pitchFamily="2" charset="-122"/>
              </a:rPr>
              <a:t>个月至少进行一次全系统的校准，要求零气和标</a:t>
            </a:r>
          </a:p>
          <a:p>
            <a:pPr marL="0" marR="0">
              <a:lnSpc>
                <a:spcPts val="2005"/>
              </a:lnSpc>
              <a:spcBef>
                <a:spcPts val="205"/>
              </a:spcBef>
              <a:spcAft>
                <a:spcPts val="0"/>
              </a:spcAft>
            </a:pPr>
            <a:r>
              <a:rPr sz="2000" dirty="0">
                <a:solidFill>
                  <a:srgbClr val="000000"/>
                </a:solidFill>
                <a:latin typeface="宋体" panose="02010600030101010101" pitchFamily="2" charset="-122"/>
                <a:cs typeface="宋体" panose="02010600030101010101" pitchFamily="2" charset="-122"/>
              </a:rPr>
              <a:t>准气体从监测站房发出，经采样探头末端与样品气体通过的路径（应包括</a:t>
            </a:r>
          </a:p>
          <a:p>
            <a:pPr marL="0" marR="0">
              <a:lnSpc>
                <a:spcPts val="2005"/>
              </a:lnSpc>
              <a:spcBef>
                <a:spcPts val="395"/>
              </a:spcBef>
              <a:spcAft>
                <a:spcPts val="0"/>
              </a:spcAft>
            </a:pPr>
            <a:r>
              <a:rPr sz="2000" dirty="0">
                <a:solidFill>
                  <a:srgbClr val="000000"/>
                </a:solidFill>
                <a:latin typeface="宋体" panose="02010600030101010101" pitchFamily="2" charset="-122"/>
                <a:cs typeface="宋体" panose="02010600030101010101" pitchFamily="2" charset="-122"/>
              </a:rPr>
              <a:t>采样管路、过滤器、洗涤器、调节器、分析仪表等）一致，进行零点和量</a:t>
            </a:r>
          </a:p>
          <a:p>
            <a:pPr marL="0" marR="0">
              <a:lnSpc>
                <a:spcPts val="2090"/>
              </a:lnSpc>
              <a:spcBef>
                <a:spcPts val="405"/>
              </a:spcBef>
              <a:spcAft>
                <a:spcPts val="0"/>
              </a:spcAft>
            </a:pPr>
            <a:r>
              <a:rPr sz="2000" dirty="0">
                <a:solidFill>
                  <a:srgbClr val="000000"/>
                </a:solidFill>
                <a:latin typeface="宋体" panose="02010600030101010101" pitchFamily="2" charset="-122"/>
                <a:cs typeface="宋体" panose="02010600030101010101" pitchFamily="2" charset="-122"/>
              </a:rPr>
              <a:t>程漂移、示值误差和系统响应时间的检测。</a:t>
            </a:r>
            <a:r>
              <a:rPr sz="2000" dirty="0">
                <a:solidFill>
                  <a:srgbClr val="000000"/>
                </a:solidFill>
                <a:latin typeface="EGCTCM+ArialMT" panose="02000500000000000000"/>
                <a:cs typeface="EGCTCM+ArialMT" panose="02000500000000000000"/>
              </a:rPr>
              <a:t>4</a:t>
            </a:r>
            <a:r>
              <a:rPr sz="2000" dirty="0">
                <a:solidFill>
                  <a:srgbClr val="000000"/>
                </a:solidFill>
                <a:latin typeface="宋体" panose="02010600030101010101" pitchFamily="2" charset="-122"/>
                <a:cs typeface="宋体" panose="02010600030101010101" pitchFamily="2" charset="-122"/>
              </a:rPr>
              <a:t>、定期校验：有自动校准功</a:t>
            </a:r>
          </a:p>
          <a:p>
            <a:pPr marL="0" marR="0">
              <a:lnSpc>
                <a:spcPts val="2090"/>
              </a:lnSpc>
              <a:spcBef>
                <a:spcPts val="265"/>
              </a:spcBef>
              <a:spcAft>
                <a:spcPts val="0"/>
              </a:spcAft>
            </a:pPr>
            <a:r>
              <a:rPr sz="2000" dirty="0">
                <a:solidFill>
                  <a:srgbClr val="000000"/>
                </a:solidFill>
                <a:latin typeface="宋体" panose="02010600030101010101" pitchFamily="2" charset="-122"/>
                <a:cs typeface="宋体" panose="02010600030101010101" pitchFamily="2" charset="-122"/>
              </a:rPr>
              <a:t>能的测试单元每</a:t>
            </a:r>
            <a:r>
              <a:rPr sz="2000" dirty="0">
                <a:solidFill>
                  <a:srgbClr val="000000"/>
                </a:solidFill>
                <a:latin typeface="EGCTCM+ArialMT" panose="02000500000000000000"/>
                <a:cs typeface="EGCTCM+ArialMT" panose="02000500000000000000"/>
              </a:rPr>
              <a:t>6 </a:t>
            </a:r>
            <a:r>
              <a:rPr sz="2000" dirty="0">
                <a:solidFill>
                  <a:srgbClr val="000000"/>
                </a:solidFill>
                <a:latin typeface="宋体" panose="02010600030101010101" pitchFamily="2" charset="-122"/>
                <a:cs typeface="宋体" panose="02010600030101010101" pitchFamily="2" charset="-122"/>
              </a:rPr>
              <a:t>个月至少做一次校验，没有自动校准功能的测试单元每</a:t>
            </a:r>
            <a:r>
              <a:rPr sz="2000" dirty="0">
                <a:solidFill>
                  <a:srgbClr val="000000"/>
                </a:solidFill>
                <a:latin typeface="EGCTCM+ArialMT" panose="02000500000000000000"/>
                <a:cs typeface="EGCTCM+ArialMT" panose="02000500000000000000"/>
              </a:rPr>
              <a:t>3</a:t>
            </a:r>
          </a:p>
          <a:p>
            <a:pPr marL="0" marR="0">
              <a:lnSpc>
                <a:spcPts val="2090"/>
              </a:lnSpc>
              <a:spcBef>
                <a:spcPts val="215"/>
              </a:spcBef>
              <a:spcAft>
                <a:spcPts val="0"/>
              </a:spcAft>
            </a:pPr>
            <a:r>
              <a:rPr sz="2000" dirty="0">
                <a:solidFill>
                  <a:srgbClr val="000000"/>
                </a:solidFill>
                <a:latin typeface="宋体" panose="02010600030101010101" pitchFamily="2" charset="-122"/>
                <a:cs typeface="宋体" panose="02010600030101010101" pitchFamily="2" charset="-122"/>
              </a:rPr>
              <a:t>个月至少做一次校验。（</a:t>
            </a:r>
            <a:r>
              <a:rPr sz="2000" dirty="0">
                <a:solidFill>
                  <a:srgbClr val="000000"/>
                </a:solidFill>
                <a:latin typeface="EGCTCM+ArialMT" panose="02000500000000000000"/>
                <a:cs typeface="EGCTCM+ArialMT" panose="02000500000000000000"/>
              </a:rPr>
              <a:t>HJ 75-2017</a:t>
            </a:r>
            <a:r>
              <a:rPr sz="2000" spc="554" dirty="0">
                <a:solidFill>
                  <a:srgbClr val="000000"/>
                </a:solidFill>
                <a:latin typeface="EGCTCM+ArialMT" panose="02000500000000000000"/>
                <a:cs typeface="EGCTCM+ArialMT" panose="02000500000000000000"/>
              </a:rPr>
              <a:t> </a:t>
            </a:r>
            <a:r>
              <a:rPr sz="2000" spc="-39" dirty="0">
                <a:solidFill>
                  <a:srgbClr val="000000"/>
                </a:solidFill>
                <a:latin typeface="EGCTCM+ArialMT" panose="02000500000000000000"/>
                <a:cs typeface="EGCTCM+ArialMT" panose="02000500000000000000"/>
              </a:rPr>
              <a:t>11.2</a:t>
            </a:r>
            <a:r>
              <a:rPr sz="2000" spc="36" dirty="0">
                <a:solidFill>
                  <a:srgbClr val="000000"/>
                </a:solidFill>
                <a:latin typeface="EGCTCM+ArialMT" panose="02000500000000000000"/>
                <a:cs typeface="EGCTCM+ArialMT" panose="02000500000000000000"/>
              </a:rPr>
              <a:t> </a:t>
            </a:r>
            <a:r>
              <a:rPr sz="2000" dirty="0">
                <a:solidFill>
                  <a:srgbClr val="000000"/>
                </a:solidFill>
                <a:latin typeface="宋体" panose="02010600030101010101" pitchFamily="2" charset="-122"/>
                <a:cs typeface="宋体" panose="02010600030101010101" pitchFamily="2" charset="-122"/>
              </a:rPr>
              <a:t>、</a:t>
            </a:r>
            <a:r>
              <a:rPr sz="2000" spc="-39" dirty="0">
                <a:solidFill>
                  <a:srgbClr val="000000"/>
                </a:solidFill>
                <a:latin typeface="EGCTCM+ArialMT" panose="02000500000000000000"/>
                <a:cs typeface="EGCTCM+ArialMT" panose="02000500000000000000"/>
              </a:rPr>
              <a:t>11.4</a:t>
            </a:r>
            <a:r>
              <a:rPr sz="2000" dirty="0">
                <a:solidFill>
                  <a:srgbClr val="000000"/>
                </a:solidFill>
                <a:latin typeface="宋体" panose="02010600030101010101" pitchFamily="2" charset="-122"/>
                <a:cs typeface="宋体" panose="02010600030101010101" pitchFamily="2" charset="-122"/>
              </a:rPr>
              <a:t>）</a:t>
            </a:r>
          </a:p>
          <a:p>
            <a:pPr marL="0" marR="0">
              <a:lnSpc>
                <a:spcPts val="2090"/>
              </a:lnSpc>
              <a:spcBef>
                <a:spcPts val="265"/>
              </a:spcBef>
              <a:spcAft>
                <a:spcPts val="0"/>
              </a:spcAft>
            </a:pPr>
            <a:r>
              <a:rPr sz="2000" spc="10" dirty="0">
                <a:solidFill>
                  <a:srgbClr val="000000"/>
                </a:solidFill>
                <a:latin typeface="宋体" panose="02010600030101010101" pitchFamily="2" charset="-122"/>
                <a:cs typeface="宋体" panose="02010600030101010101" pitchFamily="2" charset="-122"/>
              </a:rPr>
              <a:t>核查方法：</a:t>
            </a:r>
            <a:r>
              <a:rPr sz="2000" dirty="0">
                <a:solidFill>
                  <a:srgbClr val="000000"/>
                </a:solidFill>
                <a:latin typeface="EGCTCM+ArialMT" panose="02000500000000000000"/>
                <a:cs typeface="EGCTCM+ArialMT" panose="02000500000000000000"/>
              </a:rPr>
              <a:t>1</a:t>
            </a:r>
            <a:r>
              <a:rPr sz="2000" dirty="0">
                <a:solidFill>
                  <a:srgbClr val="000000"/>
                </a:solidFill>
                <a:latin typeface="宋体" panose="02010600030101010101" pitchFamily="2" charset="-122"/>
                <a:cs typeface="宋体" panose="02010600030101010101" pitchFamily="2" charset="-122"/>
              </a:rPr>
              <a:t>、对气态污染物，现场测定零点漂移和跨度漂移，应不超过</a:t>
            </a:r>
          </a:p>
          <a:p>
            <a:pPr marL="0" marR="0">
              <a:lnSpc>
                <a:spcPts val="2090"/>
              </a:lnSpc>
              <a:spcBef>
                <a:spcPts val="265"/>
              </a:spcBef>
              <a:spcAft>
                <a:spcPts val="0"/>
              </a:spcAft>
            </a:pPr>
            <a:r>
              <a:rPr sz="2000" dirty="0">
                <a:solidFill>
                  <a:srgbClr val="000000"/>
                </a:solidFill>
                <a:latin typeface="宋体" panose="02010600030101010101" pitchFamily="2" charset="-122"/>
                <a:cs typeface="宋体" panose="02010600030101010101" pitchFamily="2" charset="-122"/>
              </a:rPr>
              <a:t>±</a:t>
            </a:r>
            <a:r>
              <a:rPr sz="2000" spc="-29" dirty="0">
                <a:solidFill>
                  <a:srgbClr val="000000"/>
                </a:solidFill>
                <a:latin typeface="EGCTCM+ArialMT" panose="02000500000000000000"/>
                <a:cs typeface="EGCTCM+ArialMT" panose="02000500000000000000"/>
              </a:rPr>
              <a:t>2.5%F.S.</a:t>
            </a:r>
            <a:r>
              <a:rPr sz="2000" dirty="0">
                <a:solidFill>
                  <a:srgbClr val="000000"/>
                </a:solidFill>
                <a:latin typeface="宋体" panose="02010600030101010101" pitchFamily="2" charset="-122"/>
                <a:cs typeface="宋体" panose="02010600030101010101" pitchFamily="2" charset="-122"/>
              </a:rPr>
              <a:t>。</a:t>
            </a:r>
            <a:r>
              <a:rPr sz="2000" dirty="0">
                <a:solidFill>
                  <a:srgbClr val="000000"/>
                </a:solidFill>
                <a:latin typeface="EGCTCM+ArialMT" panose="02000500000000000000"/>
                <a:cs typeface="EGCTCM+ArialMT" panose="02000500000000000000"/>
              </a:rPr>
              <a:t>2</a:t>
            </a:r>
            <a:r>
              <a:rPr sz="2000" dirty="0">
                <a:solidFill>
                  <a:srgbClr val="000000"/>
                </a:solidFill>
                <a:latin typeface="宋体" panose="02010600030101010101" pitchFamily="2" charset="-122"/>
                <a:cs typeface="宋体" panose="02010600030101010101" pitchFamily="2" charset="-122"/>
              </a:rPr>
              <a:t>、如零点漂移和跨度漂移符合要求，则用接近被测气体浓</a:t>
            </a:r>
          </a:p>
          <a:p>
            <a:pPr marL="0" marR="0">
              <a:lnSpc>
                <a:spcPts val="2090"/>
              </a:lnSpc>
              <a:spcBef>
                <a:spcPts val="215"/>
              </a:spcBef>
              <a:spcAft>
                <a:spcPts val="0"/>
              </a:spcAft>
            </a:pPr>
            <a:r>
              <a:rPr sz="2000" dirty="0">
                <a:solidFill>
                  <a:srgbClr val="000000"/>
                </a:solidFill>
                <a:latin typeface="宋体" panose="02010600030101010101" pitchFamily="2" charset="-122"/>
                <a:cs typeface="宋体" panose="02010600030101010101" pitchFamily="2" charset="-122"/>
              </a:rPr>
              <a:t>度的标准气体进行全系统检验，误差不超过±</a:t>
            </a:r>
            <a:r>
              <a:rPr sz="2000" dirty="0">
                <a:solidFill>
                  <a:srgbClr val="000000"/>
                </a:solidFill>
                <a:latin typeface="EGCTCM+ArialMT" panose="02000500000000000000"/>
                <a:cs typeface="EGCTCM+ArialMT" panose="02000500000000000000"/>
              </a:rPr>
              <a:t>5%</a:t>
            </a:r>
            <a:r>
              <a:rPr sz="2000" dirty="0">
                <a:solidFill>
                  <a:srgbClr val="000000"/>
                </a:solidFill>
                <a:latin typeface="宋体" panose="02010600030101010101" pitchFamily="2" charset="-122"/>
                <a:cs typeface="宋体" panose="02010600030101010101" pitchFamily="2" charset="-122"/>
              </a:rPr>
              <a:t>。</a:t>
            </a:r>
            <a:r>
              <a:rPr sz="2000" dirty="0">
                <a:solidFill>
                  <a:srgbClr val="000000"/>
                </a:solidFill>
                <a:latin typeface="EGCTCM+ArialMT" panose="02000500000000000000"/>
                <a:cs typeface="EGCTCM+ArialMT" panose="02000500000000000000"/>
              </a:rPr>
              <a:t>3</a:t>
            </a:r>
            <a:r>
              <a:rPr sz="2000" dirty="0">
                <a:solidFill>
                  <a:srgbClr val="000000"/>
                </a:solidFill>
                <a:latin typeface="宋体" panose="02010600030101010101" pitchFamily="2" charset="-122"/>
                <a:cs typeface="宋体" panose="02010600030101010101" pitchFamily="2" charset="-122"/>
              </a:rPr>
              <a:t>、查看</a:t>
            </a:r>
            <a:r>
              <a:rPr sz="2000" dirty="0">
                <a:solidFill>
                  <a:srgbClr val="000000"/>
                </a:solidFill>
                <a:latin typeface="EGCTCM+ArialMT" panose="02000500000000000000"/>
                <a:cs typeface="EGCTCM+ArialMT" panose="02000500000000000000"/>
              </a:rPr>
              <a:t>CEMS</a:t>
            </a:r>
            <a:r>
              <a:rPr sz="2000" dirty="0">
                <a:solidFill>
                  <a:srgbClr val="000000"/>
                </a:solidFill>
                <a:latin typeface="宋体" panose="02010600030101010101" pitchFamily="2" charset="-122"/>
                <a:cs typeface="宋体" panose="02010600030101010101" pitchFamily="2" charset="-122"/>
              </a:rPr>
              <a:t>或</a:t>
            </a:r>
            <a:r>
              <a:rPr sz="2000" dirty="0">
                <a:solidFill>
                  <a:srgbClr val="000000"/>
                </a:solidFill>
                <a:latin typeface="EGCTCM+ArialMT" panose="02000500000000000000"/>
                <a:cs typeface="EGCTCM+ArialMT" panose="02000500000000000000"/>
              </a:rPr>
              <a:t>DCS</a:t>
            </a:r>
          </a:p>
          <a:p>
            <a:pPr marL="0" marR="0">
              <a:lnSpc>
                <a:spcPts val="2005"/>
              </a:lnSpc>
              <a:spcBef>
                <a:spcPts val="255"/>
              </a:spcBef>
              <a:spcAft>
                <a:spcPts val="0"/>
              </a:spcAft>
            </a:pPr>
            <a:r>
              <a:rPr sz="2000" dirty="0">
                <a:solidFill>
                  <a:srgbClr val="000000"/>
                </a:solidFill>
                <a:latin typeface="宋体" panose="02010600030101010101" pitchFamily="2" charset="-122"/>
                <a:cs typeface="宋体" panose="02010600030101010101" pitchFamily="2" charset="-122"/>
              </a:rPr>
              <a:t>中校准和校验期间的历史数据，如未屏蔽，则应能够找到相应的浓度值。</a:t>
            </a:r>
          </a:p>
          <a:p>
            <a:pPr marL="0" marR="0">
              <a:lnSpc>
                <a:spcPts val="2005"/>
              </a:lnSpc>
              <a:spcBef>
                <a:spcPts val="405"/>
              </a:spcBef>
              <a:spcAft>
                <a:spcPts val="0"/>
              </a:spcAft>
            </a:pPr>
            <a:r>
              <a:rPr sz="2000" dirty="0">
                <a:solidFill>
                  <a:srgbClr val="000000"/>
                </a:solidFill>
                <a:latin typeface="宋体" panose="02010600030101010101" pitchFamily="2" charset="-122"/>
                <a:cs typeface="宋体" panose="02010600030101010101" pitchFamily="2" charset="-122"/>
              </a:rPr>
              <a:t>如已屏蔽，则应保持一固定值。</a:t>
            </a:r>
          </a:p>
        </p:txBody>
      </p:sp>
      <p:sp>
        <p:nvSpPr>
          <p:cNvPr id="5" name="object 5"/>
          <p:cNvSpPr txBox="1"/>
          <p:nvPr/>
        </p:nvSpPr>
        <p:spPr>
          <a:xfrm>
            <a:off x="520065" y="5712708"/>
            <a:ext cx="4099623" cy="635635"/>
          </a:xfrm>
          <a:prstGeom prst="rect">
            <a:avLst/>
          </a:prstGeom>
        </p:spPr>
        <p:txBody>
          <a:bodyPr vert="horz" wrap="square" lIns="0" tIns="0" rIns="0" bIns="0" rtlCol="0">
            <a:spAutoFit/>
          </a:bodyPr>
          <a:lstStyle/>
          <a:p>
            <a:pPr marL="0" marR="0">
              <a:lnSpc>
                <a:spcPts val="2005"/>
              </a:lnSpc>
              <a:spcBef>
                <a:spcPts val="0"/>
              </a:spcBef>
              <a:spcAft>
                <a:spcPts val="0"/>
              </a:spcAft>
            </a:pPr>
            <a:r>
              <a:rPr sz="2000" dirty="0">
                <a:solidFill>
                  <a:srgbClr val="000000"/>
                </a:solidFill>
                <a:latin typeface="宋体" panose="02010600030101010101" pitchFamily="2" charset="-122"/>
                <a:cs typeface="宋体" panose="02010600030101010101" pitchFamily="2" charset="-122"/>
              </a:rPr>
              <a:t>备注：跨度漂移即为量程漂移。</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658495" y="543173"/>
            <a:ext cx="8473822" cy="631365"/>
          </a:xfrm>
          <a:prstGeom prst="rect">
            <a:avLst/>
          </a:prstGeom>
        </p:spPr>
        <p:txBody>
          <a:bodyPr vert="horz" wrap="square" lIns="0" tIns="0" rIns="0" bIns="0" rtlCol="0">
            <a:spAutoFit/>
          </a:bodyPr>
          <a:lstStyle/>
          <a:p>
            <a:pPr marL="0" marR="0">
              <a:lnSpc>
                <a:spcPts val="2005"/>
              </a:lnSpc>
              <a:spcBef>
                <a:spcPts val="0"/>
              </a:spcBef>
              <a:spcAft>
                <a:spcPts val="0"/>
              </a:spcAft>
            </a:pPr>
            <a:r>
              <a:rPr sz="1350" dirty="0">
                <a:solidFill>
                  <a:srgbClr val="2DA2BF"/>
                </a:solidFill>
                <a:latin typeface="EGCTCM+ArialMT" panose="02000500000000000000"/>
                <a:cs typeface="EGCTCM+ArialMT" panose="02000500000000000000"/>
              </a:rPr>
              <a:t>•</a:t>
            </a:r>
            <a:r>
              <a:rPr sz="1350" spc="1167" dirty="0">
                <a:solidFill>
                  <a:srgbClr val="2DA2BF"/>
                </a:solidFill>
                <a:latin typeface="EGCTCM+ArialMT" panose="02000500000000000000"/>
                <a:cs typeface="EGCTCM+ArialMT" panose="02000500000000000000"/>
              </a:rPr>
              <a:t> </a:t>
            </a:r>
            <a:r>
              <a:rPr sz="2000" dirty="0">
                <a:solidFill>
                  <a:srgbClr val="000000"/>
                </a:solidFill>
                <a:latin typeface="ILCCTM+SimHei" panose="02000500000000000000"/>
                <a:cs typeface="ILCCTM+SimHei" panose="02000500000000000000"/>
              </a:rPr>
              <a:t>污染物自动监控设备监测数据是应税污染物的计税的重要依据。</a:t>
            </a:r>
          </a:p>
        </p:txBody>
      </p:sp>
      <p:sp>
        <p:nvSpPr>
          <p:cNvPr id="4" name="object 4"/>
          <p:cNvSpPr txBox="1"/>
          <p:nvPr/>
        </p:nvSpPr>
        <p:spPr>
          <a:xfrm>
            <a:off x="548640" y="894963"/>
            <a:ext cx="9213564" cy="1245235"/>
          </a:xfrm>
          <a:prstGeom prst="rect">
            <a:avLst/>
          </a:prstGeom>
        </p:spPr>
        <p:txBody>
          <a:bodyPr vert="horz" wrap="square" lIns="0" tIns="0" rIns="0" bIns="0" rtlCol="0">
            <a:spAutoFit/>
          </a:bodyPr>
          <a:lstStyle/>
          <a:p>
            <a:pPr marL="645160" marR="0">
              <a:lnSpc>
                <a:spcPts val="2005"/>
              </a:lnSpc>
              <a:spcBef>
                <a:spcPts val="0"/>
              </a:spcBef>
              <a:spcAft>
                <a:spcPts val="0"/>
              </a:spcAft>
            </a:pPr>
            <a:r>
              <a:rPr sz="2000" dirty="0">
                <a:solidFill>
                  <a:srgbClr val="000000"/>
                </a:solidFill>
                <a:latin typeface="ILCCTM+SimHei" panose="02000500000000000000"/>
                <a:cs typeface="ILCCTM+SimHei" panose="02000500000000000000"/>
              </a:rPr>
              <a:t>“十二五”和“十三五”、环境保护税核算细则中均将“与当地环</a:t>
            </a:r>
          </a:p>
          <a:p>
            <a:pPr marL="0" marR="0">
              <a:lnSpc>
                <a:spcPts val="2005"/>
              </a:lnSpc>
              <a:spcBef>
                <a:spcPts val="425"/>
              </a:spcBef>
              <a:spcAft>
                <a:spcPts val="0"/>
              </a:spcAft>
            </a:pPr>
            <a:r>
              <a:rPr sz="2000" dirty="0">
                <a:solidFill>
                  <a:srgbClr val="000000"/>
                </a:solidFill>
                <a:latin typeface="ILCCTM+SimHei" panose="02000500000000000000"/>
                <a:cs typeface="ILCCTM+SimHei" panose="02000500000000000000"/>
              </a:rPr>
              <a:t>保部门和国家监控平台联网、运行管理规范、数据保存完整且数值合理</a:t>
            </a:r>
          </a:p>
          <a:p>
            <a:pPr marL="0" marR="0">
              <a:lnSpc>
                <a:spcPts val="2005"/>
              </a:lnSpc>
              <a:spcBef>
                <a:spcPts val="365"/>
              </a:spcBef>
              <a:spcAft>
                <a:spcPts val="0"/>
              </a:spcAft>
            </a:pPr>
            <a:r>
              <a:rPr sz="2000" dirty="0">
                <a:solidFill>
                  <a:srgbClr val="000000"/>
                </a:solidFill>
                <a:latin typeface="ILCCTM+SimHei" panose="02000500000000000000"/>
                <a:cs typeface="ILCCTM+SimHei" panose="02000500000000000000"/>
              </a:rPr>
              <a:t>的自动在线监测数据”作为第一顺位的采信数据</a:t>
            </a:r>
            <a:r>
              <a:rPr sz="2000" spc="-365" dirty="0">
                <a:solidFill>
                  <a:srgbClr val="000000"/>
                </a:solidFill>
                <a:latin typeface="ILCCTM+SimHei" panose="02000500000000000000"/>
                <a:cs typeface="ILCCTM+SimHei" panose="02000500000000000000"/>
              </a:rPr>
              <a:t> </a:t>
            </a:r>
            <a:r>
              <a:rPr sz="2000" dirty="0">
                <a:solidFill>
                  <a:srgbClr val="000000"/>
                </a:solidFill>
                <a:latin typeface="ILCCTM+SimHei" panose="02000500000000000000"/>
                <a:cs typeface="ILCCTM+SimHei" panose="02000500000000000000"/>
              </a:rPr>
              <a:t>。</a:t>
            </a:r>
          </a:p>
        </p:txBody>
      </p:sp>
      <p:sp>
        <p:nvSpPr>
          <p:cNvPr id="5" name="object 5"/>
          <p:cNvSpPr txBox="1"/>
          <p:nvPr/>
        </p:nvSpPr>
        <p:spPr>
          <a:xfrm>
            <a:off x="548640" y="1860163"/>
            <a:ext cx="9028080" cy="944244"/>
          </a:xfrm>
          <a:prstGeom prst="rect">
            <a:avLst/>
          </a:prstGeom>
        </p:spPr>
        <p:txBody>
          <a:bodyPr vert="horz" wrap="square" lIns="0" tIns="0" rIns="0" bIns="0" rtlCol="0">
            <a:spAutoFit/>
          </a:bodyPr>
          <a:lstStyle/>
          <a:p>
            <a:pPr marL="483870" marR="0">
              <a:lnSpc>
                <a:spcPts val="2005"/>
              </a:lnSpc>
              <a:spcBef>
                <a:spcPts val="0"/>
              </a:spcBef>
              <a:spcAft>
                <a:spcPts val="0"/>
              </a:spcAft>
            </a:pPr>
            <a:r>
              <a:rPr sz="2000" dirty="0">
                <a:solidFill>
                  <a:srgbClr val="000000"/>
                </a:solidFill>
                <a:latin typeface="ILCCTM+SimHei" panose="02000500000000000000"/>
                <a:cs typeface="ILCCTM+SimHei" panose="02000500000000000000"/>
              </a:rPr>
              <a:t>自动监控设施运行不正常，会直接影响核查人员对污染治理设施运</a:t>
            </a:r>
          </a:p>
          <a:p>
            <a:pPr marL="0" marR="0">
              <a:lnSpc>
                <a:spcPts val="2005"/>
              </a:lnSpc>
              <a:spcBef>
                <a:spcPts val="425"/>
              </a:spcBef>
              <a:spcAft>
                <a:spcPts val="0"/>
              </a:spcAft>
            </a:pPr>
            <a:r>
              <a:rPr sz="2000" dirty="0">
                <a:solidFill>
                  <a:srgbClr val="000000"/>
                </a:solidFill>
                <a:latin typeface="ILCCTM+SimHei" panose="02000500000000000000"/>
                <a:cs typeface="ILCCTM+SimHei" panose="02000500000000000000"/>
              </a:rPr>
              <a:t>行效果的判断。</a:t>
            </a:r>
          </a:p>
        </p:txBody>
      </p:sp>
      <p:sp>
        <p:nvSpPr>
          <p:cNvPr id="6" name="object 6"/>
          <p:cNvSpPr txBox="1"/>
          <p:nvPr/>
        </p:nvSpPr>
        <p:spPr>
          <a:xfrm>
            <a:off x="548640" y="2520563"/>
            <a:ext cx="9028080" cy="944244"/>
          </a:xfrm>
          <a:prstGeom prst="rect">
            <a:avLst/>
          </a:prstGeom>
        </p:spPr>
        <p:txBody>
          <a:bodyPr vert="horz" wrap="square" lIns="0" tIns="0" rIns="0" bIns="0" rtlCol="0">
            <a:spAutoFit/>
          </a:bodyPr>
          <a:lstStyle/>
          <a:p>
            <a:pPr marL="483870" marR="0">
              <a:lnSpc>
                <a:spcPts val="2005"/>
              </a:lnSpc>
              <a:spcBef>
                <a:spcPts val="0"/>
              </a:spcBef>
              <a:spcAft>
                <a:spcPts val="0"/>
              </a:spcAft>
            </a:pPr>
            <a:r>
              <a:rPr sz="2000" dirty="0">
                <a:solidFill>
                  <a:srgbClr val="000000"/>
                </a:solidFill>
                <a:latin typeface="ILCCTM+SimHei" panose="02000500000000000000"/>
                <a:cs typeface="ILCCTM+SimHei" panose="02000500000000000000"/>
              </a:rPr>
              <a:t>应税大气污染物、水污染物的计税依据，按照污染物排放量折合的</a:t>
            </a:r>
          </a:p>
          <a:p>
            <a:pPr marL="0" marR="0">
              <a:lnSpc>
                <a:spcPts val="2005"/>
              </a:lnSpc>
              <a:spcBef>
                <a:spcPts val="425"/>
              </a:spcBef>
              <a:spcAft>
                <a:spcPts val="0"/>
              </a:spcAft>
            </a:pPr>
            <a:r>
              <a:rPr sz="2000" dirty="0">
                <a:solidFill>
                  <a:srgbClr val="000000"/>
                </a:solidFill>
                <a:latin typeface="ILCCTM+SimHei" panose="02000500000000000000"/>
                <a:cs typeface="ILCCTM+SimHei" panose="02000500000000000000"/>
              </a:rPr>
              <a:t>污染当量数确定。</a:t>
            </a:r>
          </a:p>
        </p:txBody>
      </p:sp>
      <p:sp>
        <p:nvSpPr>
          <p:cNvPr id="7" name="object 7"/>
          <p:cNvSpPr txBox="1"/>
          <p:nvPr/>
        </p:nvSpPr>
        <p:spPr>
          <a:xfrm>
            <a:off x="548640" y="3184773"/>
            <a:ext cx="9077735" cy="940434"/>
          </a:xfrm>
          <a:prstGeom prst="rect">
            <a:avLst/>
          </a:prstGeom>
        </p:spPr>
        <p:txBody>
          <a:bodyPr vert="horz" wrap="square" lIns="0" tIns="0" rIns="0" bIns="0" rtlCol="0">
            <a:spAutoFit/>
          </a:bodyPr>
          <a:lstStyle/>
          <a:p>
            <a:pPr marL="0" marR="0">
              <a:lnSpc>
                <a:spcPts val="2005"/>
              </a:lnSpc>
              <a:spcBef>
                <a:spcPts val="0"/>
              </a:spcBef>
              <a:spcAft>
                <a:spcPts val="0"/>
              </a:spcAft>
            </a:pPr>
            <a:r>
              <a:rPr sz="2000" dirty="0">
                <a:solidFill>
                  <a:srgbClr val="000000"/>
                </a:solidFill>
                <a:latin typeface="ILCCTM+SimHei" panose="02000500000000000000"/>
                <a:cs typeface="ILCCTM+SimHei" panose="02000500000000000000"/>
              </a:rPr>
              <a:t>ꢀꢀ纳税人有下列情形之一的，以其当期应税大气污染物、水污染物的</a:t>
            </a:r>
          </a:p>
          <a:p>
            <a:pPr marL="0" marR="0">
              <a:lnSpc>
                <a:spcPts val="2005"/>
              </a:lnSpc>
              <a:spcBef>
                <a:spcPts val="395"/>
              </a:spcBef>
              <a:spcAft>
                <a:spcPts val="0"/>
              </a:spcAft>
            </a:pPr>
            <a:r>
              <a:rPr sz="2000" dirty="0">
                <a:solidFill>
                  <a:srgbClr val="000000"/>
                </a:solidFill>
                <a:latin typeface="ILCCTM+SimHei" panose="02000500000000000000"/>
                <a:cs typeface="ILCCTM+SimHei" panose="02000500000000000000"/>
              </a:rPr>
              <a:t>产生量作为污染物的排放量：</a:t>
            </a:r>
          </a:p>
        </p:txBody>
      </p:sp>
      <p:sp>
        <p:nvSpPr>
          <p:cNvPr id="8" name="object 8"/>
          <p:cNvSpPr txBox="1"/>
          <p:nvPr/>
        </p:nvSpPr>
        <p:spPr>
          <a:xfrm>
            <a:off x="548640" y="3845173"/>
            <a:ext cx="9077735" cy="940434"/>
          </a:xfrm>
          <a:prstGeom prst="rect">
            <a:avLst/>
          </a:prstGeom>
        </p:spPr>
        <p:txBody>
          <a:bodyPr vert="horz" wrap="square" lIns="0" tIns="0" rIns="0" bIns="0" rtlCol="0">
            <a:spAutoFit/>
          </a:bodyPr>
          <a:lstStyle/>
          <a:p>
            <a:pPr marL="0" marR="0">
              <a:lnSpc>
                <a:spcPts val="2005"/>
              </a:lnSpc>
              <a:spcBef>
                <a:spcPts val="0"/>
              </a:spcBef>
              <a:spcAft>
                <a:spcPts val="0"/>
              </a:spcAft>
            </a:pPr>
            <a:r>
              <a:rPr sz="2000" dirty="0">
                <a:solidFill>
                  <a:srgbClr val="000000"/>
                </a:solidFill>
                <a:latin typeface="ILCCTM+SimHei" panose="02000500000000000000"/>
                <a:cs typeface="ILCCTM+SimHei" panose="02000500000000000000"/>
              </a:rPr>
              <a:t>ꢀꢀ（一）未依法安装使用污染物自动监测设备或者未将污染物自动监</a:t>
            </a:r>
          </a:p>
          <a:p>
            <a:pPr marL="0" marR="0">
              <a:lnSpc>
                <a:spcPts val="2005"/>
              </a:lnSpc>
              <a:spcBef>
                <a:spcPts val="395"/>
              </a:spcBef>
              <a:spcAft>
                <a:spcPts val="0"/>
              </a:spcAft>
            </a:pPr>
            <a:r>
              <a:rPr sz="2000" dirty="0">
                <a:solidFill>
                  <a:srgbClr val="000000"/>
                </a:solidFill>
                <a:latin typeface="ILCCTM+SimHei" panose="02000500000000000000"/>
                <a:cs typeface="ILCCTM+SimHei" panose="02000500000000000000"/>
              </a:rPr>
              <a:t>测设备与环境保护主管部门的监控设备联网；</a:t>
            </a:r>
          </a:p>
        </p:txBody>
      </p:sp>
      <p:sp>
        <p:nvSpPr>
          <p:cNvPr id="9" name="object 9"/>
          <p:cNvSpPr txBox="1"/>
          <p:nvPr/>
        </p:nvSpPr>
        <p:spPr>
          <a:xfrm>
            <a:off x="548640" y="4505573"/>
            <a:ext cx="7613585" cy="991234"/>
          </a:xfrm>
          <a:prstGeom prst="rect">
            <a:avLst/>
          </a:prstGeom>
        </p:spPr>
        <p:txBody>
          <a:bodyPr vert="horz" wrap="square" lIns="0" tIns="0" rIns="0" bIns="0" rtlCol="0">
            <a:spAutoFit/>
          </a:bodyPr>
          <a:lstStyle/>
          <a:p>
            <a:pPr marL="0" marR="0">
              <a:lnSpc>
                <a:spcPts val="2005"/>
              </a:lnSpc>
              <a:spcBef>
                <a:spcPts val="0"/>
              </a:spcBef>
              <a:spcAft>
                <a:spcPts val="0"/>
              </a:spcAft>
            </a:pPr>
            <a:r>
              <a:rPr sz="2000" dirty="0">
                <a:solidFill>
                  <a:srgbClr val="000000"/>
                </a:solidFill>
                <a:latin typeface="ILCCTM+SimHei" panose="02000500000000000000"/>
                <a:cs typeface="ILCCTM+SimHei" panose="02000500000000000000"/>
              </a:rPr>
              <a:t>ꢀꢀ（二）损毁或者擅自移动、改变污染物自动监测设备；</a:t>
            </a:r>
          </a:p>
          <a:p>
            <a:pPr marL="0" marR="0">
              <a:lnSpc>
                <a:spcPts val="2005"/>
              </a:lnSpc>
              <a:spcBef>
                <a:spcPts val="795"/>
              </a:spcBef>
              <a:spcAft>
                <a:spcPts val="0"/>
              </a:spcAft>
            </a:pPr>
            <a:r>
              <a:rPr sz="2000" dirty="0">
                <a:solidFill>
                  <a:srgbClr val="000000"/>
                </a:solidFill>
                <a:latin typeface="ILCCTM+SimHei" panose="02000500000000000000"/>
                <a:cs typeface="ILCCTM+SimHei" panose="02000500000000000000"/>
              </a:rPr>
              <a:t>ꢀꢀ（三）篡改、伪造污染物监测数据；</a:t>
            </a:r>
          </a:p>
        </p:txBody>
      </p:sp>
      <p:sp>
        <p:nvSpPr>
          <p:cNvPr id="10" name="object 10"/>
          <p:cNvSpPr txBox="1"/>
          <p:nvPr/>
        </p:nvSpPr>
        <p:spPr>
          <a:xfrm>
            <a:off x="548640" y="5216773"/>
            <a:ext cx="9077735" cy="940434"/>
          </a:xfrm>
          <a:prstGeom prst="rect">
            <a:avLst/>
          </a:prstGeom>
        </p:spPr>
        <p:txBody>
          <a:bodyPr vert="horz" wrap="square" lIns="0" tIns="0" rIns="0" bIns="0" rtlCol="0">
            <a:spAutoFit/>
          </a:bodyPr>
          <a:lstStyle/>
          <a:p>
            <a:pPr marL="0" marR="0">
              <a:lnSpc>
                <a:spcPts val="2005"/>
              </a:lnSpc>
              <a:spcBef>
                <a:spcPts val="0"/>
              </a:spcBef>
              <a:spcAft>
                <a:spcPts val="0"/>
              </a:spcAft>
            </a:pPr>
            <a:r>
              <a:rPr sz="2000" dirty="0">
                <a:solidFill>
                  <a:srgbClr val="000000"/>
                </a:solidFill>
                <a:latin typeface="ILCCTM+SimHei" panose="02000500000000000000"/>
                <a:cs typeface="ILCCTM+SimHei" panose="02000500000000000000"/>
              </a:rPr>
              <a:t>ꢀꢀ（四）通过暗管、渗井、渗坑、灌注或者稀释排放以及不正常运行</a:t>
            </a:r>
          </a:p>
          <a:p>
            <a:pPr marL="0" marR="0">
              <a:lnSpc>
                <a:spcPts val="2005"/>
              </a:lnSpc>
              <a:spcBef>
                <a:spcPts val="395"/>
              </a:spcBef>
              <a:spcAft>
                <a:spcPts val="0"/>
              </a:spcAft>
            </a:pPr>
            <a:r>
              <a:rPr sz="2000" dirty="0">
                <a:solidFill>
                  <a:srgbClr val="000000"/>
                </a:solidFill>
                <a:latin typeface="ILCCTM+SimHei" panose="02000500000000000000"/>
                <a:cs typeface="ILCCTM+SimHei" panose="02000500000000000000"/>
              </a:rPr>
              <a:t>防治污染设施等方式违法排放应税污染物；</a:t>
            </a:r>
          </a:p>
        </p:txBody>
      </p:sp>
      <p:sp>
        <p:nvSpPr>
          <p:cNvPr id="11" name="object 11"/>
          <p:cNvSpPr txBox="1"/>
          <p:nvPr/>
        </p:nvSpPr>
        <p:spPr>
          <a:xfrm>
            <a:off x="548640" y="5877173"/>
            <a:ext cx="4099623" cy="635635"/>
          </a:xfrm>
          <a:prstGeom prst="rect">
            <a:avLst/>
          </a:prstGeom>
        </p:spPr>
        <p:txBody>
          <a:bodyPr vert="horz" wrap="square" lIns="0" tIns="0" rIns="0" bIns="0" rtlCol="0">
            <a:spAutoFit/>
          </a:bodyPr>
          <a:lstStyle/>
          <a:p>
            <a:pPr marL="0" marR="0">
              <a:lnSpc>
                <a:spcPts val="2005"/>
              </a:lnSpc>
              <a:spcBef>
                <a:spcPts val="0"/>
              </a:spcBef>
              <a:spcAft>
                <a:spcPts val="0"/>
              </a:spcAft>
            </a:pPr>
            <a:r>
              <a:rPr sz="2000" dirty="0">
                <a:solidFill>
                  <a:srgbClr val="000000"/>
                </a:solidFill>
                <a:latin typeface="ILCCTM+SimHei" panose="02000500000000000000"/>
                <a:cs typeface="ILCCTM+SimHei" panose="02000500000000000000"/>
              </a:rPr>
              <a:t>ꢀꢀ（五）进行虚假纳税申报。</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486727" y="560149"/>
            <a:ext cx="6579552" cy="571500"/>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000000"/>
                </a:solidFill>
                <a:latin typeface="宋体" panose="02010600030101010101" pitchFamily="2" charset="-122"/>
                <a:cs typeface="宋体" panose="02010600030101010101" pitchFamily="2" charset="-122"/>
              </a:rPr>
              <a:t>常见问题：标气实际浓度与仪器设定的标气浓度不一致。</a:t>
            </a:r>
          </a:p>
        </p:txBody>
      </p:sp>
      <p:sp>
        <p:nvSpPr>
          <p:cNvPr id="4" name="object 4"/>
          <p:cNvSpPr txBox="1"/>
          <p:nvPr/>
        </p:nvSpPr>
        <p:spPr>
          <a:xfrm>
            <a:off x="486727" y="834469"/>
            <a:ext cx="9290492" cy="3054074"/>
          </a:xfrm>
          <a:prstGeom prst="rect">
            <a:avLst/>
          </a:prstGeom>
        </p:spPr>
        <p:txBody>
          <a:bodyPr vert="horz" wrap="square" lIns="0" tIns="0" rIns="0" bIns="0" rtlCol="0">
            <a:spAutoFit/>
          </a:bodyPr>
          <a:lstStyle/>
          <a:p>
            <a:pPr marL="0" marR="0">
              <a:lnSpc>
                <a:spcPts val="1875"/>
              </a:lnSpc>
              <a:spcBef>
                <a:spcPts val="0"/>
              </a:spcBef>
              <a:spcAft>
                <a:spcPts val="0"/>
              </a:spcAft>
            </a:pPr>
            <a:r>
              <a:rPr sz="1800" spc="10" dirty="0">
                <a:solidFill>
                  <a:srgbClr val="000000"/>
                </a:solidFill>
                <a:latin typeface="宋体" panose="02010600030101010101" pitchFamily="2" charset="-122"/>
                <a:cs typeface="宋体" panose="02010600030101010101" pitchFamily="2" charset="-122"/>
              </a:rPr>
              <a:t>影响：</a:t>
            </a:r>
            <a:r>
              <a:rPr sz="1800" dirty="0">
                <a:solidFill>
                  <a:srgbClr val="000000"/>
                </a:solidFill>
                <a:latin typeface="EGCTCM+ArialMT" panose="02000500000000000000"/>
                <a:cs typeface="EGCTCM+ArialMT" panose="02000500000000000000"/>
              </a:rPr>
              <a:t>1</a:t>
            </a:r>
            <a:r>
              <a:rPr sz="1800" dirty="0">
                <a:solidFill>
                  <a:srgbClr val="000000"/>
                </a:solidFill>
                <a:latin typeface="宋体" panose="02010600030101010101" pitchFamily="2" charset="-122"/>
                <a:cs typeface="宋体" panose="02010600030101010101" pitchFamily="2" charset="-122"/>
              </a:rPr>
              <a:t>、如果标气实际浓度低于仪器设定浓度，将使实际测定浓度接近等比例</a:t>
            </a:r>
          </a:p>
          <a:p>
            <a:pPr marL="0" marR="0">
              <a:lnSpc>
                <a:spcPts val="1875"/>
              </a:lnSpc>
              <a:spcBef>
                <a:spcPts val="245"/>
              </a:spcBef>
              <a:spcAft>
                <a:spcPts val="0"/>
              </a:spcAft>
            </a:pPr>
            <a:r>
              <a:rPr sz="1800" dirty="0">
                <a:solidFill>
                  <a:srgbClr val="000000"/>
                </a:solidFill>
                <a:latin typeface="宋体" panose="02010600030101010101" pitchFamily="2" charset="-122"/>
                <a:cs typeface="宋体" panose="02010600030101010101" pitchFamily="2" charset="-122"/>
              </a:rPr>
              <a:t>增高。</a:t>
            </a:r>
            <a:r>
              <a:rPr sz="1800" dirty="0">
                <a:solidFill>
                  <a:srgbClr val="000000"/>
                </a:solidFill>
                <a:latin typeface="EGCTCM+ArialMT" panose="02000500000000000000"/>
                <a:cs typeface="EGCTCM+ArialMT" panose="02000500000000000000"/>
              </a:rPr>
              <a:t>2</a:t>
            </a:r>
            <a:r>
              <a:rPr sz="1800" dirty="0">
                <a:solidFill>
                  <a:srgbClr val="000000"/>
                </a:solidFill>
                <a:latin typeface="宋体" panose="02010600030101010101" pitchFamily="2" charset="-122"/>
                <a:cs typeface="宋体" panose="02010600030101010101" pitchFamily="2" charset="-122"/>
              </a:rPr>
              <a:t>、如果标气实际浓度高于仪器设定浓度，将使实际测定浓度接近等比例</a:t>
            </a:r>
          </a:p>
          <a:p>
            <a:pPr marL="0" marR="0">
              <a:lnSpc>
                <a:spcPts val="1875"/>
              </a:lnSpc>
              <a:spcBef>
                <a:spcPts val="245"/>
              </a:spcBef>
              <a:spcAft>
                <a:spcPts val="0"/>
              </a:spcAft>
            </a:pPr>
            <a:r>
              <a:rPr sz="1800" dirty="0">
                <a:solidFill>
                  <a:srgbClr val="000000"/>
                </a:solidFill>
                <a:latin typeface="宋体" panose="02010600030101010101" pitchFamily="2" charset="-122"/>
                <a:cs typeface="宋体" panose="02010600030101010101" pitchFamily="2" charset="-122"/>
              </a:rPr>
              <a:t>降低。例：如仪器设定的标气浓度为</a:t>
            </a:r>
            <a:r>
              <a:rPr sz="1800" dirty="0">
                <a:solidFill>
                  <a:srgbClr val="000000"/>
                </a:solidFill>
                <a:latin typeface="EGCTCM+ArialMT" panose="02000500000000000000"/>
                <a:cs typeface="EGCTCM+ArialMT" panose="02000500000000000000"/>
              </a:rPr>
              <a:t>1000ppm</a:t>
            </a:r>
            <a:r>
              <a:rPr sz="1800" dirty="0">
                <a:solidFill>
                  <a:srgbClr val="000000"/>
                </a:solidFill>
                <a:latin typeface="宋体" panose="02010600030101010101" pitchFamily="2" charset="-122"/>
                <a:cs typeface="宋体" panose="02010600030101010101" pitchFamily="2" charset="-122"/>
              </a:rPr>
              <a:t>，但标气的实际浓度为</a:t>
            </a:r>
            <a:r>
              <a:rPr sz="1800" dirty="0">
                <a:solidFill>
                  <a:srgbClr val="000000"/>
                </a:solidFill>
                <a:latin typeface="EGCTCM+ArialMT" panose="02000500000000000000"/>
                <a:cs typeface="EGCTCM+ArialMT" panose="02000500000000000000"/>
              </a:rPr>
              <a:t>2000ppm</a:t>
            </a:r>
            <a:r>
              <a:rPr sz="1800" dirty="0">
                <a:solidFill>
                  <a:srgbClr val="000000"/>
                </a:solidFill>
                <a:latin typeface="宋体" panose="02010600030101010101" pitchFamily="2" charset="-122"/>
                <a:cs typeface="宋体" panose="02010600030101010101" pitchFamily="2" charset="-122"/>
              </a:rPr>
              <a:t>，</a:t>
            </a:r>
          </a:p>
          <a:p>
            <a:pPr marL="0" marR="0">
              <a:lnSpc>
                <a:spcPts val="1875"/>
              </a:lnSpc>
              <a:spcBef>
                <a:spcPts val="245"/>
              </a:spcBef>
              <a:spcAft>
                <a:spcPts val="0"/>
              </a:spcAft>
            </a:pPr>
            <a:r>
              <a:rPr sz="1800" dirty="0">
                <a:solidFill>
                  <a:srgbClr val="000000"/>
                </a:solidFill>
                <a:latin typeface="宋体" panose="02010600030101010101" pitchFamily="2" charset="-122"/>
                <a:cs typeface="宋体" panose="02010600030101010101" pitchFamily="2" charset="-122"/>
              </a:rPr>
              <a:t>实际浓度为</a:t>
            </a:r>
            <a:r>
              <a:rPr sz="1800" dirty="0">
                <a:solidFill>
                  <a:srgbClr val="000000"/>
                </a:solidFill>
                <a:latin typeface="EGCTCM+ArialMT" panose="02000500000000000000"/>
                <a:cs typeface="EGCTCM+ArialMT" panose="02000500000000000000"/>
              </a:rPr>
              <a:t>500ppm</a:t>
            </a:r>
            <a:r>
              <a:rPr sz="1800" dirty="0">
                <a:solidFill>
                  <a:srgbClr val="000000"/>
                </a:solidFill>
                <a:latin typeface="宋体" panose="02010600030101010101" pitchFamily="2" charset="-122"/>
                <a:cs typeface="宋体" panose="02010600030101010101" pitchFamily="2" charset="-122"/>
              </a:rPr>
              <a:t>，测定结果将显示为</a:t>
            </a:r>
            <a:r>
              <a:rPr sz="1800" dirty="0">
                <a:solidFill>
                  <a:srgbClr val="000000"/>
                </a:solidFill>
                <a:latin typeface="EGCTCM+ArialMT" panose="02000500000000000000"/>
                <a:cs typeface="EGCTCM+ArialMT" panose="02000500000000000000"/>
              </a:rPr>
              <a:t>250ppm</a:t>
            </a:r>
            <a:r>
              <a:rPr sz="1800" dirty="0">
                <a:solidFill>
                  <a:srgbClr val="000000"/>
                </a:solidFill>
                <a:latin typeface="宋体" panose="02010600030101010101" pitchFamily="2" charset="-122"/>
                <a:cs typeface="宋体" panose="02010600030101010101" pitchFamily="2" charset="-122"/>
              </a:rPr>
              <a:t>）。</a:t>
            </a:r>
          </a:p>
          <a:p>
            <a:pPr marL="0" marR="0">
              <a:lnSpc>
                <a:spcPts val="1875"/>
              </a:lnSpc>
              <a:spcBef>
                <a:spcPts val="295"/>
              </a:spcBef>
              <a:spcAft>
                <a:spcPts val="0"/>
              </a:spcAft>
            </a:pPr>
            <a:r>
              <a:rPr sz="1800" spc="10" dirty="0">
                <a:solidFill>
                  <a:srgbClr val="000000"/>
                </a:solidFill>
                <a:latin typeface="宋体" panose="02010600030101010101" pitchFamily="2" charset="-122"/>
                <a:cs typeface="宋体" panose="02010600030101010101" pitchFamily="2" charset="-122"/>
              </a:rPr>
              <a:t>核查方法：</a:t>
            </a:r>
            <a:r>
              <a:rPr sz="1800" dirty="0">
                <a:solidFill>
                  <a:srgbClr val="000000"/>
                </a:solidFill>
                <a:latin typeface="EGCTCM+ArialMT" panose="02000500000000000000"/>
                <a:cs typeface="EGCTCM+ArialMT" panose="02000500000000000000"/>
              </a:rPr>
              <a:t>1</a:t>
            </a:r>
            <a:r>
              <a:rPr sz="1800" dirty="0">
                <a:solidFill>
                  <a:srgbClr val="000000"/>
                </a:solidFill>
                <a:latin typeface="宋体" panose="02010600030101010101" pitchFamily="2" charset="-122"/>
                <a:cs typeface="宋体" panose="02010600030101010101" pitchFamily="2" charset="-122"/>
              </a:rPr>
              <a:t>、使用自备标准气体进行测定，相对误差应不超过±</a:t>
            </a:r>
            <a:r>
              <a:rPr sz="1800" dirty="0">
                <a:solidFill>
                  <a:srgbClr val="000000"/>
                </a:solidFill>
                <a:latin typeface="EGCTCM+ArialMT" panose="02000500000000000000"/>
                <a:cs typeface="EGCTCM+ArialMT" panose="02000500000000000000"/>
              </a:rPr>
              <a:t>5%</a:t>
            </a:r>
            <a:r>
              <a:rPr sz="1800" dirty="0">
                <a:solidFill>
                  <a:srgbClr val="000000"/>
                </a:solidFill>
                <a:latin typeface="宋体" panose="02010600030101010101" pitchFamily="2" charset="-122"/>
                <a:cs typeface="宋体" panose="02010600030101010101" pitchFamily="2" charset="-122"/>
              </a:rPr>
              <a:t>。</a:t>
            </a:r>
            <a:r>
              <a:rPr sz="1800" dirty="0">
                <a:solidFill>
                  <a:srgbClr val="000000"/>
                </a:solidFill>
                <a:latin typeface="EGCTCM+ArialMT" panose="02000500000000000000"/>
                <a:cs typeface="EGCTCM+ArialMT" panose="02000500000000000000"/>
              </a:rPr>
              <a:t>2</a:t>
            </a:r>
            <a:r>
              <a:rPr sz="1800" dirty="0">
                <a:solidFill>
                  <a:srgbClr val="000000"/>
                </a:solidFill>
                <a:latin typeface="宋体" panose="02010600030101010101" pitchFamily="2" charset="-122"/>
                <a:cs typeface="宋体" panose="02010600030101010101" pitchFamily="2" charset="-122"/>
              </a:rPr>
              <a:t>、使用</a:t>
            </a:r>
          </a:p>
          <a:p>
            <a:pPr marL="0" marR="0">
              <a:lnSpc>
                <a:spcPts val="1800"/>
              </a:lnSpc>
              <a:spcBef>
                <a:spcPts val="235"/>
              </a:spcBef>
              <a:spcAft>
                <a:spcPts val="0"/>
              </a:spcAft>
            </a:pPr>
            <a:r>
              <a:rPr sz="1800" dirty="0">
                <a:solidFill>
                  <a:srgbClr val="000000"/>
                </a:solidFill>
                <a:latin typeface="宋体" panose="02010600030101010101" pitchFamily="2" charset="-122"/>
                <a:cs typeface="宋体" panose="02010600030101010101" pitchFamily="2" charset="-122"/>
              </a:rPr>
              <a:t>快速测定仪或将现场标气带回实验室测定，其浓度应与仪器设定的标气浓度一</a:t>
            </a:r>
          </a:p>
          <a:p>
            <a:pPr marL="0" marR="0">
              <a:lnSpc>
                <a:spcPts val="1800"/>
              </a:lnSpc>
              <a:spcBef>
                <a:spcPts val="370"/>
              </a:spcBef>
              <a:spcAft>
                <a:spcPts val="0"/>
              </a:spcAft>
            </a:pPr>
            <a:r>
              <a:rPr sz="1800" dirty="0">
                <a:solidFill>
                  <a:srgbClr val="000000"/>
                </a:solidFill>
                <a:latin typeface="宋体" panose="02010600030101010101" pitchFamily="2" charset="-122"/>
                <a:cs typeface="宋体" panose="02010600030101010101" pitchFamily="2" charset="-122"/>
              </a:rPr>
              <a:t>致。</a:t>
            </a:r>
          </a:p>
          <a:p>
            <a:pPr marL="0" marR="0">
              <a:lnSpc>
                <a:spcPts val="1800"/>
              </a:lnSpc>
              <a:spcBef>
                <a:spcPts val="300"/>
              </a:spcBef>
              <a:spcAft>
                <a:spcPts val="0"/>
              </a:spcAft>
            </a:pPr>
            <a:r>
              <a:rPr sz="1500" spc="10" dirty="0">
                <a:solidFill>
                  <a:srgbClr val="000000"/>
                </a:solidFill>
                <a:latin typeface="ILCCTM+SimHei" panose="02000500000000000000"/>
                <a:cs typeface="ILCCTM+SimHei" panose="02000500000000000000"/>
              </a:rPr>
              <a:t>规范要求：</a:t>
            </a:r>
            <a:r>
              <a:rPr sz="1800" dirty="0">
                <a:solidFill>
                  <a:srgbClr val="000000"/>
                </a:solidFill>
                <a:latin typeface="宋体" panose="02010600030101010101" pitchFamily="2" charset="-122"/>
                <a:cs typeface="宋体" panose="02010600030101010101" pitchFamily="2" charset="-122"/>
              </a:rPr>
              <a:t>如更换有证标准物质或标准样品，还需记录新标准物质或标准样品的</a:t>
            </a:r>
          </a:p>
          <a:p>
            <a:pPr marL="0" marR="0">
              <a:lnSpc>
                <a:spcPts val="1800"/>
              </a:lnSpc>
              <a:spcBef>
                <a:spcPts val="360"/>
              </a:spcBef>
              <a:spcAft>
                <a:spcPts val="0"/>
              </a:spcAft>
            </a:pPr>
            <a:r>
              <a:rPr sz="1800" dirty="0">
                <a:solidFill>
                  <a:srgbClr val="000000"/>
                </a:solidFill>
                <a:latin typeface="宋体" panose="02010600030101010101" pitchFamily="2" charset="-122"/>
                <a:cs typeface="宋体" panose="02010600030101010101" pitchFamily="2" charset="-122"/>
              </a:rPr>
              <a:t>来源、有效期和浓度等信息。对日常巡检或维护保养中发现的故障或问题，系</a:t>
            </a:r>
          </a:p>
          <a:p>
            <a:pPr marL="0" marR="0">
              <a:lnSpc>
                <a:spcPts val="1875"/>
              </a:lnSpc>
              <a:spcBef>
                <a:spcPts val="320"/>
              </a:spcBef>
              <a:spcAft>
                <a:spcPts val="0"/>
              </a:spcAft>
            </a:pPr>
            <a:r>
              <a:rPr sz="1800" dirty="0">
                <a:solidFill>
                  <a:srgbClr val="000000"/>
                </a:solidFill>
                <a:latin typeface="宋体" panose="02010600030101010101" pitchFamily="2" charset="-122"/>
                <a:cs typeface="宋体" panose="02010600030101010101" pitchFamily="2" charset="-122"/>
              </a:rPr>
              <a:t>统管理维护人员应及时处理并记录。（</a:t>
            </a:r>
            <a:r>
              <a:rPr sz="1800" dirty="0">
                <a:solidFill>
                  <a:srgbClr val="000000"/>
                </a:solidFill>
                <a:latin typeface="EGCTCM+ArialMT" panose="02000500000000000000"/>
                <a:cs typeface="EGCTCM+ArialMT" panose="02000500000000000000"/>
              </a:rPr>
              <a:t>HJ 75-2017</a:t>
            </a:r>
            <a:r>
              <a:rPr sz="1800" spc="500" dirty="0">
                <a:solidFill>
                  <a:srgbClr val="000000"/>
                </a:solidFill>
                <a:latin typeface="EGCTCM+ArialMT" panose="02000500000000000000"/>
                <a:cs typeface="EGCTCM+ArialMT" panose="02000500000000000000"/>
              </a:rPr>
              <a:t> </a:t>
            </a:r>
            <a:r>
              <a:rPr sz="1800" dirty="0">
                <a:solidFill>
                  <a:srgbClr val="000000"/>
                </a:solidFill>
                <a:latin typeface="EGCTCM+ArialMT" panose="02000500000000000000"/>
                <a:cs typeface="EGCTCM+ArialMT" panose="02000500000000000000"/>
              </a:rPr>
              <a:t>10.3</a:t>
            </a:r>
            <a:r>
              <a:rPr sz="1800" dirty="0">
                <a:solidFill>
                  <a:srgbClr val="000000"/>
                </a:solidFill>
                <a:latin typeface="宋体" panose="02010600030101010101" pitchFamily="2" charset="-122"/>
                <a:cs typeface="宋体" panose="02010600030101010101" pitchFamily="2" charset="-122"/>
              </a:rPr>
              <a:t>）</a:t>
            </a:r>
          </a:p>
        </p:txBody>
      </p:sp>
      <p:sp>
        <p:nvSpPr>
          <p:cNvPr id="5" name="object 5"/>
          <p:cNvSpPr txBox="1"/>
          <p:nvPr/>
        </p:nvSpPr>
        <p:spPr>
          <a:xfrm>
            <a:off x="3523615" y="5149929"/>
            <a:ext cx="2184400" cy="571500"/>
          </a:xfrm>
          <a:prstGeom prst="rect">
            <a:avLst/>
          </a:prstGeom>
        </p:spPr>
        <p:txBody>
          <a:bodyPr vert="horz" wrap="square" lIns="0" tIns="0" rIns="0" bIns="0" rtlCol="0">
            <a:spAutoFit/>
          </a:bodyPr>
          <a:lstStyle/>
          <a:p>
            <a:pPr marL="0" marR="0">
              <a:lnSpc>
                <a:spcPts val="1800"/>
              </a:lnSpc>
              <a:spcBef>
                <a:spcPts val="0"/>
              </a:spcBef>
              <a:spcAft>
                <a:spcPts val="0"/>
              </a:spcAft>
            </a:pPr>
            <a:r>
              <a:rPr sz="1800" spc="10" dirty="0">
                <a:solidFill>
                  <a:srgbClr val="000000"/>
                </a:solidFill>
                <a:latin typeface="ILCCTM+SimHei" panose="02000500000000000000"/>
                <a:cs typeface="ILCCTM+SimHei" panose="02000500000000000000"/>
              </a:rPr>
              <a:t>二氧化硫：100ppm</a:t>
            </a:r>
          </a:p>
        </p:txBody>
      </p:sp>
      <p:sp>
        <p:nvSpPr>
          <p:cNvPr id="6" name="object 6"/>
          <p:cNvSpPr txBox="1"/>
          <p:nvPr/>
        </p:nvSpPr>
        <p:spPr>
          <a:xfrm>
            <a:off x="838200" y="5975360"/>
            <a:ext cx="2052002" cy="445135"/>
          </a:xfrm>
          <a:prstGeom prst="rect">
            <a:avLst/>
          </a:prstGeom>
        </p:spPr>
        <p:txBody>
          <a:bodyPr vert="horz" wrap="square" lIns="0" tIns="0" rIns="0" bIns="0" rtlCol="0">
            <a:spAutoFit/>
          </a:bodyPr>
          <a:lstStyle/>
          <a:p>
            <a:pPr marL="0" marR="0">
              <a:lnSpc>
                <a:spcPts val="1405"/>
              </a:lnSpc>
              <a:spcBef>
                <a:spcPts val="0"/>
              </a:spcBef>
              <a:spcAft>
                <a:spcPts val="0"/>
              </a:spcAft>
            </a:pPr>
            <a:r>
              <a:rPr sz="1400" dirty="0">
                <a:solidFill>
                  <a:srgbClr val="000000"/>
                </a:solidFill>
                <a:latin typeface="宋体" panose="02010600030101010101" pitchFamily="2" charset="-122"/>
                <a:cs typeface="宋体" panose="02010600030101010101" pitchFamily="2" charset="-122"/>
              </a:rPr>
              <a:t>分析仪参数是否正常。</a:t>
            </a:r>
          </a:p>
        </p:txBody>
      </p:sp>
      <p:sp>
        <p:nvSpPr>
          <p:cNvPr id="7" name="object 7"/>
          <p:cNvSpPr txBox="1"/>
          <p:nvPr/>
        </p:nvSpPr>
        <p:spPr>
          <a:xfrm>
            <a:off x="4281170" y="6152525"/>
            <a:ext cx="2872804" cy="445135"/>
          </a:xfrm>
          <a:prstGeom prst="rect">
            <a:avLst/>
          </a:prstGeom>
        </p:spPr>
        <p:txBody>
          <a:bodyPr vert="horz" wrap="square" lIns="0" tIns="0" rIns="0" bIns="0" rtlCol="0">
            <a:spAutoFit/>
          </a:bodyPr>
          <a:lstStyle/>
          <a:p>
            <a:pPr marL="0" marR="0">
              <a:lnSpc>
                <a:spcPts val="1405"/>
              </a:lnSpc>
              <a:spcBef>
                <a:spcPts val="0"/>
              </a:spcBef>
              <a:spcAft>
                <a:spcPts val="0"/>
              </a:spcAft>
            </a:pPr>
            <a:r>
              <a:rPr sz="1400" dirty="0">
                <a:solidFill>
                  <a:srgbClr val="000000"/>
                </a:solidFill>
                <a:latin typeface="宋体" panose="02010600030101010101" pitchFamily="2" charset="-122"/>
                <a:cs typeface="宋体" panose="02010600030101010101" pitchFamily="2" charset="-122"/>
              </a:rPr>
              <a:t>检查标准气体与仪器设定一致。</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088390" y="1261893"/>
            <a:ext cx="4818920" cy="2206624"/>
          </a:xfrm>
          <a:prstGeom prst="rect">
            <a:avLst/>
          </a:prstGeom>
        </p:spPr>
        <p:txBody>
          <a:bodyPr vert="horz" wrap="square" lIns="0" tIns="0" rIns="0" bIns="0" rtlCol="0">
            <a:spAutoFit/>
          </a:bodyPr>
          <a:lstStyle/>
          <a:p>
            <a:pPr marL="0" marR="0">
              <a:lnSpc>
                <a:spcPts val="2195"/>
              </a:lnSpc>
              <a:spcBef>
                <a:spcPts val="0"/>
              </a:spcBef>
              <a:spcAft>
                <a:spcPts val="0"/>
              </a:spcAft>
            </a:pPr>
            <a:r>
              <a:rPr sz="2200" dirty="0">
                <a:solidFill>
                  <a:srgbClr val="000000"/>
                </a:solidFill>
                <a:latin typeface="仿宋" panose="02010609060101010101" charset="-122"/>
                <a:cs typeface="仿宋" panose="02010609060101010101" charset="-122"/>
              </a:rPr>
              <a:t>核准浓度换算与折算数据是否正确</a:t>
            </a:r>
          </a:p>
          <a:p>
            <a:pPr marL="0" marR="0">
              <a:lnSpc>
                <a:spcPts val="2195"/>
              </a:lnSpc>
              <a:spcBef>
                <a:spcPts val="1765"/>
              </a:spcBef>
              <a:spcAft>
                <a:spcPts val="0"/>
              </a:spcAft>
            </a:pPr>
            <a:r>
              <a:rPr sz="2200" dirty="0">
                <a:solidFill>
                  <a:srgbClr val="000000"/>
                </a:solidFill>
                <a:latin typeface="ILCCTM+SimHei" panose="02000500000000000000"/>
                <a:cs typeface="ILCCTM+SimHei" panose="02000500000000000000"/>
              </a:rPr>
              <a:t>1ppm(μmol/mol)SO</a:t>
            </a:r>
            <a:r>
              <a:rPr sz="2200" spc="-10" baseline="-20000" dirty="0">
                <a:solidFill>
                  <a:srgbClr val="000000"/>
                </a:solidFill>
                <a:latin typeface="ILCCTM+SimHei" panose="02000500000000000000"/>
                <a:cs typeface="ILCCTM+SimHei" panose="02000500000000000000"/>
              </a:rPr>
              <a:t>2</a:t>
            </a:r>
            <a:r>
              <a:rPr sz="2200" dirty="0">
                <a:solidFill>
                  <a:srgbClr val="000000"/>
                </a:solidFill>
                <a:latin typeface="ILCCTM+SimHei" panose="02000500000000000000"/>
                <a:cs typeface="ILCCTM+SimHei" panose="02000500000000000000"/>
              </a:rPr>
              <a:t>=2.86mg/m</a:t>
            </a:r>
            <a:r>
              <a:rPr sz="2200" spc="-10" baseline="25000" dirty="0">
                <a:solidFill>
                  <a:srgbClr val="000000"/>
                </a:solidFill>
                <a:latin typeface="ILCCTM+SimHei" panose="02000500000000000000"/>
                <a:cs typeface="ILCCTM+SimHei" panose="02000500000000000000"/>
              </a:rPr>
              <a:t>3</a:t>
            </a:r>
            <a:r>
              <a:rPr sz="2200" dirty="0">
                <a:solidFill>
                  <a:srgbClr val="000000"/>
                </a:solidFill>
                <a:latin typeface="ILCCTM+SimHei" panose="02000500000000000000"/>
                <a:cs typeface="ILCCTM+SimHei" panose="02000500000000000000"/>
              </a:rPr>
              <a:t>SO</a:t>
            </a:r>
            <a:r>
              <a:rPr sz="2200" baseline="-20000" dirty="0">
                <a:solidFill>
                  <a:srgbClr val="000000"/>
                </a:solidFill>
                <a:latin typeface="ILCCTM+SimHei" panose="02000500000000000000"/>
                <a:cs typeface="ILCCTM+SimHei" panose="02000500000000000000"/>
              </a:rPr>
              <a:t>2</a:t>
            </a:r>
          </a:p>
          <a:p>
            <a:pPr marL="0" marR="0">
              <a:lnSpc>
                <a:spcPts val="2195"/>
              </a:lnSpc>
              <a:spcBef>
                <a:spcPts val="1430"/>
              </a:spcBef>
              <a:spcAft>
                <a:spcPts val="0"/>
              </a:spcAft>
            </a:pPr>
            <a:r>
              <a:rPr sz="2200" dirty="0">
                <a:solidFill>
                  <a:srgbClr val="000000"/>
                </a:solidFill>
                <a:latin typeface="ILCCTM+SimHei" panose="02000500000000000000"/>
                <a:cs typeface="ILCCTM+SimHei" panose="02000500000000000000"/>
              </a:rPr>
              <a:t>1ppm(μmol/mol)NO=2.05mg/m</a:t>
            </a:r>
            <a:r>
              <a:rPr sz="2200" spc="-10" baseline="25000" dirty="0">
                <a:solidFill>
                  <a:srgbClr val="000000"/>
                </a:solidFill>
                <a:latin typeface="ILCCTM+SimHei" panose="02000500000000000000"/>
                <a:cs typeface="ILCCTM+SimHei" panose="02000500000000000000"/>
              </a:rPr>
              <a:t>3</a:t>
            </a:r>
            <a:r>
              <a:rPr sz="2200" dirty="0">
                <a:solidFill>
                  <a:srgbClr val="000000"/>
                </a:solidFill>
                <a:latin typeface="ILCCTM+SimHei" panose="02000500000000000000"/>
                <a:cs typeface="ILCCTM+SimHei" panose="02000500000000000000"/>
              </a:rPr>
              <a:t>NOx</a:t>
            </a:r>
          </a:p>
          <a:p>
            <a:pPr marL="0" marR="0">
              <a:lnSpc>
                <a:spcPts val="2195"/>
              </a:lnSpc>
              <a:spcBef>
                <a:spcPts val="1715"/>
              </a:spcBef>
              <a:spcAft>
                <a:spcPts val="0"/>
              </a:spcAft>
            </a:pPr>
            <a:r>
              <a:rPr sz="2200" dirty="0">
                <a:solidFill>
                  <a:srgbClr val="000000"/>
                </a:solidFill>
                <a:latin typeface="ILCCTM+SimHei" panose="02000500000000000000"/>
                <a:cs typeface="ILCCTM+SimHei" panose="02000500000000000000"/>
              </a:rPr>
              <a:t>1mg/m3NO=1.53mg/m</a:t>
            </a:r>
            <a:r>
              <a:rPr sz="2200" spc="-10" baseline="25000" dirty="0">
                <a:solidFill>
                  <a:srgbClr val="000000"/>
                </a:solidFill>
                <a:latin typeface="ILCCTM+SimHei" panose="02000500000000000000"/>
                <a:cs typeface="ILCCTM+SimHei" panose="02000500000000000000"/>
              </a:rPr>
              <a:t>3</a:t>
            </a:r>
            <a:r>
              <a:rPr sz="2200" dirty="0">
                <a:solidFill>
                  <a:srgbClr val="000000"/>
                </a:solidFill>
                <a:latin typeface="ILCCTM+SimHei" panose="02000500000000000000"/>
                <a:cs typeface="ILCCTM+SimHei" panose="02000500000000000000"/>
              </a:rPr>
              <a:t>NOx</a:t>
            </a:r>
          </a:p>
        </p:txBody>
      </p:sp>
      <p:sp>
        <p:nvSpPr>
          <p:cNvPr id="4" name="object 4"/>
          <p:cNvSpPr txBox="1"/>
          <p:nvPr/>
        </p:nvSpPr>
        <p:spPr>
          <a:xfrm>
            <a:off x="1088390" y="3273573"/>
            <a:ext cx="7863332" cy="668644"/>
          </a:xfrm>
          <a:prstGeom prst="rect">
            <a:avLst/>
          </a:prstGeom>
        </p:spPr>
        <p:txBody>
          <a:bodyPr vert="horz" wrap="square" lIns="0" tIns="0" rIns="0" bIns="0" rtlCol="0">
            <a:spAutoFit/>
          </a:bodyPr>
          <a:lstStyle/>
          <a:p>
            <a:pPr marL="0" marR="0">
              <a:lnSpc>
                <a:spcPts val="2195"/>
              </a:lnSpc>
              <a:spcBef>
                <a:spcPts val="0"/>
              </a:spcBef>
              <a:spcAft>
                <a:spcPts val="0"/>
              </a:spcAft>
            </a:pPr>
            <a:r>
              <a:rPr sz="2200" dirty="0">
                <a:solidFill>
                  <a:srgbClr val="000000"/>
                </a:solidFill>
                <a:latin typeface="ILCCTM+SimHei" panose="02000500000000000000"/>
                <a:cs typeface="ILCCTM+SimHei" panose="02000500000000000000"/>
              </a:rPr>
              <a:t>SO</a:t>
            </a:r>
            <a:r>
              <a:rPr sz="2200" spc="-385" dirty="0">
                <a:solidFill>
                  <a:srgbClr val="000000"/>
                </a:solidFill>
                <a:latin typeface="ILCCTM+SimHei" panose="02000500000000000000"/>
                <a:cs typeface="ILCCTM+SimHei" panose="02000500000000000000"/>
              </a:rPr>
              <a:t> </a:t>
            </a:r>
            <a:r>
              <a:rPr sz="2200" dirty="0">
                <a:solidFill>
                  <a:srgbClr val="000000"/>
                </a:solidFill>
                <a:latin typeface="仿宋" panose="02010609060101010101" charset="-122"/>
                <a:cs typeface="仿宋" panose="02010609060101010101" charset="-122"/>
              </a:rPr>
              <a:t>（折算值）</a:t>
            </a:r>
            <a:r>
              <a:rPr sz="2200" dirty="0">
                <a:solidFill>
                  <a:srgbClr val="000000"/>
                </a:solidFill>
                <a:latin typeface="ILCCTM+SimHei" panose="02000500000000000000"/>
                <a:cs typeface="ILCCTM+SimHei" panose="02000500000000000000"/>
              </a:rPr>
              <a:t>=[SO</a:t>
            </a:r>
            <a:r>
              <a:rPr sz="2200" spc="330" dirty="0">
                <a:solidFill>
                  <a:srgbClr val="000000"/>
                </a:solidFill>
                <a:latin typeface="ILCCTM+SimHei" panose="02000500000000000000"/>
                <a:cs typeface="ILCCTM+SimHei" panose="02000500000000000000"/>
              </a:rPr>
              <a:t> </a:t>
            </a:r>
            <a:r>
              <a:rPr sz="2200" dirty="0">
                <a:solidFill>
                  <a:srgbClr val="000000"/>
                </a:solidFill>
                <a:latin typeface="仿宋" panose="02010609060101010101" charset="-122"/>
                <a:cs typeface="仿宋" panose="02010609060101010101" charset="-122"/>
              </a:rPr>
              <a:t>（实测值）×</a:t>
            </a:r>
            <a:r>
              <a:rPr sz="2200" dirty="0">
                <a:solidFill>
                  <a:srgbClr val="000000"/>
                </a:solidFill>
                <a:latin typeface="ILCCTM+SimHei" panose="02000500000000000000"/>
                <a:cs typeface="ILCCTM+SimHei" panose="02000500000000000000"/>
              </a:rPr>
              <a:t>21/(21-</a:t>
            </a:r>
            <a:r>
              <a:rPr sz="2200" dirty="0">
                <a:solidFill>
                  <a:srgbClr val="000000"/>
                </a:solidFill>
                <a:latin typeface="仿宋" panose="02010609060101010101" charset="-122"/>
                <a:cs typeface="仿宋" panose="02010609060101010101" charset="-122"/>
              </a:rPr>
              <a:t>实测氧）</a:t>
            </a:r>
            <a:r>
              <a:rPr sz="2200" dirty="0">
                <a:solidFill>
                  <a:srgbClr val="000000"/>
                </a:solidFill>
                <a:latin typeface="ILCCTM+SimHei" panose="02000500000000000000"/>
                <a:cs typeface="ILCCTM+SimHei" panose="02000500000000000000"/>
              </a:rPr>
              <a:t>]/α</a:t>
            </a:r>
          </a:p>
          <a:p>
            <a:pPr marL="2326005" marR="0">
              <a:lnSpc>
                <a:spcPts val="1430"/>
              </a:lnSpc>
              <a:spcBef>
                <a:spcPts val="0"/>
              </a:spcBef>
              <a:spcAft>
                <a:spcPts val="0"/>
              </a:spcAft>
            </a:pPr>
            <a:r>
              <a:rPr sz="1450" dirty="0">
                <a:solidFill>
                  <a:srgbClr val="000000"/>
                </a:solidFill>
                <a:latin typeface="ILCCTM+SimHei" panose="02000500000000000000"/>
                <a:cs typeface="ILCCTM+SimHei" panose="02000500000000000000"/>
              </a:rPr>
              <a:t>2</a:t>
            </a:r>
          </a:p>
        </p:txBody>
      </p:sp>
      <p:sp>
        <p:nvSpPr>
          <p:cNvPr id="5" name="object 5"/>
          <p:cNvSpPr txBox="1"/>
          <p:nvPr/>
        </p:nvSpPr>
        <p:spPr>
          <a:xfrm>
            <a:off x="1367790" y="3412946"/>
            <a:ext cx="367030" cy="457835"/>
          </a:xfrm>
          <a:prstGeom prst="rect">
            <a:avLst/>
          </a:prstGeom>
        </p:spPr>
        <p:txBody>
          <a:bodyPr vert="horz" wrap="square" lIns="0" tIns="0" rIns="0" bIns="0" rtlCol="0">
            <a:spAutoFit/>
          </a:bodyPr>
          <a:lstStyle/>
          <a:p>
            <a:pPr marL="0" marR="0">
              <a:lnSpc>
                <a:spcPts val="1430"/>
              </a:lnSpc>
              <a:spcBef>
                <a:spcPts val="0"/>
              </a:spcBef>
              <a:spcAft>
                <a:spcPts val="0"/>
              </a:spcAft>
            </a:pPr>
            <a:r>
              <a:rPr sz="1450" dirty="0">
                <a:solidFill>
                  <a:srgbClr val="000000"/>
                </a:solidFill>
                <a:latin typeface="ILCCTM+SimHei" panose="02000500000000000000"/>
                <a:cs typeface="ILCCTM+SimHei" panose="02000500000000000000"/>
              </a:rPr>
              <a:t>2</a:t>
            </a:r>
          </a:p>
        </p:txBody>
      </p:sp>
      <p:sp>
        <p:nvSpPr>
          <p:cNvPr id="6" name="object 6"/>
          <p:cNvSpPr txBox="1"/>
          <p:nvPr/>
        </p:nvSpPr>
        <p:spPr>
          <a:xfrm>
            <a:off x="1088390" y="3776494"/>
            <a:ext cx="8192675" cy="1200785"/>
          </a:xfrm>
          <a:prstGeom prst="rect">
            <a:avLst/>
          </a:prstGeom>
        </p:spPr>
        <p:txBody>
          <a:bodyPr vert="horz" wrap="square" lIns="0" tIns="0" rIns="0" bIns="0" rtlCol="0">
            <a:spAutoFit/>
          </a:bodyPr>
          <a:lstStyle/>
          <a:p>
            <a:pPr marL="0" marR="0">
              <a:lnSpc>
                <a:spcPts val="2195"/>
              </a:lnSpc>
              <a:spcBef>
                <a:spcPts val="0"/>
              </a:spcBef>
              <a:spcAft>
                <a:spcPts val="0"/>
              </a:spcAft>
            </a:pPr>
            <a:r>
              <a:rPr sz="2200" dirty="0">
                <a:solidFill>
                  <a:srgbClr val="000000"/>
                </a:solidFill>
                <a:latin typeface="仿宋" panose="02010609060101010101" charset="-122"/>
                <a:cs typeface="仿宋" panose="02010609060101010101" charset="-122"/>
              </a:rPr>
              <a:t>烟尘（折算值）</a:t>
            </a:r>
            <a:r>
              <a:rPr sz="2200" dirty="0">
                <a:solidFill>
                  <a:srgbClr val="000000"/>
                </a:solidFill>
                <a:latin typeface="ILCCTM+SimHei" panose="02000500000000000000"/>
                <a:cs typeface="ILCCTM+SimHei" panose="02000500000000000000"/>
              </a:rPr>
              <a:t>=[</a:t>
            </a:r>
            <a:r>
              <a:rPr sz="2200" dirty="0">
                <a:solidFill>
                  <a:srgbClr val="000000"/>
                </a:solidFill>
                <a:latin typeface="仿宋" panose="02010609060101010101" charset="-122"/>
                <a:cs typeface="仿宋" panose="02010609060101010101" charset="-122"/>
              </a:rPr>
              <a:t>烟尘（实测值）×</a:t>
            </a:r>
            <a:r>
              <a:rPr sz="2200" dirty="0">
                <a:solidFill>
                  <a:srgbClr val="000000"/>
                </a:solidFill>
                <a:latin typeface="ILCCTM+SimHei" panose="02000500000000000000"/>
                <a:cs typeface="ILCCTM+SimHei" panose="02000500000000000000"/>
              </a:rPr>
              <a:t>21/(21-</a:t>
            </a:r>
            <a:r>
              <a:rPr sz="2200" dirty="0">
                <a:solidFill>
                  <a:srgbClr val="000000"/>
                </a:solidFill>
                <a:latin typeface="仿宋" panose="02010609060101010101" charset="-122"/>
                <a:cs typeface="仿宋" panose="02010609060101010101" charset="-122"/>
              </a:rPr>
              <a:t>实测氧）</a:t>
            </a:r>
            <a:r>
              <a:rPr sz="2200" dirty="0">
                <a:solidFill>
                  <a:srgbClr val="000000"/>
                </a:solidFill>
                <a:latin typeface="ILCCTM+SimHei" panose="02000500000000000000"/>
                <a:cs typeface="ILCCTM+SimHei" panose="02000500000000000000"/>
              </a:rPr>
              <a:t>]/α</a:t>
            </a:r>
          </a:p>
          <a:p>
            <a:pPr marL="0" marR="0">
              <a:lnSpc>
                <a:spcPts val="2195"/>
              </a:lnSpc>
              <a:spcBef>
                <a:spcPts val="1765"/>
              </a:spcBef>
              <a:spcAft>
                <a:spcPts val="0"/>
              </a:spcAft>
            </a:pPr>
            <a:r>
              <a:rPr sz="2200" dirty="0">
                <a:solidFill>
                  <a:srgbClr val="000000"/>
                </a:solidFill>
                <a:latin typeface="ILCCTM+SimHei" panose="02000500000000000000"/>
                <a:cs typeface="ILCCTM+SimHei" panose="02000500000000000000"/>
              </a:rPr>
              <a:t>NOx</a:t>
            </a:r>
            <a:r>
              <a:rPr sz="2200" dirty="0">
                <a:solidFill>
                  <a:srgbClr val="000000"/>
                </a:solidFill>
                <a:latin typeface="仿宋" panose="02010609060101010101" charset="-122"/>
                <a:cs typeface="仿宋" panose="02010609060101010101" charset="-122"/>
              </a:rPr>
              <a:t>（折算值）</a:t>
            </a:r>
            <a:r>
              <a:rPr sz="2200" dirty="0">
                <a:solidFill>
                  <a:srgbClr val="000000"/>
                </a:solidFill>
                <a:latin typeface="ILCCTM+SimHei" panose="02000500000000000000"/>
                <a:cs typeface="ILCCTM+SimHei" panose="02000500000000000000"/>
              </a:rPr>
              <a:t>=[NOx</a:t>
            </a:r>
            <a:r>
              <a:rPr sz="2200" dirty="0">
                <a:solidFill>
                  <a:srgbClr val="000000"/>
                </a:solidFill>
                <a:latin typeface="仿宋" panose="02010609060101010101" charset="-122"/>
                <a:cs typeface="仿宋" panose="02010609060101010101" charset="-122"/>
              </a:rPr>
              <a:t>（实测值）×</a:t>
            </a:r>
            <a:r>
              <a:rPr sz="2200" dirty="0">
                <a:solidFill>
                  <a:srgbClr val="000000"/>
                </a:solidFill>
                <a:latin typeface="ILCCTM+SimHei" panose="02000500000000000000"/>
                <a:cs typeface="ILCCTM+SimHei" panose="02000500000000000000"/>
              </a:rPr>
              <a:t>21/(21-</a:t>
            </a:r>
            <a:r>
              <a:rPr sz="2200" dirty="0">
                <a:solidFill>
                  <a:srgbClr val="000000"/>
                </a:solidFill>
                <a:latin typeface="仿宋" panose="02010609060101010101" charset="-122"/>
                <a:cs typeface="仿宋" panose="02010609060101010101" charset="-122"/>
              </a:rPr>
              <a:t>实测氧）</a:t>
            </a:r>
            <a:r>
              <a:rPr sz="2200" dirty="0">
                <a:solidFill>
                  <a:srgbClr val="000000"/>
                </a:solidFill>
                <a:latin typeface="ILCCTM+SimHei" panose="02000500000000000000"/>
                <a:cs typeface="ILCCTM+SimHei" panose="02000500000000000000"/>
              </a:rPr>
              <a:t>]/α</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556577" y="727858"/>
            <a:ext cx="6827107" cy="715560"/>
          </a:xfrm>
          <a:prstGeom prst="rect">
            <a:avLst/>
          </a:prstGeom>
        </p:spPr>
        <p:txBody>
          <a:bodyPr vert="horz" wrap="square" lIns="0" tIns="0" rIns="0" bIns="0" rtlCol="0">
            <a:spAutoFit/>
          </a:bodyPr>
          <a:lstStyle/>
          <a:p>
            <a:pPr marL="0" marR="0">
              <a:lnSpc>
                <a:spcPts val="2285"/>
              </a:lnSpc>
              <a:spcBef>
                <a:spcPts val="0"/>
              </a:spcBef>
              <a:spcAft>
                <a:spcPts val="0"/>
              </a:spcAft>
            </a:pPr>
            <a:r>
              <a:rPr sz="2200" dirty="0">
                <a:solidFill>
                  <a:srgbClr val="000000"/>
                </a:solidFill>
                <a:latin typeface="EGCTCM+ArialMT" panose="02000500000000000000"/>
                <a:cs typeface="EGCTCM+ArialMT" panose="02000500000000000000"/>
              </a:rPr>
              <a:t>•</a:t>
            </a:r>
            <a:r>
              <a:rPr sz="2200" spc="1319" dirty="0">
                <a:solidFill>
                  <a:srgbClr val="000000"/>
                </a:solidFill>
                <a:latin typeface="EGCTCM+ArialMT" panose="02000500000000000000"/>
                <a:cs typeface="EGCTCM+ArialMT" panose="02000500000000000000"/>
              </a:rPr>
              <a:t> </a:t>
            </a:r>
            <a:r>
              <a:rPr sz="2200" spc="10" dirty="0">
                <a:solidFill>
                  <a:srgbClr val="000000"/>
                </a:solidFill>
                <a:latin typeface="ILCCTM+SimHei" panose="02000500000000000000"/>
                <a:cs typeface="ILCCTM+SimHei" panose="02000500000000000000"/>
              </a:rPr>
              <a:t>常见问题：</a:t>
            </a:r>
            <a:r>
              <a:rPr sz="2200" dirty="0">
                <a:solidFill>
                  <a:srgbClr val="000000"/>
                </a:solidFill>
                <a:latin typeface="宋体" panose="02010600030101010101" pitchFamily="2" charset="-122"/>
                <a:cs typeface="宋体" panose="02010600030101010101" pitchFamily="2" charset="-122"/>
              </a:rPr>
              <a:t>量程设置不当，设置过高或过低。</a:t>
            </a:r>
          </a:p>
        </p:txBody>
      </p:sp>
      <p:sp>
        <p:nvSpPr>
          <p:cNvPr id="4" name="object 4"/>
          <p:cNvSpPr txBox="1"/>
          <p:nvPr/>
        </p:nvSpPr>
        <p:spPr>
          <a:xfrm>
            <a:off x="556577" y="1175533"/>
            <a:ext cx="9550940" cy="1840865"/>
          </a:xfrm>
          <a:prstGeom prst="rect">
            <a:avLst/>
          </a:prstGeom>
        </p:spPr>
        <p:txBody>
          <a:bodyPr vert="horz" wrap="square" lIns="0" tIns="0" rIns="0" bIns="0" rtlCol="0">
            <a:spAutoFit/>
          </a:bodyPr>
          <a:lstStyle/>
          <a:p>
            <a:pPr marL="0" marR="0">
              <a:lnSpc>
                <a:spcPts val="2285"/>
              </a:lnSpc>
              <a:spcBef>
                <a:spcPts val="0"/>
              </a:spcBef>
              <a:spcAft>
                <a:spcPts val="0"/>
              </a:spcAft>
            </a:pPr>
            <a:r>
              <a:rPr sz="2200" dirty="0">
                <a:solidFill>
                  <a:srgbClr val="000000"/>
                </a:solidFill>
                <a:latin typeface="EGCTCM+ArialMT" panose="02000500000000000000"/>
                <a:cs typeface="EGCTCM+ArialMT" panose="02000500000000000000"/>
              </a:rPr>
              <a:t>•</a:t>
            </a:r>
            <a:r>
              <a:rPr sz="2200" spc="1319" dirty="0">
                <a:solidFill>
                  <a:srgbClr val="000000"/>
                </a:solidFill>
                <a:latin typeface="EGCTCM+ArialMT" panose="02000500000000000000"/>
                <a:cs typeface="EGCTCM+ArialMT" panose="02000500000000000000"/>
              </a:rPr>
              <a:t> </a:t>
            </a:r>
            <a:r>
              <a:rPr sz="2200" spc="10" dirty="0">
                <a:solidFill>
                  <a:srgbClr val="000000"/>
                </a:solidFill>
                <a:latin typeface="ILCCTM+SimHei" panose="02000500000000000000"/>
                <a:cs typeface="ILCCTM+SimHei" panose="02000500000000000000"/>
              </a:rPr>
              <a:t>对数据的影响：</a:t>
            </a:r>
            <a:r>
              <a:rPr sz="2200" dirty="0">
                <a:solidFill>
                  <a:srgbClr val="000000"/>
                </a:solidFill>
                <a:latin typeface="宋体" panose="02010600030101010101" pitchFamily="2" charset="-122"/>
                <a:cs typeface="宋体" panose="02010600030101010101" pitchFamily="2" charset="-122"/>
              </a:rPr>
              <a:t>1、量程设置过低，实际浓度超过量程上限时，</a:t>
            </a:r>
          </a:p>
          <a:p>
            <a:pPr marL="342900" marR="0">
              <a:lnSpc>
                <a:spcPts val="2195"/>
              </a:lnSpc>
              <a:spcBef>
                <a:spcPts val="615"/>
              </a:spcBef>
              <a:spcAft>
                <a:spcPts val="0"/>
              </a:spcAft>
            </a:pPr>
            <a:r>
              <a:rPr sz="2200" dirty="0">
                <a:solidFill>
                  <a:srgbClr val="000000"/>
                </a:solidFill>
                <a:latin typeface="宋体" panose="02010600030101010101" pitchFamily="2" charset="-122"/>
                <a:cs typeface="宋体" panose="02010600030101010101" pitchFamily="2" charset="-122"/>
              </a:rPr>
              <a:t>测量数据无效。2、量程设置过高，对分析方法和分析误差随量</a:t>
            </a:r>
          </a:p>
          <a:p>
            <a:pPr marL="342900" marR="0">
              <a:lnSpc>
                <a:spcPts val="2195"/>
              </a:lnSpc>
              <a:spcBef>
                <a:spcPts val="805"/>
              </a:spcBef>
              <a:spcAft>
                <a:spcPts val="0"/>
              </a:spcAft>
            </a:pPr>
            <a:r>
              <a:rPr sz="2200" dirty="0">
                <a:solidFill>
                  <a:srgbClr val="000000"/>
                </a:solidFill>
                <a:latin typeface="宋体" panose="02010600030101010101" pitchFamily="2" charset="-122"/>
                <a:cs typeface="宋体" panose="02010600030101010101" pitchFamily="2" charset="-122"/>
              </a:rPr>
              <a:t>程增加而变化的分析仪器，在测量实际浓度远低于测量量程时</a:t>
            </a:r>
          </a:p>
          <a:p>
            <a:pPr marL="342900" marR="0">
              <a:lnSpc>
                <a:spcPts val="2195"/>
              </a:lnSpc>
              <a:spcBef>
                <a:spcPts val="805"/>
              </a:spcBef>
              <a:spcAft>
                <a:spcPts val="0"/>
              </a:spcAft>
            </a:pPr>
            <a:r>
              <a:rPr sz="2200" dirty="0">
                <a:solidFill>
                  <a:srgbClr val="000000"/>
                </a:solidFill>
                <a:latin typeface="宋体" panose="02010600030101010101" pitchFamily="2" charset="-122"/>
                <a:cs typeface="宋体" panose="02010600030101010101" pitchFamily="2" charset="-122"/>
              </a:rPr>
              <a:t>（如低于10%），则可能导致绝对误差过大，影响数据的准确性。</a:t>
            </a:r>
          </a:p>
        </p:txBody>
      </p:sp>
      <p:sp>
        <p:nvSpPr>
          <p:cNvPr id="5" name="object 5"/>
          <p:cNvSpPr txBox="1"/>
          <p:nvPr/>
        </p:nvSpPr>
        <p:spPr>
          <a:xfrm>
            <a:off x="556577" y="2766208"/>
            <a:ext cx="9236932" cy="2221865"/>
          </a:xfrm>
          <a:prstGeom prst="rect">
            <a:avLst/>
          </a:prstGeom>
        </p:spPr>
        <p:txBody>
          <a:bodyPr vert="horz" wrap="square" lIns="0" tIns="0" rIns="0" bIns="0" rtlCol="0">
            <a:spAutoFit/>
          </a:bodyPr>
          <a:lstStyle/>
          <a:p>
            <a:pPr marL="0" marR="0">
              <a:lnSpc>
                <a:spcPts val="2285"/>
              </a:lnSpc>
              <a:spcBef>
                <a:spcPts val="0"/>
              </a:spcBef>
              <a:spcAft>
                <a:spcPts val="0"/>
              </a:spcAft>
            </a:pPr>
            <a:r>
              <a:rPr sz="2200" dirty="0">
                <a:solidFill>
                  <a:srgbClr val="000000"/>
                </a:solidFill>
                <a:latin typeface="EGCTCM+ArialMT" panose="02000500000000000000"/>
                <a:cs typeface="EGCTCM+ArialMT" panose="02000500000000000000"/>
              </a:rPr>
              <a:t>•</a:t>
            </a:r>
            <a:r>
              <a:rPr sz="2200" spc="1319" dirty="0">
                <a:solidFill>
                  <a:srgbClr val="000000"/>
                </a:solidFill>
                <a:latin typeface="EGCTCM+ArialMT" panose="02000500000000000000"/>
                <a:cs typeface="EGCTCM+ArialMT" panose="02000500000000000000"/>
              </a:rPr>
              <a:t> </a:t>
            </a:r>
            <a:r>
              <a:rPr sz="2200" spc="10" dirty="0">
                <a:solidFill>
                  <a:srgbClr val="000000"/>
                </a:solidFill>
                <a:latin typeface="ILCCTM+SimHei" panose="02000500000000000000"/>
                <a:cs typeface="ILCCTM+SimHei" panose="02000500000000000000"/>
              </a:rPr>
              <a:t>核查方法：</a:t>
            </a:r>
            <a:r>
              <a:rPr sz="2200" dirty="0">
                <a:solidFill>
                  <a:srgbClr val="000000"/>
                </a:solidFill>
                <a:latin typeface="宋体" panose="02010600030101010101" pitchFamily="2" charset="-122"/>
                <a:cs typeface="宋体" panose="02010600030101010101" pitchFamily="2" charset="-122"/>
              </a:rPr>
              <a:t>1、查阅仪表历史数据，对照仪表设置的量程，观察</a:t>
            </a:r>
          </a:p>
          <a:p>
            <a:pPr marL="342900" marR="0">
              <a:lnSpc>
                <a:spcPts val="2195"/>
              </a:lnSpc>
              <a:spcBef>
                <a:spcPts val="615"/>
              </a:spcBef>
              <a:spcAft>
                <a:spcPts val="0"/>
              </a:spcAft>
            </a:pPr>
            <a:r>
              <a:rPr sz="2200" dirty="0">
                <a:solidFill>
                  <a:srgbClr val="000000"/>
                </a:solidFill>
                <a:latin typeface="宋体" panose="02010600030101010101" pitchFamily="2" charset="-122"/>
                <a:cs typeface="宋体" panose="02010600030101010101" pitchFamily="2" charset="-122"/>
              </a:rPr>
              <a:t>是否经常超出量程。2、通常，实际排放浓度应该在量程的20～</a:t>
            </a:r>
          </a:p>
          <a:p>
            <a:pPr marL="342900" marR="0">
              <a:lnSpc>
                <a:spcPts val="2195"/>
              </a:lnSpc>
              <a:spcBef>
                <a:spcPts val="805"/>
              </a:spcBef>
              <a:spcAft>
                <a:spcPts val="0"/>
              </a:spcAft>
            </a:pPr>
            <a:r>
              <a:rPr sz="2200" dirty="0">
                <a:solidFill>
                  <a:srgbClr val="000000"/>
                </a:solidFill>
                <a:latin typeface="宋体" panose="02010600030101010101" pitchFamily="2" charset="-122"/>
                <a:cs typeface="宋体" panose="02010600030101010101" pitchFamily="2" charset="-122"/>
              </a:rPr>
              <a:t>80%范围内。3、如实际排放浓度低于量程的20%，通入与实际排</a:t>
            </a:r>
          </a:p>
          <a:p>
            <a:pPr marL="342900" marR="0">
              <a:lnSpc>
                <a:spcPts val="2195"/>
              </a:lnSpc>
              <a:spcBef>
                <a:spcPts val="805"/>
              </a:spcBef>
              <a:spcAft>
                <a:spcPts val="0"/>
              </a:spcAft>
            </a:pPr>
            <a:r>
              <a:rPr sz="2200" dirty="0">
                <a:solidFill>
                  <a:srgbClr val="000000"/>
                </a:solidFill>
                <a:latin typeface="宋体" panose="02010600030101010101" pitchFamily="2" charset="-122"/>
                <a:cs typeface="宋体" panose="02010600030101010101" pitchFamily="2" charset="-122"/>
              </a:rPr>
              <a:t>放浓度接近的标准气体进行测定，相对误差应不超过±5%。4、</a:t>
            </a:r>
          </a:p>
          <a:p>
            <a:pPr marL="342900" marR="0">
              <a:lnSpc>
                <a:spcPts val="2195"/>
              </a:lnSpc>
              <a:spcBef>
                <a:spcPts val="805"/>
              </a:spcBef>
              <a:spcAft>
                <a:spcPts val="0"/>
              </a:spcAft>
            </a:pPr>
            <a:r>
              <a:rPr sz="2200" dirty="0">
                <a:solidFill>
                  <a:srgbClr val="000000"/>
                </a:solidFill>
                <a:latin typeface="宋体" panose="02010600030101010101" pitchFamily="2" charset="-122"/>
                <a:cs typeface="宋体" panose="02010600030101010101" pitchFamily="2" charset="-122"/>
              </a:rPr>
              <a:t>观察历史数据中是否经常发生超出仪器量程范围的数据。</a:t>
            </a:r>
          </a:p>
        </p:txBody>
      </p:sp>
      <p:sp>
        <p:nvSpPr>
          <p:cNvPr id="6" name="object 6"/>
          <p:cNvSpPr txBox="1"/>
          <p:nvPr/>
        </p:nvSpPr>
        <p:spPr>
          <a:xfrm>
            <a:off x="556577" y="4737883"/>
            <a:ext cx="8908320" cy="715560"/>
          </a:xfrm>
          <a:prstGeom prst="rect">
            <a:avLst/>
          </a:prstGeom>
        </p:spPr>
        <p:txBody>
          <a:bodyPr vert="horz" wrap="square" lIns="0" tIns="0" rIns="0" bIns="0" rtlCol="0">
            <a:spAutoFit/>
          </a:bodyPr>
          <a:lstStyle/>
          <a:p>
            <a:pPr marL="0" marR="0">
              <a:lnSpc>
                <a:spcPts val="2285"/>
              </a:lnSpc>
              <a:spcBef>
                <a:spcPts val="0"/>
              </a:spcBef>
              <a:spcAft>
                <a:spcPts val="0"/>
              </a:spcAft>
            </a:pPr>
            <a:r>
              <a:rPr sz="2200" dirty="0">
                <a:solidFill>
                  <a:srgbClr val="000000"/>
                </a:solidFill>
                <a:latin typeface="EGCTCM+ArialMT" panose="02000500000000000000"/>
                <a:cs typeface="EGCTCM+ArialMT" panose="02000500000000000000"/>
              </a:rPr>
              <a:t>•</a:t>
            </a:r>
            <a:r>
              <a:rPr sz="2200" spc="1319" dirty="0">
                <a:solidFill>
                  <a:srgbClr val="000000"/>
                </a:solidFill>
                <a:latin typeface="EGCTCM+ArialMT" panose="02000500000000000000"/>
                <a:cs typeface="EGCTCM+ArialMT" panose="02000500000000000000"/>
              </a:rPr>
              <a:t> </a:t>
            </a:r>
            <a:r>
              <a:rPr sz="2200" dirty="0">
                <a:solidFill>
                  <a:srgbClr val="000000"/>
                </a:solidFill>
                <a:latin typeface="ILCCTM+SimHei" panose="02000500000000000000"/>
                <a:cs typeface="ILCCTM+SimHei" panose="02000500000000000000"/>
              </a:rPr>
              <a:t>规范要求：</a:t>
            </a:r>
            <a:r>
              <a:rPr sz="2200" dirty="0">
                <a:solidFill>
                  <a:srgbClr val="000000"/>
                </a:solidFill>
                <a:latin typeface="宋体" panose="02010600030101010101" pitchFamily="2" charset="-122"/>
                <a:cs typeface="宋体" panose="02010600030101010101" pitchFamily="2" charset="-122"/>
              </a:rPr>
              <a:t>满量程span (full scale)根据实际应用需要设置</a:t>
            </a:r>
          </a:p>
        </p:txBody>
      </p:sp>
      <p:sp>
        <p:nvSpPr>
          <p:cNvPr id="7" name="object 7"/>
          <p:cNvSpPr txBox="1"/>
          <p:nvPr/>
        </p:nvSpPr>
        <p:spPr>
          <a:xfrm>
            <a:off x="899477" y="5118883"/>
            <a:ext cx="6104160" cy="697865"/>
          </a:xfrm>
          <a:prstGeom prst="rect">
            <a:avLst/>
          </a:prstGeom>
        </p:spPr>
        <p:txBody>
          <a:bodyPr vert="horz" wrap="square" lIns="0" tIns="0" rIns="0" bIns="0" rtlCol="0">
            <a:spAutoFit/>
          </a:bodyPr>
          <a:lstStyle/>
          <a:p>
            <a:pPr marL="0" marR="0">
              <a:lnSpc>
                <a:spcPts val="2195"/>
              </a:lnSpc>
              <a:spcBef>
                <a:spcPts val="0"/>
              </a:spcBef>
              <a:spcAft>
                <a:spcPts val="0"/>
              </a:spcAft>
            </a:pPr>
            <a:r>
              <a:rPr sz="2200" dirty="0">
                <a:solidFill>
                  <a:srgbClr val="000000"/>
                </a:solidFill>
                <a:latin typeface="宋体" panose="02010600030101010101" pitchFamily="2" charset="-122"/>
                <a:cs typeface="宋体" panose="02010600030101010101" pitchFamily="2" charset="-122"/>
              </a:rPr>
              <a:t>CEMS 的最大测量值。（HJ 76-2017</a:t>
            </a:r>
            <a:r>
              <a:rPr sz="2200" spc="1100" dirty="0">
                <a:solidFill>
                  <a:srgbClr val="000000"/>
                </a:solidFill>
                <a:latin typeface="宋体" panose="02010600030101010101" pitchFamily="2" charset="-122"/>
                <a:cs typeface="宋体" panose="02010600030101010101" pitchFamily="2" charset="-122"/>
              </a:rPr>
              <a:t> </a:t>
            </a:r>
            <a:r>
              <a:rPr sz="2200" dirty="0">
                <a:solidFill>
                  <a:srgbClr val="000000"/>
                </a:solidFill>
                <a:latin typeface="宋体" panose="02010600030101010101" pitchFamily="2" charset="-122"/>
                <a:cs typeface="宋体" panose="02010600030101010101" pitchFamily="2" charset="-122"/>
              </a:rPr>
              <a:t>3.3）</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662940" y="797877"/>
            <a:ext cx="8770303" cy="1525904"/>
          </a:xfrm>
          <a:prstGeom prst="rect">
            <a:avLst/>
          </a:prstGeom>
        </p:spPr>
        <p:txBody>
          <a:bodyPr vert="horz" wrap="square" lIns="0" tIns="0" rIns="0" bIns="0" rtlCol="0">
            <a:spAutoFit/>
          </a:bodyPr>
          <a:lstStyle/>
          <a:p>
            <a:pPr marL="0" marR="0">
              <a:lnSpc>
                <a:spcPts val="2400"/>
              </a:lnSpc>
              <a:spcBef>
                <a:spcPts val="0"/>
              </a:spcBef>
              <a:spcAft>
                <a:spcPts val="0"/>
              </a:spcAft>
            </a:pPr>
            <a:r>
              <a:rPr sz="2400" dirty="0">
                <a:solidFill>
                  <a:srgbClr val="000000"/>
                </a:solidFill>
                <a:latin typeface="宋体" panose="02010600030101010101" pitchFamily="2" charset="-122"/>
                <a:cs typeface="宋体" panose="02010600030101010101" pitchFamily="2" charset="-122"/>
              </a:rPr>
              <a:t>常见问题：采用修改测量仪器标准曲线的斜率和截距、不</a:t>
            </a:r>
          </a:p>
          <a:p>
            <a:pPr marL="0" marR="0">
              <a:lnSpc>
                <a:spcPts val="2400"/>
              </a:lnSpc>
              <a:spcBef>
                <a:spcPts val="600"/>
              </a:spcBef>
              <a:spcAft>
                <a:spcPts val="0"/>
              </a:spcAft>
            </a:pPr>
            <a:r>
              <a:rPr sz="2400" dirty="0">
                <a:solidFill>
                  <a:srgbClr val="000000"/>
                </a:solidFill>
                <a:latin typeface="宋体" panose="02010600030101010101" pitchFamily="2" charset="-122"/>
                <a:cs typeface="宋体" panose="02010600030101010101" pitchFamily="2" charset="-122"/>
              </a:rPr>
              <a:t>正确设置校准系数、设定数据上下限等方式，对测定数据</a:t>
            </a:r>
          </a:p>
          <a:p>
            <a:pPr marL="0" marR="0">
              <a:lnSpc>
                <a:spcPts val="2400"/>
              </a:lnSpc>
              <a:spcBef>
                <a:spcPts val="615"/>
              </a:spcBef>
              <a:spcAft>
                <a:spcPts val="0"/>
              </a:spcAft>
            </a:pPr>
            <a:r>
              <a:rPr sz="2400" dirty="0">
                <a:solidFill>
                  <a:srgbClr val="000000"/>
                </a:solidFill>
                <a:latin typeface="宋体" panose="02010600030101010101" pitchFamily="2" charset="-122"/>
                <a:cs typeface="宋体" panose="02010600030101010101" pitchFamily="2" charset="-122"/>
              </a:rPr>
              <a:t>进行修饰。</a:t>
            </a:r>
          </a:p>
        </p:txBody>
      </p:sp>
      <p:sp>
        <p:nvSpPr>
          <p:cNvPr id="4" name="object 4"/>
          <p:cNvSpPr txBox="1"/>
          <p:nvPr/>
        </p:nvSpPr>
        <p:spPr>
          <a:xfrm>
            <a:off x="662940" y="1942782"/>
            <a:ext cx="4911661" cy="762000"/>
          </a:xfrm>
          <a:prstGeom prst="rect">
            <a:avLst/>
          </a:prstGeom>
        </p:spPr>
        <p:txBody>
          <a:bodyPr vert="horz" wrap="square" lIns="0" tIns="0" rIns="0" bIns="0" rtlCol="0">
            <a:spAutoFit/>
          </a:bodyPr>
          <a:lstStyle/>
          <a:p>
            <a:pPr marL="0" marR="0">
              <a:lnSpc>
                <a:spcPts val="2400"/>
              </a:lnSpc>
              <a:spcBef>
                <a:spcPts val="0"/>
              </a:spcBef>
              <a:spcAft>
                <a:spcPts val="0"/>
              </a:spcAft>
            </a:pPr>
            <a:r>
              <a:rPr sz="2400" spc="10" dirty="0">
                <a:solidFill>
                  <a:srgbClr val="000000"/>
                </a:solidFill>
                <a:latin typeface="ILCCTM+SimHei" panose="02000500000000000000"/>
                <a:cs typeface="ILCCTM+SimHei" panose="02000500000000000000"/>
              </a:rPr>
              <a:t>影响：</a:t>
            </a:r>
            <a:r>
              <a:rPr sz="2400" dirty="0">
                <a:solidFill>
                  <a:srgbClr val="000000"/>
                </a:solidFill>
                <a:latin typeface="宋体" panose="02010600030101010101" pitchFamily="2" charset="-122"/>
                <a:cs typeface="宋体" panose="02010600030101010101" pitchFamily="2" charset="-122"/>
              </a:rPr>
              <a:t>人为作假，数据不真实。</a:t>
            </a:r>
          </a:p>
        </p:txBody>
      </p:sp>
      <p:sp>
        <p:nvSpPr>
          <p:cNvPr id="5" name="object 5"/>
          <p:cNvSpPr txBox="1"/>
          <p:nvPr/>
        </p:nvSpPr>
        <p:spPr>
          <a:xfrm>
            <a:off x="662940" y="2323782"/>
            <a:ext cx="9120822" cy="3829347"/>
          </a:xfrm>
          <a:prstGeom prst="rect">
            <a:avLst/>
          </a:prstGeom>
        </p:spPr>
        <p:txBody>
          <a:bodyPr vert="horz" wrap="square" lIns="0" tIns="0" rIns="0" bIns="0" rtlCol="0">
            <a:spAutoFit/>
          </a:bodyPr>
          <a:lstStyle/>
          <a:p>
            <a:pPr marL="0" marR="0">
              <a:lnSpc>
                <a:spcPts val="2500"/>
              </a:lnSpc>
              <a:spcBef>
                <a:spcPts val="0"/>
              </a:spcBef>
              <a:spcAft>
                <a:spcPts val="0"/>
              </a:spcAft>
            </a:pPr>
            <a:r>
              <a:rPr sz="2400" spc="10" dirty="0">
                <a:solidFill>
                  <a:srgbClr val="000000"/>
                </a:solidFill>
                <a:latin typeface="ILCCTM+SimHei" panose="02000500000000000000"/>
                <a:cs typeface="ILCCTM+SimHei" panose="02000500000000000000"/>
              </a:rPr>
              <a:t>核查方法：</a:t>
            </a:r>
            <a:r>
              <a:rPr sz="2400" dirty="0">
                <a:solidFill>
                  <a:srgbClr val="000000"/>
                </a:solidFill>
                <a:latin typeface="宋体" panose="02010600030101010101" pitchFamily="2" charset="-122"/>
                <a:cs typeface="宋体" panose="02010600030101010101" pitchFamily="2" charset="-122"/>
              </a:rPr>
              <a:t>待测</a:t>
            </a:r>
            <a:r>
              <a:rPr sz="2400" dirty="0">
                <a:solidFill>
                  <a:srgbClr val="000000"/>
                </a:solidFill>
                <a:latin typeface="EGCTCM+ArialMT" panose="02000500000000000000"/>
                <a:cs typeface="EGCTCM+ArialMT" panose="02000500000000000000"/>
              </a:rPr>
              <a:t>CEMS </a:t>
            </a:r>
            <a:r>
              <a:rPr sz="2400" dirty="0">
                <a:solidFill>
                  <a:srgbClr val="000000"/>
                </a:solidFill>
                <a:latin typeface="宋体" panose="02010600030101010101" pitchFamily="2" charset="-122"/>
                <a:cs typeface="宋体" panose="02010600030101010101" pitchFamily="2" charset="-122"/>
              </a:rPr>
              <a:t>运行稳定后，分别进行零点校准和</a:t>
            </a:r>
          </a:p>
          <a:p>
            <a:pPr marL="0" marR="0">
              <a:lnSpc>
                <a:spcPts val="2500"/>
              </a:lnSpc>
              <a:spcBef>
                <a:spcPts val="445"/>
              </a:spcBef>
              <a:spcAft>
                <a:spcPts val="0"/>
              </a:spcAft>
            </a:pPr>
            <a:r>
              <a:rPr sz="2400" dirty="0">
                <a:solidFill>
                  <a:srgbClr val="000000"/>
                </a:solidFill>
                <a:latin typeface="宋体" panose="02010600030101010101" pitchFamily="2" charset="-122"/>
                <a:cs typeface="宋体" panose="02010600030101010101" pitchFamily="2" charset="-122"/>
              </a:rPr>
              <a:t>满量程校准。依次通入低浓度（</a:t>
            </a:r>
            <a:r>
              <a:rPr sz="2400" dirty="0">
                <a:solidFill>
                  <a:srgbClr val="000000"/>
                </a:solidFill>
                <a:latin typeface="EGCTCM+ArialMT" panose="02000500000000000000"/>
                <a:cs typeface="EGCTCM+ArialMT" panose="02000500000000000000"/>
              </a:rPr>
              <a:t>20%</a:t>
            </a:r>
            <a:r>
              <a:rPr sz="2400" dirty="0">
                <a:solidFill>
                  <a:srgbClr val="000000"/>
                </a:solidFill>
                <a:latin typeface="宋体" panose="02010600030101010101" pitchFamily="2" charset="-122"/>
                <a:cs typeface="宋体" panose="02010600030101010101" pitchFamily="2" charset="-122"/>
              </a:rPr>
              <a:t>～</a:t>
            </a:r>
            <a:r>
              <a:rPr sz="2400" dirty="0">
                <a:solidFill>
                  <a:srgbClr val="000000"/>
                </a:solidFill>
                <a:latin typeface="EGCTCM+ArialMT" panose="02000500000000000000"/>
                <a:cs typeface="EGCTCM+ArialMT" panose="02000500000000000000"/>
              </a:rPr>
              <a:t>30%</a:t>
            </a:r>
            <a:r>
              <a:rPr sz="2400" dirty="0">
                <a:solidFill>
                  <a:srgbClr val="000000"/>
                </a:solidFill>
                <a:latin typeface="宋体" panose="02010600030101010101" pitchFamily="2" charset="-122"/>
                <a:cs typeface="宋体" panose="02010600030101010101" pitchFamily="2" charset="-122"/>
              </a:rPr>
              <a:t>）满量程值、</a:t>
            </a:r>
          </a:p>
          <a:p>
            <a:pPr marL="0" marR="0">
              <a:lnSpc>
                <a:spcPts val="2500"/>
              </a:lnSpc>
              <a:spcBef>
                <a:spcPts val="495"/>
              </a:spcBef>
              <a:spcAft>
                <a:spcPts val="0"/>
              </a:spcAft>
            </a:pPr>
            <a:r>
              <a:rPr sz="2400" dirty="0">
                <a:solidFill>
                  <a:srgbClr val="000000"/>
                </a:solidFill>
                <a:latin typeface="宋体" panose="02010600030101010101" pitchFamily="2" charset="-122"/>
                <a:cs typeface="宋体" panose="02010600030101010101" pitchFamily="2" charset="-122"/>
              </a:rPr>
              <a:t>中浓度（</a:t>
            </a:r>
            <a:r>
              <a:rPr sz="2400" dirty="0">
                <a:solidFill>
                  <a:srgbClr val="000000"/>
                </a:solidFill>
                <a:latin typeface="EGCTCM+ArialMT" panose="02000500000000000000"/>
                <a:cs typeface="EGCTCM+ArialMT" panose="02000500000000000000"/>
              </a:rPr>
              <a:t>50%</a:t>
            </a:r>
            <a:r>
              <a:rPr sz="2400" dirty="0">
                <a:solidFill>
                  <a:srgbClr val="000000"/>
                </a:solidFill>
                <a:latin typeface="宋体" panose="02010600030101010101" pitchFamily="2" charset="-122"/>
                <a:cs typeface="宋体" panose="02010600030101010101" pitchFamily="2" charset="-122"/>
              </a:rPr>
              <a:t>～</a:t>
            </a:r>
            <a:r>
              <a:rPr sz="2400" dirty="0">
                <a:solidFill>
                  <a:srgbClr val="000000"/>
                </a:solidFill>
                <a:latin typeface="EGCTCM+ArialMT" panose="02000500000000000000"/>
                <a:cs typeface="EGCTCM+ArialMT" panose="02000500000000000000"/>
              </a:rPr>
              <a:t>60%</a:t>
            </a:r>
            <a:r>
              <a:rPr sz="2400" dirty="0">
                <a:solidFill>
                  <a:srgbClr val="000000"/>
                </a:solidFill>
                <a:latin typeface="宋体" panose="02010600030101010101" pitchFamily="2" charset="-122"/>
                <a:cs typeface="宋体" panose="02010600030101010101" pitchFamily="2" charset="-122"/>
              </a:rPr>
              <a:t>）满量程值和高浓度（</a:t>
            </a:r>
            <a:r>
              <a:rPr sz="2400" dirty="0">
                <a:solidFill>
                  <a:srgbClr val="000000"/>
                </a:solidFill>
                <a:latin typeface="EGCTCM+ArialMT" panose="02000500000000000000"/>
                <a:cs typeface="EGCTCM+ArialMT" panose="02000500000000000000"/>
              </a:rPr>
              <a:t>80%</a:t>
            </a:r>
            <a:r>
              <a:rPr sz="2400" dirty="0">
                <a:solidFill>
                  <a:srgbClr val="000000"/>
                </a:solidFill>
                <a:latin typeface="宋体" panose="02010600030101010101" pitchFamily="2" charset="-122"/>
                <a:cs typeface="宋体" panose="02010600030101010101" pitchFamily="2" charset="-122"/>
              </a:rPr>
              <a:t>～</a:t>
            </a:r>
            <a:r>
              <a:rPr sz="2400" dirty="0">
                <a:solidFill>
                  <a:srgbClr val="000000"/>
                </a:solidFill>
                <a:latin typeface="EGCTCM+ArialMT" panose="02000500000000000000"/>
                <a:cs typeface="EGCTCM+ArialMT" panose="02000500000000000000"/>
              </a:rPr>
              <a:t>100%</a:t>
            </a:r>
            <a:r>
              <a:rPr sz="2400" dirty="0">
                <a:solidFill>
                  <a:srgbClr val="000000"/>
                </a:solidFill>
                <a:latin typeface="宋体" panose="02010600030101010101" pitchFamily="2" charset="-122"/>
                <a:cs typeface="宋体" panose="02010600030101010101" pitchFamily="2" charset="-122"/>
              </a:rPr>
              <a:t>）</a:t>
            </a:r>
          </a:p>
          <a:p>
            <a:pPr marL="0" marR="0">
              <a:lnSpc>
                <a:spcPts val="2500"/>
              </a:lnSpc>
              <a:spcBef>
                <a:spcPts val="445"/>
              </a:spcBef>
              <a:spcAft>
                <a:spcPts val="0"/>
              </a:spcAft>
            </a:pPr>
            <a:r>
              <a:rPr sz="2400" dirty="0">
                <a:solidFill>
                  <a:srgbClr val="000000"/>
                </a:solidFill>
                <a:latin typeface="宋体" panose="02010600030101010101" pitchFamily="2" charset="-122"/>
                <a:cs typeface="宋体" panose="02010600030101010101" pitchFamily="2" charset="-122"/>
              </a:rPr>
              <a:t>满量程值的标准气体；示值误差：不超过±</a:t>
            </a:r>
            <a:r>
              <a:rPr sz="2400" dirty="0">
                <a:solidFill>
                  <a:srgbClr val="000000"/>
                </a:solidFill>
                <a:latin typeface="EGCTCM+ArialMT" panose="02000500000000000000"/>
                <a:cs typeface="EGCTCM+ArialMT" panose="02000500000000000000"/>
              </a:rPr>
              <a:t>5%</a:t>
            </a:r>
            <a:r>
              <a:rPr sz="2400" dirty="0">
                <a:solidFill>
                  <a:srgbClr val="000000"/>
                </a:solidFill>
                <a:latin typeface="宋体" panose="02010600030101010101" pitchFamily="2" charset="-122"/>
                <a:cs typeface="宋体" panose="02010600030101010101" pitchFamily="2" charset="-122"/>
              </a:rPr>
              <a:t>。气态污</a:t>
            </a:r>
          </a:p>
          <a:p>
            <a:pPr marL="0" marR="0">
              <a:lnSpc>
                <a:spcPts val="2500"/>
              </a:lnSpc>
              <a:spcBef>
                <a:spcPts val="495"/>
              </a:spcBef>
              <a:spcAft>
                <a:spcPts val="0"/>
              </a:spcAft>
            </a:pPr>
            <a:r>
              <a:rPr sz="2400" dirty="0">
                <a:solidFill>
                  <a:srgbClr val="000000"/>
                </a:solidFill>
                <a:latin typeface="宋体" panose="02010600030101010101" pitchFamily="2" charset="-122"/>
                <a:cs typeface="宋体" panose="02010600030101010101" pitchFamily="2" charset="-122"/>
              </a:rPr>
              <a:t>染物</a:t>
            </a:r>
            <a:r>
              <a:rPr sz="2400" dirty="0">
                <a:solidFill>
                  <a:srgbClr val="000000"/>
                </a:solidFill>
                <a:latin typeface="EGCTCM+ArialMT" panose="02000500000000000000"/>
                <a:cs typeface="EGCTCM+ArialMT" panose="02000500000000000000"/>
              </a:rPr>
              <a:t>CEMS</a:t>
            </a:r>
            <a:r>
              <a:rPr sz="2400" dirty="0">
                <a:solidFill>
                  <a:srgbClr val="000000"/>
                </a:solidFill>
                <a:latin typeface="宋体" panose="02010600030101010101" pitchFamily="2" charset="-122"/>
                <a:cs typeface="宋体" panose="02010600030101010101" pitchFamily="2" charset="-122"/>
              </a:rPr>
              <a:t>（含</a:t>
            </a:r>
            <a:r>
              <a:rPr sz="2400" dirty="0">
                <a:solidFill>
                  <a:srgbClr val="000000"/>
                </a:solidFill>
                <a:latin typeface="EGCTCM+ArialMT" panose="02000500000000000000"/>
                <a:cs typeface="EGCTCM+ArialMT" panose="02000500000000000000"/>
              </a:rPr>
              <a:t>O2</a:t>
            </a:r>
            <a:r>
              <a:rPr sz="2400" dirty="0">
                <a:solidFill>
                  <a:srgbClr val="000000"/>
                </a:solidFill>
                <a:latin typeface="宋体" panose="02010600030101010101" pitchFamily="2" charset="-122"/>
                <a:cs typeface="宋体" panose="02010600030101010101" pitchFamily="2" charset="-122"/>
              </a:rPr>
              <a:t>）系统响应时间：</a:t>
            </a:r>
            <a:r>
              <a:rPr sz="2400" dirty="0">
                <a:solidFill>
                  <a:srgbClr val="000000"/>
                </a:solidFill>
                <a:latin typeface="EGCTCM+ArialMT" panose="02000500000000000000"/>
                <a:cs typeface="EGCTCM+ArialMT" panose="02000500000000000000"/>
              </a:rPr>
              <a:t>≤200s</a:t>
            </a:r>
          </a:p>
          <a:p>
            <a:pPr marL="0" marR="0">
              <a:lnSpc>
                <a:spcPts val="2400"/>
              </a:lnSpc>
              <a:spcBef>
                <a:spcPts val="430"/>
              </a:spcBef>
              <a:spcAft>
                <a:spcPts val="0"/>
              </a:spcAft>
            </a:pPr>
            <a:r>
              <a:rPr sz="2400" spc="10" dirty="0">
                <a:solidFill>
                  <a:srgbClr val="000000"/>
                </a:solidFill>
                <a:latin typeface="ILCCTM+SimHei" panose="02000500000000000000"/>
                <a:cs typeface="ILCCTM+SimHei" panose="02000500000000000000"/>
              </a:rPr>
              <a:t>规范要求：</a:t>
            </a:r>
            <a:r>
              <a:rPr sz="2400" dirty="0">
                <a:solidFill>
                  <a:srgbClr val="000000"/>
                </a:solidFill>
                <a:latin typeface="宋体" panose="02010600030101010101" pitchFamily="2" charset="-122"/>
                <a:cs typeface="宋体" panose="02010600030101010101" pitchFamily="2" charset="-122"/>
              </a:rPr>
              <a:t>软件参数的设置和修改应由最高管理权限完成，</a:t>
            </a:r>
          </a:p>
          <a:p>
            <a:pPr marL="0" marR="0">
              <a:lnSpc>
                <a:spcPts val="2400"/>
              </a:lnSpc>
              <a:spcBef>
                <a:spcPts val="600"/>
              </a:spcBef>
              <a:spcAft>
                <a:spcPts val="0"/>
              </a:spcAft>
            </a:pPr>
            <a:r>
              <a:rPr sz="2400" dirty="0">
                <a:solidFill>
                  <a:srgbClr val="000000"/>
                </a:solidFill>
                <a:latin typeface="宋体" panose="02010600030101010101" pitchFamily="2" charset="-122"/>
                <a:cs typeface="宋体" panose="02010600030101010101" pitchFamily="2" charset="-122"/>
              </a:rPr>
              <a:t>且相关参数设置操作应记录在当日的系统日志中；软件中</a:t>
            </a:r>
          </a:p>
          <a:p>
            <a:pPr marL="0" marR="0">
              <a:lnSpc>
                <a:spcPts val="2400"/>
              </a:lnSpc>
              <a:spcBef>
                <a:spcPts val="600"/>
              </a:spcBef>
              <a:spcAft>
                <a:spcPts val="0"/>
              </a:spcAft>
            </a:pPr>
            <a:r>
              <a:rPr sz="2400" dirty="0">
                <a:solidFill>
                  <a:srgbClr val="000000"/>
                </a:solidFill>
                <a:latin typeface="宋体" panose="02010600030101010101" pitchFamily="2" charset="-122"/>
                <a:cs typeface="宋体" panose="02010600030101010101" pitchFamily="2" charset="-122"/>
              </a:rPr>
              <a:t>数据状态转换等计算公式应方便查看和检查，确认无误后</a:t>
            </a:r>
          </a:p>
          <a:p>
            <a:pPr marL="0" marR="0">
              <a:lnSpc>
                <a:spcPts val="2500"/>
              </a:lnSpc>
              <a:spcBef>
                <a:spcPts val="615"/>
              </a:spcBef>
              <a:spcAft>
                <a:spcPts val="0"/>
              </a:spcAft>
            </a:pPr>
            <a:r>
              <a:rPr sz="2400" dirty="0">
                <a:solidFill>
                  <a:srgbClr val="000000"/>
                </a:solidFill>
                <a:latin typeface="宋体" panose="02010600030101010101" pitchFamily="2" charset="-122"/>
                <a:cs typeface="宋体" panose="02010600030101010101" pitchFamily="2" charset="-122"/>
              </a:rPr>
              <a:t>一般不得修改。（</a:t>
            </a:r>
            <a:r>
              <a:rPr sz="2400" dirty="0">
                <a:solidFill>
                  <a:srgbClr val="000000"/>
                </a:solidFill>
                <a:latin typeface="EGCTCM+ArialMT" panose="02000500000000000000"/>
                <a:cs typeface="EGCTCM+ArialMT" panose="02000500000000000000"/>
              </a:rPr>
              <a:t>HJ 76-2017</a:t>
            </a:r>
            <a:r>
              <a:rPr sz="2400" spc="1328" dirty="0">
                <a:solidFill>
                  <a:srgbClr val="000000"/>
                </a:solidFill>
                <a:latin typeface="EGCTCM+ArialMT" panose="02000500000000000000"/>
                <a:cs typeface="EGCTCM+ArialMT" panose="02000500000000000000"/>
              </a:rPr>
              <a:t> </a:t>
            </a:r>
            <a:r>
              <a:rPr sz="2400" dirty="0">
                <a:solidFill>
                  <a:srgbClr val="000000"/>
                </a:solidFill>
                <a:latin typeface="EGCTCM+ArialMT" panose="02000500000000000000"/>
                <a:cs typeface="EGCTCM+ArialMT" panose="02000500000000000000"/>
              </a:rPr>
              <a:t>B.5.3</a:t>
            </a:r>
            <a:r>
              <a:rPr sz="2400" dirty="0">
                <a:solidFill>
                  <a:srgbClr val="000000"/>
                </a:solidFill>
                <a:latin typeface="宋体" panose="02010600030101010101" pitchFamily="2" charset="-122"/>
                <a:cs typeface="宋体" panose="02010600030101010101" pitchFamily="2" charset="-122"/>
              </a:rPr>
              <a:t>）</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668972" y="1198731"/>
            <a:ext cx="9039765" cy="819388"/>
          </a:xfrm>
          <a:prstGeom prst="rect">
            <a:avLst/>
          </a:prstGeom>
        </p:spPr>
        <p:txBody>
          <a:bodyPr vert="horz" wrap="square" lIns="0" tIns="0" rIns="0" bIns="0" rtlCol="0">
            <a:spAutoFit/>
          </a:bodyPr>
          <a:lstStyle/>
          <a:p>
            <a:pPr marL="0" marR="0">
              <a:lnSpc>
                <a:spcPts val="2605"/>
              </a:lnSpc>
              <a:spcBef>
                <a:spcPts val="0"/>
              </a:spcBef>
              <a:spcAft>
                <a:spcPts val="0"/>
              </a:spcAft>
            </a:pPr>
            <a:r>
              <a:rPr sz="1750" dirty="0">
                <a:solidFill>
                  <a:srgbClr val="2DA2BF"/>
                </a:solidFill>
                <a:latin typeface="EGCTCM+ArialMT" panose="02000500000000000000"/>
                <a:cs typeface="EGCTCM+ArialMT" panose="02000500000000000000"/>
              </a:rPr>
              <a:t>•</a:t>
            </a:r>
            <a:r>
              <a:rPr sz="1750" spc="916" dirty="0">
                <a:solidFill>
                  <a:srgbClr val="2DA2BF"/>
                </a:solidFill>
                <a:latin typeface="EGCTCM+ArialMT" panose="02000500000000000000"/>
                <a:cs typeface="EGCTCM+ArialMT" panose="02000500000000000000"/>
              </a:rPr>
              <a:t> </a:t>
            </a:r>
            <a:r>
              <a:rPr sz="2600" spc="15" dirty="0">
                <a:solidFill>
                  <a:srgbClr val="000000"/>
                </a:solidFill>
                <a:latin typeface="ILCCTM+SimHei" panose="02000500000000000000"/>
                <a:cs typeface="ILCCTM+SimHei" panose="02000500000000000000"/>
              </a:rPr>
              <a:t>常见问题：</a:t>
            </a:r>
            <a:r>
              <a:rPr sz="2600" dirty="0">
                <a:solidFill>
                  <a:srgbClr val="000000"/>
                </a:solidFill>
                <a:latin typeface="宋体" panose="02010600030101010101" pitchFamily="2" charset="-122"/>
                <a:cs typeface="宋体" panose="02010600030101010101" pitchFamily="2" charset="-122"/>
              </a:rPr>
              <a:t>过量空气系数、速度场系数设置不正确。</a:t>
            </a:r>
          </a:p>
        </p:txBody>
      </p:sp>
      <p:sp>
        <p:nvSpPr>
          <p:cNvPr id="4" name="object 4"/>
          <p:cNvSpPr txBox="1"/>
          <p:nvPr/>
        </p:nvSpPr>
        <p:spPr>
          <a:xfrm>
            <a:off x="668972" y="1645771"/>
            <a:ext cx="9048528" cy="2013168"/>
          </a:xfrm>
          <a:prstGeom prst="rect">
            <a:avLst/>
          </a:prstGeom>
        </p:spPr>
        <p:txBody>
          <a:bodyPr vert="horz" wrap="square" lIns="0" tIns="0" rIns="0" bIns="0" rtlCol="0">
            <a:spAutoFit/>
          </a:bodyPr>
          <a:lstStyle/>
          <a:p>
            <a:pPr marL="0" marR="0">
              <a:lnSpc>
                <a:spcPts val="2605"/>
              </a:lnSpc>
              <a:spcBef>
                <a:spcPts val="0"/>
              </a:spcBef>
              <a:spcAft>
                <a:spcPts val="0"/>
              </a:spcAft>
            </a:pPr>
            <a:r>
              <a:rPr sz="1750" dirty="0">
                <a:solidFill>
                  <a:srgbClr val="2DA2BF"/>
                </a:solidFill>
                <a:latin typeface="EGCTCM+ArialMT" panose="02000500000000000000"/>
                <a:cs typeface="EGCTCM+ArialMT" panose="02000500000000000000"/>
              </a:rPr>
              <a:t>•</a:t>
            </a:r>
            <a:r>
              <a:rPr sz="1750" spc="916" dirty="0">
                <a:solidFill>
                  <a:srgbClr val="2DA2BF"/>
                </a:solidFill>
                <a:latin typeface="EGCTCM+ArialMT" panose="02000500000000000000"/>
                <a:cs typeface="EGCTCM+ArialMT" panose="02000500000000000000"/>
              </a:rPr>
              <a:t> </a:t>
            </a:r>
            <a:r>
              <a:rPr sz="2600" spc="15" dirty="0">
                <a:solidFill>
                  <a:srgbClr val="000000"/>
                </a:solidFill>
                <a:latin typeface="ILCCTM+SimHei" panose="02000500000000000000"/>
                <a:cs typeface="ILCCTM+SimHei" panose="02000500000000000000"/>
              </a:rPr>
              <a:t>对系统和数据影响：</a:t>
            </a:r>
            <a:r>
              <a:rPr sz="2600" dirty="0">
                <a:solidFill>
                  <a:srgbClr val="000000"/>
                </a:solidFill>
                <a:latin typeface="宋体" panose="02010600030101010101" pitchFamily="2" charset="-122"/>
                <a:cs typeface="宋体" panose="02010600030101010101" pitchFamily="2" charset="-122"/>
              </a:rPr>
              <a:t>过量空气系数设置不正确将导致</a:t>
            </a:r>
          </a:p>
          <a:p>
            <a:pPr marL="255905" marR="0">
              <a:lnSpc>
                <a:spcPts val="2605"/>
              </a:lnSpc>
              <a:spcBef>
                <a:spcPts val="515"/>
              </a:spcBef>
              <a:spcAft>
                <a:spcPts val="0"/>
              </a:spcAft>
            </a:pPr>
            <a:r>
              <a:rPr sz="2600" dirty="0">
                <a:solidFill>
                  <a:srgbClr val="000000"/>
                </a:solidFill>
                <a:latin typeface="宋体" panose="02010600030101010101" pitchFamily="2" charset="-122"/>
                <a:cs typeface="宋体" panose="02010600030101010101" pitchFamily="2" charset="-122"/>
              </a:rPr>
              <a:t>SO</a:t>
            </a:r>
            <a:r>
              <a:rPr sz="2550" baseline="-20000" dirty="0">
                <a:solidFill>
                  <a:srgbClr val="000000"/>
                </a:solidFill>
                <a:latin typeface="宋体" panose="02010600030101010101" pitchFamily="2" charset="-122"/>
                <a:cs typeface="宋体" panose="02010600030101010101" pitchFamily="2" charset="-122"/>
              </a:rPr>
              <a:t>2</a:t>
            </a:r>
            <a:r>
              <a:rPr sz="2600" dirty="0">
                <a:solidFill>
                  <a:srgbClr val="000000"/>
                </a:solidFill>
                <a:latin typeface="宋体" panose="02010600030101010101" pitchFamily="2" charset="-122"/>
                <a:cs typeface="宋体" panose="02010600030101010101" pitchFamily="2" charset="-122"/>
              </a:rPr>
              <a:t>、氮氧化物、烟尘折算浓度不正确。设置偏大，</a:t>
            </a:r>
          </a:p>
          <a:p>
            <a:pPr marL="255905" marR="0">
              <a:lnSpc>
                <a:spcPts val="2605"/>
              </a:lnSpc>
              <a:spcBef>
                <a:spcPts val="175"/>
              </a:spcBef>
              <a:spcAft>
                <a:spcPts val="0"/>
              </a:spcAft>
            </a:pPr>
            <a:r>
              <a:rPr sz="2600" dirty="0">
                <a:solidFill>
                  <a:srgbClr val="000000"/>
                </a:solidFill>
                <a:latin typeface="宋体" panose="02010600030101010101" pitchFamily="2" charset="-122"/>
                <a:cs typeface="宋体" panose="02010600030101010101" pitchFamily="2" charset="-122"/>
              </a:rPr>
              <a:t>则折算浓度将偏低；设置偏小，将使折算浓度偏高。</a:t>
            </a:r>
          </a:p>
          <a:p>
            <a:pPr marL="255905" marR="0">
              <a:lnSpc>
                <a:spcPts val="2605"/>
              </a:lnSpc>
              <a:spcBef>
                <a:spcPts val="515"/>
              </a:spcBef>
              <a:spcAft>
                <a:spcPts val="0"/>
              </a:spcAft>
            </a:pPr>
            <a:r>
              <a:rPr sz="2600" dirty="0">
                <a:solidFill>
                  <a:srgbClr val="000000"/>
                </a:solidFill>
                <a:latin typeface="宋体" panose="02010600030101010101" pitchFamily="2" charset="-122"/>
                <a:cs typeface="宋体" panose="02010600030101010101" pitchFamily="2" charset="-122"/>
              </a:rPr>
              <a:t>速度场系数设置不正确将导致流量不正确。</a:t>
            </a:r>
          </a:p>
        </p:txBody>
      </p:sp>
      <p:sp>
        <p:nvSpPr>
          <p:cNvPr id="5" name="object 5"/>
          <p:cNvSpPr txBox="1"/>
          <p:nvPr/>
        </p:nvSpPr>
        <p:spPr>
          <a:xfrm>
            <a:off x="668972" y="3281531"/>
            <a:ext cx="9039765" cy="2409745"/>
          </a:xfrm>
          <a:prstGeom prst="rect">
            <a:avLst/>
          </a:prstGeom>
        </p:spPr>
        <p:txBody>
          <a:bodyPr vert="horz" wrap="square" lIns="0" tIns="0" rIns="0" bIns="0" rtlCol="0">
            <a:spAutoFit/>
          </a:bodyPr>
          <a:lstStyle/>
          <a:p>
            <a:pPr marL="0" marR="0">
              <a:lnSpc>
                <a:spcPts val="2605"/>
              </a:lnSpc>
              <a:spcBef>
                <a:spcPts val="0"/>
              </a:spcBef>
              <a:spcAft>
                <a:spcPts val="0"/>
              </a:spcAft>
            </a:pPr>
            <a:r>
              <a:rPr sz="1750" dirty="0">
                <a:solidFill>
                  <a:srgbClr val="2DA2BF"/>
                </a:solidFill>
                <a:latin typeface="UVWQUJ+Wingdings3" panose="02000500000000000000"/>
                <a:cs typeface="UVWQUJ+Wingdings3" panose="02000500000000000000"/>
              </a:rPr>
              <a:t></a:t>
            </a:r>
            <a:r>
              <a:rPr sz="1750" spc="650" dirty="0">
                <a:solidFill>
                  <a:srgbClr val="2DA2BF"/>
                </a:solidFill>
                <a:latin typeface="Times New Roman" panose="02020603050405020304"/>
                <a:cs typeface="Times New Roman" panose="02020603050405020304"/>
              </a:rPr>
              <a:t> </a:t>
            </a:r>
            <a:r>
              <a:rPr sz="2600" spc="15" dirty="0">
                <a:solidFill>
                  <a:srgbClr val="000000"/>
                </a:solidFill>
                <a:latin typeface="ILCCTM+SimHei" panose="02000500000000000000"/>
                <a:cs typeface="ILCCTM+SimHei" panose="02000500000000000000"/>
              </a:rPr>
              <a:t>核查方法：</a:t>
            </a:r>
            <a:r>
              <a:rPr sz="2600" dirty="0">
                <a:solidFill>
                  <a:srgbClr val="000000"/>
                </a:solidFill>
                <a:latin typeface="宋体" panose="02010600030101010101" pitchFamily="2" charset="-122"/>
                <a:cs typeface="宋体" panose="02010600030101010101" pitchFamily="2" charset="-122"/>
              </a:rPr>
              <a:t>调阅仪器设置，对过量空气系数，标准空</a:t>
            </a:r>
          </a:p>
          <a:p>
            <a:pPr marL="255905" marR="0">
              <a:lnSpc>
                <a:spcPts val="2605"/>
              </a:lnSpc>
              <a:spcBef>
                <a:spcPts val="515"/>
              </a:spcBef>
              <a:spcAft>
                <a:spcPts val="0"/>
              </a:spcAft>
            </a:pPr>
            <a:r>
              <a:rPr sz="2600" dirty="0">
                <a:solidFill>
                  <a:srgbClr val="000000"/>
                </a:solidFill>
                <a:latin typeface="宋体" panose="02010600030101010101" pitchFamily="2" charset="-122"/>
                <a:cs typeface="宋体" panose="02010600030101010101" pitchFamily="2" charset="-122"/>
              </a:rPr>
              <a:t>气过量系数，燃煤电厂为1.4（GB 13233-2011），生</a:t>
            </a:r>
          </a:p>
          <a:p>
            <a:pPr marL="255905" marR="0">
              <a:lnSpc>
                <a:spcPts val="2605"/>
              </a:lnSpc>
              <a:spcBef>
                <a:spcPts val="515"/>
              </a:spcBef>
              <a:spcAft>
                <a:spcPts val="0"/>
              </a:spcAft>
            </a:pPr>
            <a:r>
              <a:rPr sz="2600" dirty="0">
                <a:solidFill>
                  <a:srgbClr val="000000"/>
                </a:solidFill>
                <a:latin typeface="宋体" panose="02010600030101010101" pitchFamily="2" charset="-122"/>
                <a:cs typeface="宋体" panose="02010600030101010101" pitchFamily="2" charset="-122"/>
              </a:rPr>
              <a:t>活垃圾焚烧厂为2.1（GB 19218-2011），水泥行业为</a:t>
            </a:r>
          </a:p>
          <a:p>
            <a:pPr marL="255905" marR="0">
              <a:lnSpc>
                <a:spcPts val="2605"/>
              </a:lnSpc>
              <a:spcBef>
                <a:spcPts val="565"/>
              </a:spcBef>
              <a:spcAft>
                <a:spcPts val="0"/>
              </a:spcAft>
            </a:pPr>
            <a:r>
              <a:rPr sz="2600" dirty="0">
                <a:solidFill>
                  <a:srgbClr val="000000"/>
                </a:solidFill>
                <a:latin typeface="宋体" panose="02010600030101010101" pitchFamily="2" charset="-122"/>
                <a:cs typeface="宋体" panose="02010600030101010101" pitchFamily="2" charset="-122"/>
              </a:rPr>
              <a:t>1.91(GB 4915-2004 。速度场系数一般为1附近的一</a:t>
            </a:r>
          </a:p>
          <a:p>
            <a:pPr marL="255905" marR="0">
              <a:lnSpc>
                <a:spcPts val="2605"/>
              </a:lnSpc>
              <a:spcBef>
                <a:spcPts val="515"/>
              </a:spcBef>
              <a:spcAft>
                <a:spcPts val="0"/>
              </a:spcAft>
            </a:pPr>
            <a:r>
              <a:rPr sz="2600" dirty="0">
                <a:solidFill>
                  <a:srgbClr val="000000"/>
                </a:solidFill>
                <a:latin typeface="宋体" panose="02010600030101010101" pitchFamily="2" charset="-122"/>
                <a:cs typeface="宋体" panose="02010600030101010101" pitchFamily="2" charset="-122"/>
              </a:rPr>
              <a:t>个数，但一般不为1。</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524510" y="765284"/>
            <a:ext cx="4324541" cy="780414"/>
          </a:xfrm>
          <a:prstGeom prst="rect">
            <a:avLst/>
          </a:prstGeom>
        </p:spPr>
        <p:txBody>
          <a:bodyPr vert="horz" wrap="square" lIns="0" tIns="0" rIns="0" bIns="0" rtlCol="0">
            <a:spAutoFit/>
          </a:bodyPr>
          <a:lstStyle/>
          <a:p>
            <a:pPr marL="0" marR="0">
              <a:lnSpc>
                <a:spcPts val="2495"/>
              </a:lnSpc>
              <a:spcBef>
                <a:spcPts val="0"/>
              </a:spcBef>
              <a:spcAft>
                <a:spcPts val="0"/>
              </a:spcAft>
            </a:pPr>
            <a:r>
              <a:rPr sz="1700" dirty="0">
                <a:solidFill>
                  <a:srgbClr val="2DA2BF"/>
                </a:solidFill>
                <a:latin typeface="UVWQUJ+Wingdings3" panose="02000500000000000000"/>
                <a:cs typeface="UVWQUJ+Wingdings3" panose="02000500000000000000"/>
              </a:rPr>
              <a:t></a:t>
            </a:r>
            <a:r>
              <a:rPr sz="1700" spc="689" dirty="0">
                <a:solidFill>
                  <a:srgbClr val="2DA2BF"/>
                </a:solidFill>
                <a:latin typeface="Times New Roman" panose="02020603050405020304"/>
                <a:cs typeface="Times New Roman" panose="02020603050405020304"/>
              </a:rPr>
              <a:t> </a:t>
            </a:r>
            <a:r>
              <a:rPr sz="2500" spc="10" dirty="0">
                <a:solidFill>
                  <a:srgbClr val="000000"/>
                </a:solidFill>
                <a:latin typeface="ILCCTM+SimHei" panose="02000500000000000000"/>
                <a:cs typeface="ILCCTM+SimHei" panose="02000500000000000000"/>
              </a:rPr>
              <a:t>其他应注意的一些问题：</a:t>
            </a:r>
          </a:p>
        </p:txBody>
      </p:sp>
      <p:sp>
        <p:nvSpPr>
          <p:cNvPr id="4" name="object 4"/>
          <p:cNvSpPr txBox="1"/>
          <p:nvPr/>
        </p:nvSpPr>
        <p:spPr>
          <a:xfrm>
            <a:off x="524510" y="1192639"/>
            <a:ext cx="9149303" cy="1191053"/>
          </a:xfrm>
          <a:prstGeom prst="rect">
            <a:avLst/>
          </a:prstGeom>
        </p:spPr>
        <p:txBody>
          <a:bodyPr vert="horz" wrap="square" lIns="0" tIns="0" rIns="0" bIns="0" rtlCol="0">
            <a:spAutoFit/>
          </a:bodyPr>
          <a:lstStyle/>
          <a:p>
            <a:pPr marL="0" marR="0">
              <a:lnSpc>
                <a:spcPts val="2600"/>
              </a:lnSpc>
              <a:spcBef>
                <a:spcPts val="0"/>
              </a:spcBef>
              <a:spcAft>
                <a:spcPts val="0"/>
              </a:spcAft>
            </a:pPr>
            <a:r>
              <a:rPr sz="1700" dirty="0">
                <a:solidFill>
                  <a:srgbClr val="2DA2BF"/>
                </a:solidFill>
                <a:latin typeface="UVWQUJ+Wingdings3" panose="02000500000000000000"/>
                <a:cs typeface="UVWQUJ+Wingdings3" panose="02000500000000000000"/>
              </a:rPr>
              <a:t></a:t>
            </a:r>
            <a:r>
              <a:rPr sz="1700" spc="689" dirty="0">
                <a:solidFill>
                  <a:srgbClr val="2DA2BF"/>
                </a:solidFill>
                <a:latin typeface="Times New Roman" panose="02020603050405020304"/>
                <a:cs typeface="Times New Roman" panose="02020603050405020304"/>
              </a:rPr>
              <a:t> </a:t>
            </a:r>
            <a:r>
              <a:rPr sz="2500" dirty="0">
                <a:solidFill>
                  <a:srgbClr val="000000"/>
                </a:solidFill>
                <a:latin typeface="DDTNEO+LucidaSansUnicode" panose="02000500000000000000"/>
                <a:cs typeface="DDTNEO+LucidaSansUnicode" panose="02000500000000000000"/>
              </a:rPr>
              <a:t>1</a:t>
            </a:r>
            <a:r>
              <a:rPr sz="2500" dirty="0">
                <a:solidFill>
                  <a:srgbClr val="000000"/>
                </a:solidFill>
                <a:latin typeface="ILCCTM+SimHei" panose="02000500000000000000"/>
                <a:cs typeface="ILCCTM+SimHei" panose="02000500000000000000"/>
              </a:rPr>
              <a:t>、在体积浓度（</a:t>
            </a:r>
            <a:r>
              <a:rPr sz="2500" dirty="0">
                <a:solidFill>
                  <a:srgbClr val="000000"/>
                </a:solidFill>
                <a:latin typeface="DDTNEO+LucidaSansUnicode" panose="02000500000000000000"/>
                <a:cs typeface="DDTNEO+LucidaSansUnicode" panose="02000500000000000000"/>
              </a:rPr>
              <a:t>ppm</a:t>
            </a:r>
            <a:r>
              <a:rPr sz="2500" dirty="0">
                <a:solidFill>
                  <a:srgbClr val="000000"/>
                </a:solidFill>
                <a:latin typeface="ILCCTM+SimHei" panose="02000500000000000000"/>
                <a:cs typeface="ILCCTM+SimHei" panose="02000500000000000000"/>
              </a:rPr>
              <a:t>）转为质量浓度（</a:t>
            </a:r>
            <a:r>
              <a:rPr sz="2500" dirty="0">
                <a:solidFill>
                  <a:srgbClr val="000000"/>
                </a:solidFill>
                <a:latin typeface="DDTNEO+LucidaSansUnicode" panose="02000500000000000000"/>
                <a:cs typeface="DDTNEO+LucidaSansUnicode" panose="02000500000000000000"/>
              </a:rPr>
              <a:t>mg/m</a:t>
            </a:r>
            <a:r>
              <a:rPr sz="2400" spc="18" baseline="25000" dirty="0">
                <a:solidFill>
                  <a:srgbClr val="000000"/>
                </a:solidFill>
                <a:latin typeface="DDTNEO+LucidaSansUnicode" panose="02000500000000000000"/>
                <a:cs typeface="DDTNEO+LucidaSansUnicode" panose="02000500000000000000"/>
              </a:rPr>
              <a:t>3</a:t>
            </a:r>
            <a:r>
              <a:rPr sz="2500" dirty="0">
                <a:solidFill>
                  <a:srgbClr val="000000"/>
                </a:solidFill>
                <a:latin typeface="ILCCTM+SimHei" panose="02000500000000000000"/>
                <a:cs typeface="ILCCTM+SimHei" panose="02000500000000000000"/>
              </a:rPr>
              <a:t>）时，</a:t>
            </a:r>
          </a:p>
          <a:p>
            <a:pPr marL="255905" marR="0">
              <a:lnSpc>
                <a:spcPts val="2600"/>
              </a:lnSpc>
              <a:spcBef>
                <a:spcPts val="345"/>
              </a:spcBef>
              <a:spcAft>
                <a:spcPts val="0"/>
              </a:spcAft>
            </a:pPr>
            <a:r>
              <a:rPr sz="2500" dirty="0">
                <a:solidFill>
                  <a:srgbClr val="000000"/>
                </a:solidFill>
                <a:latin typeface="ILCCTM+SimHei" panose="02000500000000000000"/>
                <a:cs typeface="ILCCTM+SimHei" panose="02000500000000000000"/>
              </a:rPr>
              <a:t>二氧化硫乘以</a:t>
            </a:r>
            <a:r>
              <a:rPr sz="2500" dirty="0">
                <a:solidFill>
                  <a:srgbClr val="000000"/>
                </a:solidFill>
                <a:latin typeface="DDTNEO+LucidaSansUnicode" panose="02000500000000000000"/>
                <a:cs typeface="DDTNEO+LucidaSansUnicode" panose="02000500000000000000"/>
              </a:rPr>
              <a:t>2.86</a:t>
            </a:r>
            <a:r>
              <a:rPr sz="2500" dirty="0">
                <a:solidFill>
                  <a:srgbClr val="000000"/>
                </a:solidFill>
                <a:latin typeface="ILCCTM+SimHei" panose="02000500000000000000"/>
                <a:cs typeface="ILCCTM+SimHei" panose="02000500000000000000"/>
              </a:rPr>
              <a:t>，氮氧化物乘以</a:t>
            </a:r>
            <a:r>
              <a:rPr sz="2500" dirty="0">
                <a:solidFill>
                  <a:srgbClr val="000000"/>
                </a:solidFill>
                <a:latin typeface="DDTNEO+LucidaSansUnicode" panose="02000500000000000000"/>
                <a:cs typeface="DDTNEO+LucidaSansUnicode" panose="02000500000000000000"/>
              </a:rPr>
              <a:t>2.05</a:t>
            </a:r>
            <a:r>
              <a:rPr sz="2500" dirty="0">
                <a:solidFill>
                  <a:srgbClr val="000000"/>
                </a:solidFill>
                <a:latin typeface="ILCCTM+SimHei" panose="02000500000000000000"/>
                <a:cs typeface="ILCCTM+SimHei" panose="02000500000000000000"/>
              </a:rPr>
              <a:t>。</a:t>
            </a:r>
          </a:p>
        </p:txBody>
      </p:sp>
      <p:sp>
        <p:nvSpPr>
          <p:cNvPr id="5" name="object 5"/>
          <p:cNvSpPr txBox="1"/>
          <p:nvPr/>
        </p:nvSpPr>
        <p:spPr>
          <a:xfrm>
            <a:off x="524510" y="2005439"/>
            <a:ext cx="9109869" cy="1191297"/>
          </a:xfrm>
          <a:prstGeom prst="rect">
            <a:avLst/>
          </a:prstGeom>
        </p:spPr>
        <p:txBody>
          <a:bodyPr vert="horz" wrap="square" lIns="0" tIns="0" rIns="0" bIns="0" rtlCol="0">
            <a:spAutoFit/>
          </a:bodyPr>
          <a:lstStyle/>
          <a:p>
            <a:pPr marL="0" marR="0">
              <a:lnSpc>
                <a:spcPts val="2600"/>
              </a:lnSpc>
              <a:spcBef>
                <a:spcPts val="0"/>
              </a:spcBef>
              <a:spcAft>
                <a:spcPts val="0"/>
              </a:spcAft>
            </a:pPr>
            <a:r>
              <a:rPr sz="1700" dirty="0">
                <a:solidFill>
                  <a:srgbClr val="2DA2BF"/>
                </a:solidFill>
                <a:latin typeface="UVWQUJ+Wingdings3" panose="02000500000000000000"/>
                <a:cs typeface="UVWQUJ+Wingdings3" panose="02000500000000000000"/>
              </a:rPr>
              <a:t></a:t>
            </a:r>
            <a:r>
              <a:rPr sz="1700" spc="689" dirty="0">
                <a:solidFill>
                  <a:srgbClr val="2DA2BF"/>
                </a:solidFill>
                <a:latin typeface="Times New Roman" panose="02020603050405020304"/>
                <a:cs typeface="Times New Roman" panose="02020603050405020304"/>
              </a:rPr>
              <a:t> </a:t>
            </a:r>
            <a:r>
              <a:rPr sz="2500" dirty="0">
                <a:solidFill>
                  <a:srgbClr val="000000"/>
                </a:solidFill>
                <a:latin typeface="DDTNEO+LucidaSansUnicode" panose="02000500000000000000"/>
                <a:cs typeface="DDTNEO+LucidaSansUnicode" panose="02000500000000000000"/>
              </a:rPr>
              <a:t>2</a:t>
            </a:r>
            <a:r>
              <a:rPr sz="2500" dirty="0">
                <a:solidFill>
                  <a:srgbClr val="000000"/>
                </a:solidFill>
                <a:latin typeface="ILCCTM+SimHei" panose="02000500000000000000"/>
                <a:cs typeface="ILCCTM+SimHei" panose="02000500000000000000"/>
              </a:rPr>
              <a:t>、有的仪器测定的氮氧化物值是一氧化氮（</a:t>
            </a:r>
            <a:r>
              <a:rPr sz="2500" dirty="0">
                <a:solidFill>
                  <a:srgbClr val="000000"/>
                </a:solidFill>
                <a:latin typeface="DDTNEO+LucidaSansUnicode" panose="02000500000000000000"/>
                <a:cs typeface="DDTNEO+LucidaSansUnicode" panose="02000500000000000000"/>
              </a:rPr>
              <a:t>NO</a:t>
            </a:r>
            <a:r>
              <a:rPr sz="2500" dirty="0">
                <a:solidFill>
                  <a:srgbClr val="000000"/>
                </a:solidFill>
                <a:latin typeface="ILCCTM+SimHei" panose="02000500000000000000"/>
                <a:cs typeface="ILCCTM+SimHei" panose="02000500000000000000"/>
              </a:rPr>
              <a:t>）的质</a:t>
            </a:r>
          </a:p>
          <a:p>
            <a:pPr marL="255905" marR="0">
              <a:lnSpc>
                <a:spcPts val="2600"/>
              </a:lnSpc>
              <a:spcBef>
                <a:spcPts val="345"/>
              </a:spcBef>
              <a:spcAft>
                <a:spcPts val="0"/>
              </a:spcAft>
            </a:pPr>
            <a:r>
              <a:rPr sz="2500" dirty="0">
                <a:solidFill>
                  <a:srgbClr val="000000"/>
                </a:solidFill>
                <a:latin typeface="ILCCTM+SimHei" panose="02000500000000000000"/>
                <a:cs typeface="ILCCTM+SimHei" panose="02000500000000000000"/>
              </a:rPr>
              <a:t>量浓度，换算成氮氧化物质量浓度时，应乘以</a:t>
            </a:r>
            <a:r>
              <a:rPr sz="2500" dirty="0">
                <a:solidFill>
                  <a:srgbClr val="000000"/>
                </a:solidFill>
                <a:latin typeface="DDTNEO+LucidaSansUnicode" panose="02000500000000000000"/>
                <a:cs typeface="DDTNEO+LucidaSansUnicode" panose="02000500000000000000"/>
              </a:rPr>
              <a:t>1.53</a:t>
            </a:r>
            <a:r>
              <a:rPr sz="2500" dirty="0">
                <a:solidFill>
                  <a:srgbClr val="000000"/>
                </a:solidFill>
                <a:latin typeface="ILCCTM+SimHei" panose="02000500000000000000"/>
                <a:cs typeface="ILCCTM+SimHei" panose="02000500000000000000"/>
              </a:rPr>
              <a:t>。</a:t>
            </a:r>
          </a:p>
        </p:txBody>
      </p:sp>
      <p:sp>
        <p:nvSpPr>
          <p:cNvPr id="6" name="object 6"/>
          <p:cNvSpPr txBox="1"/>
          <p:nvPr/>
        </p:nvSpPr>
        <p:spPr>
          <a:xfrm>
            <a:off x="524510" y="2818239"/>
            <a:ext cx="9421686" cy="2717251"/>
          </a:xfrm>
          <a:prstGeom prst="rect">
            <a:avLst/>
          </a:prstGeom>
        </p:spPr>
        <p:txBody>
          <a:bodyPr vert="horz" wrap="square" lIns="0" tIns="0" rIns="0" bIns="0" rtlCol="0">
            <a:spAutoFit/>
          </a:bodyPr>
          <a:lstStyle/>
          <a:p>
            <a:pPr marL="0" marR="0">
              <a:lnSpc>
                <a:spcPts val="2600"/>
              </a:lnSpc>
              <a:spcBef>
                <a:spcPts val="0"/>
              </a:spcBef>
              <a:spcAft>
                <a:spcPts val="0"/>
              </a:spcAft>
            </a:pPr>
            <a:r>
              <a:rPr sz="1700" dirty="0">
                <a:solidFill>
                  <a:srgbClr val="2DA2BF"/>
                </a:solidFill>
                <a:latin typeface="UVWQUJ+Wingdings3" panose="02000500000000000000"/>
                <a:cs typeface="UVWQUJ+Wingdings3" panose="02000500000000000000"/>
              </a:rPr>
              <a:t></a:t>
            </a:r>
            <a:r>
              <a:rPr sz="1700" spc="689" dirty="0">
                <a:solidFill>
                  <a:srgbClr val="2DA2BF"/>
                </a:solidFill>
                <a:latin typeface="Times New Roman" panose="02020603050405020304"/>
                <a:cs typeface="Times New Roman" panose="02020603050405020304"/>
              </a:rPr>
              <a:t> </a:t>
            </a:r>
            <a:r>
              <a:rPr sz="2500" dirty="0">
                <a:solidFill>
                  <a:srgbClr val="000000"/>
                </a:solidFill>
                <a:latin typeface="DDTNEO+LucidaSansUnicode" panose="02000500000000000000"/>
                <a:cs typeface="DDTNEO+LucidaSansUnicode" panose="02000500000000000000"/>
              </a:rPr>
              <a:t>3</a:t>
            </a:r>
            <a:r>
              <a:rPr sz="2500" dirty="0">
                <a:solidFill>
                  <a:srgbClr val="000000"/>
                </a:solidFill>
                <a:latin typeface="ILCCTM+SimHei" panose="02000500000000000000"/>
                <a:cs typeface="ILCCTM+SimHei" panose="02000500000000000000"/>
              </a:rPr>
              <a:t>、抽取式气态污染物</a:t>
            </a:r>
            <a:r>
              <a:rPr sz="2500" dirty="0">
                <a:solidFill>
                  <a:srgbClr val="000000"/>
                </a:solidFill>
                <a:latin typeface="DDTNEO+LucidaSansUnicode" panose="02000500000000000000"/>
                <a:cs typeface="DDTNEO+LucidaSansUnicode" panose="02000500000000000000"/>
              </a:rPr>
              <a:t>CEMS</a:t>
            </a:r>
            <a:r>
              <a:rPr sz="2500" dirty="0">
                <a:solidFill>
                  <a:srgbClr val="000000"/>
                </a:solidFill>
                <a:latin typeface="ILCCTM+SimHei" panose="02000500000000000000"/>
                <a:cs typeface="ILCCTM+SimHei" panose="02000500000000000000"/>
              </a:rPr>
              <a:t>正规的通有证标准气体污</a:t>
            </a:r>
          </a:p>
          <a:p>
            <a:pPr marL="255905" marR="0">
              <a:lnSpc>
                <a:spcPts val="2495"/>
              </a:lnSpc>
              <a:spcBef>
                <a:spcPts val="380"/>
              </a:spcBef>
              <a:spcAft>
                <a:spcPts val="0"/>
              </a:spcAft>
            </a:pPr>
            <a:r>
              <a:rPr sz="2500" dirty="0">
                <a:solidFill>
                  <a:srgbClr val="000000"/>
                </a:solidFill>
                <a:latin typeface="ILCCTM+SimHei" panose="02000500000000000000"/>
                <a:cs typeface="ILCCTM+SimHei" panose="02000500000000000000"/>
              </a:rPr>
              <a:t>染物排放现场检测，应该从要求零气和标准气体从监测</a:t>
            </a:r>
          </a:p>
          <a:p>
            <a:pPr marL="255905" marR="0">
              <a:lnSpc>
                <a:spcPts val="2495"/>
              </a:lnSpc>
              <a:spcBef>
                <a:spcPts val="505"/>
              </a:spcBef>
              <a:spcAft>
                <a:spcPts val="0"/>
              </a:spcAft>
            </a:pPr>
            <a:r>
              <a:rPr sz="2500" dirty="0">
                <a:solidFill>
                  <a:srgbClr val="000000"/>
                </a:solidFill>
                <a:latin typeface="ILCCTM+SimHei" panose="02000500000000000000"/>
                <a:cs typeface="ILCCTM+SimHei" panose="02000500000000000000"/>
              </a:rPr>
              <a:t>站房发出，经采样探头末端与样品气体通过的路径（应</a:t>
            </a:r>
          </a:p>
          <a:p>
            <a:pPr marL="255905" marR="0">
              <a:lnSpc>
                <a:spcPts val="2495"/>
              </a:lnSpc>
              <a:spcBef>
                <a:spcPts val="505"/>
              </a:spcBef>
              <a:spcAft>
                <a:spcPts val="0"/>
              </a:spcAft>
            </a:pPr>
            <a:r>
              <a:rPr sz="2500" dirty="0">
                <a:solidFill>
                  <a:srgbClr val="000000"/>
                </a:solidFill>
                <a:latin typeface="ILCCTM+SimHei" panose="02000500000000000000"/>
                <a:cs typeface="ILCCTM+SimHei" panose="02000500000000000000"/>
              </a:rPr>
              <a:t>包括采样管路、过滤器、洗涤器、调节器、分析仪表等）</a:t>
            </a:r>
          </a:p>
          <a:p>
            <a:pPr marL="255905" marR="0">
              <a:lnSpc>
                <a:spcPts val="2495"/>
              </a:lnSpc>
              <a:spcBef>
                <a:spcPts val="505"/>
              </a:spcBef>
              <a:spcAft>
                <a:spcPts val="0"/>
              </a:spcAft>
            </a:pPr>
            <a:r>
              <a:rPr sz="2500" dirty="0">
                <a:solidFill>
                  <a:srgbClr val="000000"/>
                </a:solidFill>
                <a:latin typeface="ILCCTM+SimHei" panose="02000500000000000000"/>
                <a:cs typeface="ILCCTM+SimHei" panose="02000500000000000000"/>
              </a:rPr>
              <a:t>一致，进行零点量程漂移、示值误差和系统响应时间的</a:t>
            </a:r>
          </a:p>
          <a:p>
            <a:pPr marL="255905" marR="0">
              <a:lnSpc>
                <a:spcPts val="2600"/>
              </a:lnSpc>
              <a:spcBef>
                <a:spcPts val="420"/>
              </a:spcBef>
              <a:spcAft>
                <a:spcPts val="0"/>
              </a:spcAft>
            </a:pPr>
            <a:r>
              <a:rPr sz="2500" dirty="0">
                <a:solidFill>
                  <a:srgbClr val="000000"/>
                </a:solidFill>
                <a:latin typeface="ILCCTM+SimHei" panose="02000500000000000000"/>
                <a:cs typeface="ILCCTM+SimHei" panose="02000500000000000000"/>
              </a:rPr>
              <a:t>检测。</a:t>
            </a:r>
            <a:r>
              <a:rPr sz="2500" dirty="0">
                <a:solidFill>
                  <a:srgbClr val="000000"/>
                </a:solidFill>
                <a:latin typeface="DDTNEO+LucidaSansUnicode" panose="02000500000000000000"/>
                <a:cs typeface="DDTNEO+LucidaSansUnicode" panose="02000500000000000000"/>
              </a:rPr>
              <a:t>HJ 75-2017</a:t>
            </a:r>
            <a:r>
              <a:rPr sz="2500" spc="1579" dirty="0">
                <a:solidFill>
                  <a:srgbClr val="000000"/>
                </a:solidFill>
                <a:latin typeface="DDTNEO+LucidaSansUnicode" panose="02000500000000000000"/>
                <a:cs typeface="DDTNEO+LucidaSansUnicode" panose="02000500000000000000"/>
              </a:rPr>
              <a:t> </a:t>
            </a:r>
            <a:r>
              <a:rPr sz="2500" dirty="0">
                <a:solidFill>
                  <a:srgbClr val="000000"/>
                </a:solidFill>
                <a:latin typeface="DDTNEO+LucidaSansUnicode" panose="02000500000000000000"/>
                <a:cs typeface="DDTNEO+LucidaSansUnicode" panose="02000500000000000000"/>
              </a:rPr>
              <a:t>11.2</a:t>
            </a:r>
            <a:r>
              <a:rPr sz="2500" dirty="0">
                <a:solidFill>
                  <a:srgbClr val="000000"/>
                </a:solidFill>
                <a:latin typeface="ILCCTM+SimHei" panose="02000500000000000000"/>
                <a:cs typeface="ILCCTM+SimHei" panose="02000500000000000000"/>
              </a:rPr>
              <a:t>）</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4734877" y="5870168"/>
            <a:ext cx="3662203" cy="520223"/>
          </a:xfrm>
          <a:prstGeom prst="rect">
            <a:avLst/>
          </a:prstGeom>
        </p:spPr>
        <p:txBody>
          <a:bodyPr vert="horz" wrap="square" lIns="0" tIns="0" rIns="0" bIns="0" rtlCol="0">
            <a:spAutoFit/>
          </a:bodyPr>
          <a:lstStyle/>
          <a:p>
            <a:pPr marL="0" marR="0">
              <a:lnSpc>
                <a:spcPts val="1660"/>
              </a:lnSpc>
              <a:spcBef>
                <a:spcPts val="0"/>
              </a:spcBef>
              <a:spcAft>
                <a:spcPts val="0"/>
              </a:spcAft>
            </a:pPr>
            <a:r>
              <a:rPr sz="1600" dirty="0">
                <a:solidFill>
                  <a:srgbClr val="FF0000"/>
                </a:solidFill>
                <a:latin typeface="EGCTCM+ArialMT" panose="02000500000000000000"/>
                <a:cs typeface="EGCTCM+ArialMT" panose="02000500000000000000"/>
              </a:rPr>
              <a:t>2020</a:t>
            </a:r>
            <a:r>
              <a:rPr sz="1600" dirty="0">
                <a:solidFill>
                  <a:srgbClr val="FF0000"/>
                </a:solidFill>
                <a:latin typeface="宋体" panose="02010600030101010101" pitchFamily="2" charset="-122"/>
                <a:cs typeface="宋体" panose="02010600030101010101" pitchFamily="2" charset="-122"/>
              </a:rPr>
              <a:t>年</a:t>
            </a:r>
            <a:r>
              <a:rPr sz="1600" dirty="0">
                <a:solidFill>
                  <a:srgbClr val="FF0000"/>
                </a:solidFill>
                <a:latin typeface="EGCTCM+ArialMT" panose="02000500000000000000"/>
                <a:cs typeface="EGCTCM+ArialMT" panose="02000500000000000000"/>
              </a:rPr>
              <a:t>4</a:t>
            </a:r>
            <a:r>
              <a:rPr sz="1600" dirty="0">
                <a:solidFill>
                  <a:srgbClr val="FF0000"/>
                </a:solidFill>
                <a:latin typeface="宋体" panose="02010600030101010101" pitchFamily="2" charset="-122"/>
                <a:cs typeface="宋体" panose="02010600030101010101" pitchFamily="2" charset="-122"/>
              </a:rPr>
              <a:t>月</a:t>
            </a:r>
            <a:r>
              <a:rPr sz="1600" dirty="0">
                <a:solidFill>
                  <a:srgbClr val="FF0000"/>
                </a:solidFill>
                <a:latin typeface="EGCTCM+ArialMT" panose="02000500000000000000"/>
                <a:cs typeface="EGCTCM+ArialMT" panose="02000500000000000000"/>
              </a:rPr>
              <a:t>1</a:t>
            </a:r>
            <a:r>
              <a:rPr sz="1600" dirty="0">
                <a:solidFill>
                  <a:srgbClr val="FF0000"/>
                </a:solidFill>
                <a:latin typeface="宋体" panose="02010600030101010101" pitchFamily="2" charset="-122"/>
                <a:cs typeface="宋体" panose="02010600030101010101" pitchFamily="2" charset="-122"/>
              </a:rPr>
              <a:t>日星期三</a:t>
            </a:r>
            <a:r>
              <a:rPr sz="1600" dirty="0">
                <a:solidFill>
                  <a:srgbClr val="FF0000"/>
                </a:solidFill>
                <a:latin typeface="EGCTCM+ArialMT" panose="02000500000000000000"/>
                <a:cs typeface="EGCTCM+ArialMT" panose="02000500000000000000"/>
              </a:rPr>
              <a:t>22</a:t>
            </a:r>
            <a:r>
              <a:rPr sz="1600" dirty="0">
                <a:solidFill>
                  <a:srgbClr val="FF0000"/>
                </a:solidFill>
                <a:latin typeface="宋体" panose="02010600030101010101" pitchFamily="2" charset="-122"/>
                <a:cs typeface="宋体" panose="02010600030101010101" pitchFamily="2" charset="-122"/>
              </a:rPr>
              <a:t>时</a:t>
            </a:r>
            <a:r>
              <a:rPr sz="1600" dirty="0">
                <a:solidFill>
                  <a:srgbClr val="FF0000"/>
                </a:solidFill>
                <a:latin typeface="EGCTCM+ArialMT" panose="02000500000000000000"/>
                <a:cs typeface="EGCTCM+ArialMT" panose="02000500000000000000"/>
              </a:rPr>
              <a:t>16</a:t>
            </a:r>
            <a:r>
              <a:rPr sz="1600" dirty="0">
                <a:solidFill>
                  <a:srgbClr val="FF0000"/>
                </a:solidFill>
                <a:latin typeface="宋体" panose="02010600030101010101" pitchFamily="2" charset="-122"/>
                <a:cs typeface="宋体" panose="02010600030101010101" pitchFamily="2" charset="-122"/>
              </a:rPr>
              <a:t>分</a:t>
            </a:r>
            <a:r>
              <a:rPr sz="1600" dirty="0">
                <a:solidFill>
                  <a:srgbClr val="FF0000"/>
                </a:solidFill>
                <a:latin typeface="EGCTCM+ArialMT" panose="02000500000000000000"/>
                <a:cs typeface="EGCTCM+ArialMT" panose="02000500000000000000"/>
              </a:rPr>
              <a:t>36</a:t>
            </a:r>
            <a:r>
              <a:rPr sz="1600" dirty="0">
                <a:solidFill>
                  <a:srgbClr val="FF0000"/>
                </a:solidFill>
                <a:latin typeface="宋体" panose="02010600030101010101" pitchFamily="2" charset="-122"/>
                <a:cs typeface="宋体" panose="02010600030101010101" pitchFamily="2" charset="-122"/>
              </a:rPr>
              <a:t>秒</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657860" y="1199792"/>
            <a:ext cx="9363996" cy="1677961"/>
          </a:xfrm>
          <a:prstGeom prst="rect">
            <a:avLst/>
          </a:prstGeom>
        </p:spPr>
        <p:txBody>
          <a:bodyPr vert="horz" wrap="square" lIns="0" tIns="0" rIns="0" bIns="0" rtlCol="0">
            <a:spAutoFit/>
          </a:bodyPr>
          <a:lstStyle/>
          <a:p>
            <a:pPr marL="0" marR="0">
              <a:lnSpc>
                <a:spcPts val="2700"/>
              </a:lnSpc>
              <a:spcBef>
                <a:spcPts val="0"/>
              </a:spcBef>
              <a:spcAft>
                <a:spcPts val="0"/>
              </a:spcAft>
            </a:pPr>
            <a:r>
              <a:rPr sz="1850" dirty="0">
                <a:solidFill>
                  <a:srgbClr val="2DA2BF"/>
                </a:solidFill>
                <a:latin typeface="UVWQUJ+Wingdings3" panose="02000500000000000000"/>
                <a:cs typeface="UVWQUJ+Wingdings3" panose="02000500000000000000"/>
              </a:rPr>
              <a:t></a:t>
            </a:r>
            <a:r>
              <a:rPr sz="1850" spc="572" dirty="0">
                <a:solidFill>
                  <a:srgbClr val="2DA2BF"/>
                </a:solidFill>
                <a:latin typeface="Times New Roman" panose="02020603050405020304"/>
                <a:cs typeface="Times New Roman" panose="02020603050405020304"/>
              </a:rPr>
              <a:t> </a:t>
            </a:r>
            <a:r>
              <a:rPr sz="2700" dirty="0">
                <a:solidFill>
                  <a:srgbClr val="000000"/>
                </a:solidFill>
                <a:latin typeface="ILCCTM+SimHei" panose="02000500000000000000"/>
                <a:cs typeface="ILCCTM+SimHei" panose="02000500000000000000"/>
              </a:rPr>
              <a:t>数据采集和传输是自动监控系统必不可少的一部分，</a:t>
            </a:r>
          </a:p>
          <a:p>
            <a:pPr marL="255905" marR="0">
              <a:lnSpc>
                <a:spcPts val="2700"/>
              </a:lnSpc>
              <a:spcBef>
                <a:spcPts val="540"/>
              </a:spcBef>
              <a:spcAft>
                <a:spcPts val="0"/>
              </a:spcAft>
            </a:pPr>
            <a:r>
              <a:rPr sz="2700" dirty="0">
                <a:solidFill>
                  <a:srgbClr val="000000"/>
                </a:solidFill>
                <a:latin typeface="ILCCTM+SimHei" panose="02000500000000000000"/>
                <a:cs typeface="ILCCTM+SimHei" panose="02000500000000000000"/>
              </a:rPr>
              <a:t>它承担着将分析仪器测定的数据进行采集、存储、</a:t>
            </a:r>
          </a:p>
          <a:p>
            <a:pPr marL="255905" marR="0">
              <a:lnSpc>
                <a:spcPts val="2700"/>
              </a:lnSpc>
              <a:spcBef>
                <a:spcPts val="590"/>
              </a:spcBef>
              <a:spcAft>
                <a:spcPts val="0"/>
              </a:spcAft>
            </a:pPr>
            <a:r>
              <a:rPr sz="2700" dirty="0">
                <a:solidFill>
                  <a:srgbClr val="000000"/>
                </a:solidFill>
                <a:latin typeface="ILCCTM+SimHei" panose="02000500000000000000"/>
                <a:cs typeface="ILCCTM+SimHei" panose="02000500000000000000"/>
              </a:rPr>
              <a:t>传输以及实施反控等功能。</a:t>
            </a:r>
          </a:p>
        </p:txBody>
      </p:sp>
      <p:sp>
        <p:nvSpPr>
          <p:cNvPr id="4" name="object 4"/>
          <p:cNvSpPr txBox="1"/>
          <p:nvPr/>
        </p:nvSpPr>
        <p:spPr>
          <a:xfrm>
            <a:off x="657860" y="2485032"/>
            <a:ext cx="8180991" cy="849539"/>
          </a:xfrm>
          <a:prstGeom prst="rect">
            <a:avLst/>
          </a:prstGeom>
        </p:spPr>
        <p:txBody>
          <a:bodyPr vert="horz" wrap="square" lIns="0" tIns="0" rIns="0" bIns="0" rtlCol="0">
            <a:spAutoFit/>
          </a:bodyPr>
          <a:lstStyle/>
          <a:p>
            <a:pPr marL="0" marR="0">
              <a:lnSpc>
                <a:spcPts val="2700"/>
              </a:lnSpc>
              <a:spcBef>
                <a:spcPts val="0"/>
              </a:spcBef>
              <a:spcAft>
                <a:spcPts val="0"/>
              </a:spcAft>
            </a:pPr>
            <a:r>
              <a:rPr sz="1850" dirty="0">
                <a:solidFill>
                  <a:srgbClr val="2DA2BF"/>
                </a:solidFill>
                <a:latin typeface="UVWQUJ+Wingdings3" panose="02000500000000000000"/>
                <a:cs typeface="UVWQUJ+Wingdings3" panose="02000500000000000000"/>
              </a:rPr>
              <a:t></a:t>
            </a:r>
            <a:r>
              <a:rPr sz="1850" spc="572" dirty="0">
                <a:solidFill>
                  <a:srgbClr val="2DA2BF"/>
                </a:solidFill>
                <a:latin typeface="Times New Roman" panose="02020603050405020304"/>
                <a:cs typeface="Times New Roman" panose="02020603050405020304"/>
              </a:rPr>
              <a:t> </a:t>
            </a:r>
            <a:r>
              <a:rPr sz="2700" dirty="0">
                <a:solidFill>
                  <a:srgbClr val="000000"/>
                </a:solidFill>
                <a:latin typeface="ILCCTM+SimHei" panose="02000500000000000000"/>
                <a:cs typeface="ILCCTM+SimHei" panose="02000500000000000000"/>
              </a:rPr>
              <a:t>数据采集和传输也是最容易人为作假的地方。</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669607" y="877570"/>
            <a:ext cx="9064594" cy="5188919"/>
          </a:xfrm>
          <a:prstGeom prst="rect">
            <a:avLst/>
          </a:prstGeom>
        </p:spPr>
        <p:txBody>
          <a:bodyPr vert="horz" wrap="square" lIns="0" tIns="0" rIns="0" bIns="0" rtlCol="0">
            <a:spAutoFit/>
          </a:bodyPr>
          <a:lstStyle/>
          <a:p>
            <a:pPr marL="0" marR="0">
              <a:lnSpc>
                <a:spcPts val="2400"/>
              </a:lnSpc>
              <a:spcBef>
                <a:spcPts val="0"/>
              </a:spcBef>
              <a:spcAft>
                <a:spcPts val="0"/>
              </a:spcAft>
            </a:pPr>
            <a:r>
              <a:rPr sz="1650" dirty="0">
                <a:solidFill>
                  <a:srgbClr val="2DA2BF"/>
                </a:solidFill>
                <a:latin typeface="EGCTCM+ArialMT" panose="02000500000000000000"/>
                <a:cs typeface="EGCTCM+ArialMT" panose="02000500000000000000"/>
              </a:rPr>
              <a:t>•</a:t>
            </a:r>
            <a:r>
              <a:rPr sz="1650" spc="979" dirty="0">
                <a:solidFill>
                  <a:srgbClr val="2DA2BF"/>
                </a:solidFill>
                <a:latin typeface="EGCTCM+ArialMT" panose="02000500000000000000"/>
                <a:cs typeface="EGCTCM+ArialMT" panose="02000500000000000000"/>
              </a:rPr>
              <a:t> </a:t>
            </a:r>
            <a:r>
              <a:rPr sz="2400" spc="10" dirty="0">
                <a:solidFill>
                  <a:srgbClr val="000000"/>
                </a:solidFill>
                <a:latin typeface="ILCCTM+SimHei" panose="02000500000000000000"/>
                <a:cs typeface="ILCCTM+SimHei" panose="02000500000000000000"/>
              </a:rPr>
              <a:t>常见问题：</a:t>
            </a:r>
            <a:r>
              <a:rPr sz="2400" dirty="0">
                <a:solidFill>
                  <a:srgbClr val="000000"/>
                </a:solidFill>
                <a:latin typeface="宋体" panose="02010600030101010101" pitchFamily="2" charset="-122"/>
                <a:cs typeface="宋体" panose="02010600030101010101" pitchFamily="2" charset="-122"/>
              </a:rPr>
              <a:t>采用模拟信号传输时，分析仪器、数采仪和工</a:t>
            </a:r>
          </a:p>
          <a:p>
            <a:pPr marL="255905" marR="0">
              <a:lnSpc>
                <a:spcPts val="2400"/>
              </a:lnSpc>
              <a:spcBef>
                <a:spcPts val="190"/>
              </a:spcBef>
              <a:spcAft>
                <a:spcPts val="0"/>
              </a:spcAft>
            </a:pPr>
            <a:r>
              <a:rPr sz="2400" dirty="0">
                <a:solidFill>
                  <a:srgbClr val="000000"/>
                </a:solidFill>
                <a:latin typeface="宋体" panose="02010600030101010101" pitchFamily="2" charset="-122"/>
                <a:cs typeface="宋体" panose="02010600030101010101" pitchFamily="2" charset="-122"/>
              </a:rPr>
              <a:t>控机模拟信号设置不一致。</a:t>
            </a:r>
          </a:p>
          <a:p>
            <a:pPr marL="0" marR="0">
              <a:lnSpc>
                <a:spcPts val="2400"/>
              </a:lnSpc>
              <a:spcBef>
                <a:spcPts val="590"/>
              </a:spcBef>
              <a:spcAft>
                <a:spcPts val="0"/>
              </a:spcAft>
            </a:pPr>
            <a:r>
              <a:rPr sz="1650" dirty="0">
                <a:solidFill>
                  <a:srgbClr val="2DA2BF"/>
                </a:solidFill>
                <a:latin typeface="EGCTCM+ArialMT" panose="02000500000000000000"/>
                <a:cs typeface="EGCTCM+ArialMT" panose="02000500000000000000"/>
              </a:rPr>
              <a:t>•</a:t>
            </a:r>
            <a:r>
              <a:rPr sz="1650" spc="979" dirty="0">
                <a:solidFill>
                  <a:srgbClr val="2DA2BF"/>
                </a:solidFill>
                <a:latin typeface="EGCTCM+ArialMT" panose="02000500000000000000"/>
                <a:cs typeface="EGCTCM+ArialMT" panose="02000500000000000000"/>
              </a:rPr>
              <a:t> </a:t>
            </a:r>
            <a:r>
              <a:rPr sz="2400" spc="10" dirty="0">
                <a:solidFill>
                  <a:srgbClr val="000000"/>
                </a:solidFill>
                <a:latin typeface="ILCCTM+SimHei" panose="02000500000000000000"/>
                <a:cs typeface="ILCCTM+SimHei" panose="02000500000000000000"/>
              </a:rPr>
              <a:t>影响：</a:t>
            </a:r>
            <a:r>
              <a:rPr sz="2400" dirty="0">
                <a:solidFill>
                  <a:srgbClr val="000000"/>
                </a:solidFill>
                <a:latin typeface="宋体" panose="02010600030101010101" pitchFamily="2" charset="-122"/>
                <a:cs typeface="宋体" panose="02010600030101010101" pitchFamily="2" charset="-122"/>
              </a:rPr>
              <a:t>分析仪器、数采仪和工控机上显示的数据不一致。</a:t>
            </a:r>
          </a:p>
          <a:p>
            <a:pPr marL="255905" marR="0">
              <a:lnSpc>
                <a:spcPts val="2400"/>
              </a:lnSpc>
              <a:spcBef>
                <a:spcPts val="190"/>
              </a:spcBef>
              <a:spcAft>
                <a:spcPts val="0"/>
              </a:spcAft>
            </a:pPr>
            <a:r>
              <a:rPr sz="2400" dirty="0">
                <a:solidFill>
                  <a:srgbClr val="000000"/>
                </a:solidFill>
                <a:latin typeface="宋体" panose="02010600030101010101" pitchFamily="2" charset="-122"/>
                <a:cs typeface="宋体" panose="02010600030101010101" pitchFamily="2" charset="-122"/>
              </a:rPr>
              <a:t>不能真实传输数据。</a:t>
            </a:r>
          </a:p>
          <a:p>
            <a:pPr marL="0" marR="0">
              <a:lnSpc>
                <a:spcPts val="2400"/>
              </a:lnSpc>
              <a:spcBef>
                <a:spcPts val="590"/>
              </a:spcBef>
              <a:spcAft>
                <a:spcPts val="0"/>
              </a:spcAft>
            </a:pPr>
            <a:r>
              <a:rPr sz="1650" dirty="0">
                <a:solidFill>
                  <a:srgbClr val="2DA2BF"/>
                </a:solidFill>
                <a:latin typeface="EGCTCM+ArialMT" panose="02000500000000000000"/>
                <a:cs typeface="EGCTCM+ArialMT" panose="02000500000000000000"/>
              </a:rPr>
              <a:t>•</a:t>
            </a:r>
            <a:r>
              <a:rPr sz="1650" spc="979" dirty="0">
                <a:solidFill>
                  <a:srgbClr val="2DA2BF"/>
                </a:solidFill>
                <a:latin typeface="EGCTCM+ArialMT" panose="02000500000000000000"/>
                <a:cs typeface="EGCTCM+ArialMT" panose="02000500000000000000"/>
              </a:rPr>
              <a:t> </a:t>
            </a:r>
            <a:r>
              <a:rPr sz="2400" spc="10" dirty="0">
                <a:solidFill>
                  <a:srgbClr val="000000"/>
                </a:solidFill>
                <a:latin typeface="ILCCTM+SimHei" panose="02000500000000000000"/>
                <a:cs typeface="ILCCTM+SimHei" panose="02000500000000000000"/>
              </a:rPr>
              <a:t>核查方法：</a:t>
            </a:r>
            <a:r>
              <a:rPr sz="2400" dirty="0">
                <a:solidFill>
                  <a:srgbClr val="000000"/>
                </a:solidFill>
                <a:latin typeface="宋体" panose="02010600030101010101" pitchFamily="2" charset="-122"/>
                <a:cs typeface="宋体" panose="02010600030101010101" pitchFamily="2" charset="-122"/>
              </a:rPr>
              <a:t>1、调阅分析仪器、数采仪和工控机模拟信号</a:t>
            </a:r>
          </a:p>
          <a:p>
            <a:pPr marL="255905" marR="0">
              <a:lnSpc>
                <a:spcPts val="2400"/>
              </a:lnSpc>
              <a:spcBef>
                <a:spcPts val="140"/>
              </a:spcBef>
              <a:spcAft>
                <a:spcPts val="0"/>
              </a:spcAft>
            </a:pPr>
            <a:r>
              <a:rPr sz="2400" dirty="0">
                <a:solidFill>
                  <a:srgbClr val="000000"/>
                </a:solidFill>
                <a:latin typeface="宋体" panose="02010600030101010101" pitchFamily="2" charset="-122"/>
                <a:cs typeface="宋体" panose="02010600030101010101" pitchFamily="2" charset="-122"/>
              </a:rPr>
              <a:t>设置参数，观察是否一致。模拟信号设置不一致，将导致</a:t>
            </a:r>
          </a:p>
          <a:p>
            <a:pPr marL="255905" marR="0">
              <a:lnSpc>
                <a:spcPts val="2400"/>
              </a:lnSpc>
              <a:spcBef>
                <a:spcPts val="190"/>
              </a:spcBef>
              <a:spcAft>
                <a:spcPts val="0"/>
              </a:spcAft>
            </a:pPr>
            <a:r>
              <a:rPr sz="2400" dirty="0">
                <a:solidFill>
                  <a:srgbClr val="000000"/>
                </a:solidFill>
                <a:latin typeface="宋体" panose="02010600030101010101" pitchFamily="2" charset="-122"/>
                <a:cs typeface="宋体" panose="02010600030101010101" pitchFamily="2" charset="-122"/>
              </a:rPr>
              <a:t>传输数据等比例增大或缩小。如采用4-20mA电流模拟信号</a:t>
            </a:r>
          </a:p>
          <a:p>
            <a:pPr marL="255905" marR="0">
              <a:lnSpc>
                <a:spcPts val="2400"/>
              </a:lnSpc>
              <a:spcBef>
                <a:spcPts val="190"/>
              </a:spcBef>
              <a:spcAft>
                <a:spcPts val="0"/>
              </a:spcAft>
            </a:pPr>
            <a:r>
              <a:rPr sz="2400" dirty="0">
                <a:solidFill>
                  <a:srgbClr val="000000"/>
                </a:solidFill>
                <a:latin typeface="宋体" panose="02010600030101010101" pitchFamily="2" charset="-122"/>
                <a:cs typeface="宋体" panose="02010600030101010101" pitchFamily="2" charset="-122"/>
              </a:rPr>
              <a:t>传输时，分析仪器模拟信号输出设置为0-1000，数采仪设</a:t>
            </a:r>
          </a:p>
          <a:p>
            <a:pPr marL="255905" marR="0">
              <a:lnSpc>
                <a:spcPts val="2400"/>
              </a:lnSpc>
              <a:spcBef>
                <a:spcPts val="190"/>
              </a:spcBef>
              <a:spcAft>
                <a:spcPts val="0"/>
              </a:spcAft>
            </a:pPr>
            <a:r>
              <a:rPr sz="2400" dirty="0">
                <a:solidFill>
                  <a:srgbClr val="000000"/>
                </a:solidFill>
                <a:latin typeface="宋体" panose="02010600030101010101" pitchFamily="2" charset="-122"/>
                <a:cs typeface="宋体" panose="02010600030101010101" pitchFamily="2" charset="-122"/>
              </a:rPr>
              <a:t>置为0-500,工控机设置为0-2000，当分析仪器上监测数据</a:t>
            </a:r>
          </a:p>
          <a:p>
            <a:pPr marL="255905" marR="0">
              <a:lnSpc>
                <a:spcPts val="2400"/>
              </a:lnSpc>
              <a:spcBef>
                <a:spcPts val="190"/>
              </a:spcBef>
              <a:spcAft>
                <a:spcPts val="0"/>
              </a:spcAft>
            </a:pPr>
            <a:r>
              <a:rPr sz="2400" dirty="0">
                <a:solidFill>
                  <a:srgbClr val="000000"/>
                </a:solidFill>
                <a:latin typeface="宋体" panose="02010600030101010101" pitchFamily="2" charset="-122"/>
                <a:cs typeface="宋体" panose="02010600030101010101" pitchFamily="2" charset="-122"/>
              </a:rPr>
              <a:t>为500，则数采仪上数据将为250，工控机上为1000。2、</a:t>
            </a:r>
          </a:p>
          <a:p>
            <a:pPr marL="255905" marR="0">
              <a:lnSpc>
                <a:spcPts val="2400"/>
              </a:lnSpc>
              <a:spcBef>
                <a:spcPts val="190"/>
              </a:spcBef>
              <a:spcAft>
                <a:spcPts val="0"/>
              </a:spcAft>
            </a:pPr>
            <a:r>
              <a:rPr sz="2400" dirty="0">
                <a:solidFill>
                  <a:srgbClr val="000000"/>
                </a:solidFill>
                <a:latin typeface="宋体" panose="02010600030101010101" pitchFamily="2" charset="-122"/>
                <a:cs typeface="宋体" panose="02010600030101010101" pitchFamily="2" charset="-122"/>
              </a:rPr>
              <a:t>当采用数字信号传输时，无上述问题。</a:t>
            </a:r>
          </a:p>
          <a:p>
            <a:pPr marL="0" marR="0">
              <a:lnSpc>
                <a:spcPts val="2400"/>
              </a:lnSpc>
              <a:spcBef>
                <a:spcPts val="590"/>
              </a:spcBef>
              <a:spcAft>
                <a:spcPts val="0"/>
              </a:spcAft>
            </a:pPr>
            <a:r>
              <a:rPr sz="1650" dirty="0">
                <a:solidFill>
                  <a:srgbClr val="2DA2BF"/>
                </a:solidFill>
                <a:latin typeface="EGCTCM+ArialMT" panose="02000500000000000000"/>
                <a:cs typeface="EGCTCM+ArialMT" panose="02000500000000000000"/>
              </a:rPr>
              <a:t>•</a:t>
            </a:r>
            <a:r>
              <a:rPr sz="1650" spc="979" dirty="0">
                <a:solidFill>
                  <a:srgbClr val="2DA2BF"/>
                </a:solidFill>
                <a:latin typeface="EGCTCM+ArialMT" panose="02000500000000000000"/>
                <a:cs typeface="EGCTCM+ArialMT" panose="02000500000000000000"/>
              </a:rPr>
              <a:t> </a:t>
            </a:r>
            <a:r>
              <a:rPr sz="2400" spc="10" dirty="0">
                <a:solidFill>
                  <a:srgbClr val="000000"/>
                </a:solidFill>
                <a:latin typeface="ILCCTM+SimHei" panose="02000500000000000000"/>
                <a:cs typeface="ILCCTM+SimHei" panose="02000500000000000000"/>
              </a:rPr>
              <a:t>规范要求：</a:t>
            </a:r>
            <a:r>
              <a:rPr sz="2400" dirty="0">
                <a:solidFill>
                  <a:srgbClr val="000000"/>
                </a:solidFill>
                <a:latin typeface="宋体" panose="02010600030101010101" pitchFamily="2" charset="-122"/>
                <a:cs typeface="宋体" panose="02010600030101010101" pitchFamily="2" charset="-122"/>
              </a:rPr>
              <a:t>针对模拟量采集时，应保证数据采集传输仪的</a:t>
            </a:r>
          </a:p>
          <a:p>
            <a:pPr marL="255905" marR="0">
              <a:lnSpc>
                <a:spcPts val="2400"/>
              </a:lnSpc>
              <a:spcBef>
                <a:spcPts val="190"/>
              </a:spcBef>
              <a:spcAft>
                <a:spcPts val="0"/>
              </a:spcAft>
            </a:pPr>
            <a:r>
              <a:rPr sz="2400" dirty="0">
                <a:solidFill>
                  <a:srgbClr val="000000"/>
                </a:solidFill>
                <a:latin typeface="宋体" panose="02010600030101010101" pitchFamily="2" charset="-122"/>
                <a:cs typeface="宋体" panose="02010600030101010101" pitchFamily="2" charset="-122"/>
              </a:rPr>
              <a:t>采集信号量程设置、转换污染物浓度量程设置与在线监测</a:t>
            </a:r>
          </a:p>
          <a:p>
            <a:pPr marL="255905" marR="0">
              <a:lnSpc>
                <a:spcPts val="2400"/>
              </a:lnSpc>
              <a:spcBef>
                <a:spcPts val="190"/>
              </a:spcBef>
              <a:spcAft>
                <a:spcPts val="0"/>
              </a:spcAft>
            </a:pPr>
            <a:r>
              <a:rPr sz="2400" dirty="0">
                <a:solidFill>
                  <a:srgbClr val="000000"/>
                </a:solidFill>
                <a:latin typeface="宋体" panose="02010600030101010101" pitchFamily="2" charset="-122"/>
                <a:cs typeface="宋体" panose="02010600030101010101" pitchFamily="2" charset="-122"/>
              </a:rPr>
              <a:t>仪器设置的参数一致。（HJ 355-2019</a:t>
            </a:r>
            <a:r>
              <a:rPr sz="2400" spc="2400" dirty="0">
                <a:solidFill>
                  <a:srgbClr val="000000"/>
                </a:solidFill>
                <a:latin typeface="宋体" panose="02010600030101010101" pitchFamily="2" charset="-122"/>
                <a:cs typeface="宋体" panose="02010600030101010101" pitchFamily="2" charset="-122"/>
              </a:rPr>
              <a:t> </a:t>
            </a:r>
            <a:r>
              <a:rPr sz="2400" dirty="0">
                <a:solidFill>
                  <a:srgbClr val="000000"/>
                </a:solidFill>
                <a:latin typeface="宋体" panose="02010600030101010101" pitchFamily="2" charset="-122"/>
                <a:cs typeface="宋体" panose="02010600030101010101" pitchFamily="2" charset="-122"/>
              </a:rPr>
              <a:t>5.1.2）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8245793" y="1404669"/>
            <a:ext cx="809625" cy="506095"/>
          </a:xfrm>
          <a:prstGeom prst="rect">
            <a:avLst/>
          </a:prstGeom>
        </p:spPr>
        <p:txBody>
          <a:bodyPr vert="horz" wrap="square" lIns="0" tIns="0" rIns="0" bIns="0" rtlCol="0">
            <a:spAutoFit/>
          </a:bodyPr>
          <a:lstStyle/>
          <a:p>
            <a:pPr marL="0" marR="0">
              <a:lnSpc>
                <a:spcPts val="1585"/>
              </a:lnSpc>
              <a:spcBef>
                <a:spcPts val="0"/>
              </a:spcBef>
              <a:spcAft>
                <a:spcPts val="0"/>
              </a:spcAft>
            </a:pPr>
            <a:r>
              <a:rPr sz="1600" dirty="0">
                <a:solidFill>
                  <a:srgbClr val="000000"/>
                </a:solidFill>
                <a:latin typeface="ILCCTM+SimHei" panose="02000500000000000000"/>
                <a:cs typeface="ILCCTM+SimHei" panose="02000500000000000000"/>
              </a:rPr>
              <a:t>3号）</a:t>
            </a:r>
          </a:p>
        </p:txBody>
      </p:sp>
      <p:sp>
        <p:nvSpPr>
          <p:cNvPr id="4" name="object 4"/>
          <p:cNvSpPr txBox="1"/>
          <p:nvPr/>
        </p:nvSpPr>
        <p:spPr>
          <a:xfrm>
            <a:off x="559752" y="1696134"/>
            <a:ext cx="8150320" cy="504024"/>
          </a:xfrm>
          <a:prstGeom prst="rect">
            <a:avLst/>
          </a:prstGeom>
        </p:spPr>
        <p:txBody>
          <a:bodyPr vert="horz" wrap="square" lIns="0" tIns="0" rIns="0" bIns="0" rtlCol="0">
            <a:spAutoFit/>
          </a:bodyPr>
          <a:lstStyle/>
          <a:p>
            <a:pPr marL="0" marR="0">
              <a:lnSpc>
                <a:spcPts val="1585"/>
              </a:lnSpc>
              <a:spcBef>
                <a:spcPts val="0"/>
              </a:spcBef>
              <a:spcAft>
                <a:spcPts val="0"/>
              </a:spcAft>
            </a:pPr>
            <a:r>
              <a:rPr sz="1100" dirty="0">
                <a:solidFill>
                  <a:srgbClr val="2DA2BF"/>
                </a:solidFill>
                <a:latin typeface="EGCTCM+ArialMT" panose="02000500000000000000"/>
                <a:cs typeface="EGCTCM+ArialMT" panose="02000500000000000000"/>
              </a:rPr>
              <a:t>•</a:t>
            </a:r>
            <a:r>
              <a:rPr sz="1600" dirty="0">
                <a:solidFill>
                  <a:srgbClr val="000000"/>
                </a:solidFill>
                <a:latin typeface="ILCCTM+SimHei" panose="02000500000000000000"/>
                <a:cs typeface="ILCCTM+SimHei" panose="02000500000000000000"/>
              </a:rPr>
              <a:t>[2]</a:t>
            </a:r>
            <a:r>
              <a:rPr sz="1600" spc="-360" dirty="0">
                <a:solidFill>
                  <a:srgbClr val="000000"/>
                </a:solidFill>
                <a:latin typeface="ILCCTM+SimHei" panose="02000500000000000000"/>
                <a:cs typeface="ILCCTM+SimHei" panose="02000500000000000000"/>
              </a:rPr>
              <a:t> </a:t>
            </a:r>
            <a:r>
              <a:rPr sz="1600" dirty="0">
                <a:solidFill>
                  <a:srgbClr val="000000"/>
                </a:solidFill>
                <a:latin typeface="ILCCTM+SimHei" panose="02000500000000000000"/>
                <a:cs typeface="ILCCTM+SimHei" panose="02000500000000000000"/>
              </a:rPr>
              <a:t>污染物在线监控（监测）系统数据传输标准&lt;2017.4.24&gt;</a:t>
            </a:r>
            <a:r>
              <a:rPr sz="1600" spc="806" dirty="0">
                <a:solidFill>
                  <a:srgbClr val="000000"/>
                </a:solidFill>
                <a:latin typeface="ILCCTM+SimHei" panose="02000500000000000000"/>
                <a:cs typeface="ILCCTM+SimHei" panose="02000500000000000000"/>
              </a:rPr>
              <a:t> </a:t>
            </a:r>
            <a:r>
              <a:rPr sz="1600" dirty="0">
                <a:solidFill>
                  <a:srgbClr val="000000"/>
                </a:solidFill>
                <a:latin typeface="ILCCTM+SimHei" panose="02000500000000000000"/>
                <a:cs typeface="ILCCTM+SimHei" panose="02000500000000000000"/>
              </a:rPr>
              <a:t>（HJ 212-2017）</a:t>
            </a:r>
          </a:p>
        </p:txBody>
      </p:sp>
      <p:sp>
        <p:nvSpPr>
          <p:cNvPr id="5" name="object 5"/>
          <p:cNvSpPr txBox="1"/>
          <p:nvPr/>
        </p:nvSpPr>
        <p:spPr>
          <a:xfrm>
            <a:off x="559752" y="1987599"/>
            <a:ext cx="8961993" cy="745172"/>
          </a:xfrm>
          <a:prstGeom prst="rect">
            <a:avLst/>
          </a:prstGeom>
        </p:spPr>
        <p:txBody>
          <a:bodyPr vert="horz" wrap="square" lIns="0" tIns="0" rIns="0" bIns="0" rtlCol="0">
            <a:spAutoFit/>
          </a:bodyPr>
          <a:lstStyle/>
          <a:p>
            <a:pPr marL="0" marR="0">
              <a:lnSpc>
                <a:spcPts val="1585"/>
              </a:lnSpc>
              <a:spcBef>
                <a:spcPts val="0"/>
              </a:spcBef>
              <a:spcAft>
                <a:spcPts val="0"/>
              </a:spcAft>
            </a:pPr>
            <a:r>
              <a:rPr sz="1100" dirty="0">
                <a:solidFill>
                  <a:srgbClr val="2DA2BF"/>
                </a:solidFill>
                <a:latin typeface="EGCTCM+ArialMT" panose="02000500000000000000"/>
                <a:cs typeface="EGCTCM+ArialMT" panose="02000500000000000000"/>
              </a:rPr>
              <a:t>•</a:t>
            </a:r>
            <a:r>
              <a:rPr sz="1600" dirty="0">
                <a:solidFill>
                  <a:srgbClr val="000000"/>
                </a:solidFill>
                <a:latin typeface="ILCCTM+SimHei" panose="02000500000000000000"/>
                <a:cs typeface="ILCCTM+SimHei" panose="02000500000000000000"/>
              </a:rPr>
              <a:t>[3]</a:t>
            </a:r>
            <a:r>
              <a:rPr sz="1600" spc="-360" dirty="0">
                <a:solidFill>
                  <a:srgbClr val="000000"/>
                </a:solidFill>
                <a:latin typeface="ILCCTM+SimHei" panose="02000500000000000000"/>
                <a:cs typeface="ILCCTM+SimHei" panose="02000500000000000000"/>
              </a:rPr>
              <a:t> </a:t>
            </a:r>
            <a:r>
              <a:rPr sz="1600" dirty="0">
                <a:solidFill>
                  <a:srgbClr val="000000"/>
                </a:solidFill>
                <a:latin typeface="ILCCTM+SimHei" panose="02000500000000000000"/>
                <a:cs typeface="ILCCTM+SimHei" panose="02000500000000000000"/>
              </a:rPr>
              <a:t>固定污染源烟气（SO2、NOx、颗粒物）排放连续监测技术规范&lt;2018.3.1&gt; （HJ 75-</a:t>
            </a:r>
          </a:p>
          <a:p>
            <a:pPr marL="0" marR="0">
              <a:lnSpc>
                <a:spcPts val="1585"/>
              </a:lnSpc>
              <a:spcBef>
                <a:spcPts val="305"/>
              </a:spcBef>
              <a:spcAft>
                <a:spcPts val="0"/>
              </a:spcAft>
            </a:pPr>
            <a:r>
              <a:rPr sz="1600" dirty="0">
                <a:solidFill>
                  <a:srgbClr val="000000"/>
                </a:solidFill>
                <a:latin typeface="ILCCTM+SimHei" panose="02000500000000000000"/>
                <a:cs typeface="ILCCTM+SimHei" panose="02000500000000000000"/>
              </a:rPr>
              <a:t>2017）</a:t>
            </a:r>
          </a:p>
        </p:txBody>
      </p:sp>
      <p:sp>
        <p:nvSpPr>
          <p:cNvPr id="6" name="object 6"/>
          <p:cNvSpPr txBox="1"/>
          <p:nvPr/>
        </p:nvSpPr>
        <p:spPr>
          <a:xfrm>
            <a:off x="559752" y="2519729"/>
            <a:ext cx="8369396" cy="744963"/>
          </a:xfrm>
          <a:prstGeom prst="rect">
            <a:avLst/>
          </a:prstGeom>
        </p:spPr>
        <p:txBody>
          <a:bodyPr vert="horz" wrap="square" lIns="0" tIns="0" rIns="0" bIns="0" rtlCol="0">
            <a:spAutoFit/>
          </a:bodyPr>
          <a:lstStyle/>
          <a:p>
            <a:pPr marL="0" marR="0">
              <a:lnSpc>
                <a:spcPts val="1585"/>
              </a:lnSpc>
              <a:spcBef>
                <a:spcPts val="0"/>
              </a:spcBef>
              <a:spcAft>
                <a:spcPts val="0"/>
              </a:spcAft>
            </a:pPr>
            <a:r>
              <a:rPr sz="1100" dirty="0">
                <a:solidFill>
                  <a:srgbClr val="2DA2BF"/>
                </a:solidFill>
                <a:latin typeface="EGCTCM+ArialMT" panose="02000500000000000000"/>
                <a:cs typeface="EGCTCM+ArialMT" panose="02000500000000000000"/>
              </a:rPr>
              <a:t>•</a:t>
            </a:r>
            <a:r>
              <a:rPr sz="1600" dirty="0">
                <a:solidFill>
                  <a:srgbClr val="000000"/>
                </a:solidFill>
                <a:latin typeface="ILCCTM+SimHei" panose="02000500000000000000"/>
                <a:cs typeface="ILCCTM+SimHei" panose="02000500000000000000"/>
              </a:rPr>
              <a:t>[4]</a:t>
            </a:r>
            <a:r>
              <a:rPr sz="1600" spc="-360" dirty="0">
                <a:solidFill>
                  <a:srgbClr val="000000"/>
                </a:solidFill>
                <a:latin typeface="ILCCTM+SimHei" panose="02000500000000000000"/>
                <a:cs typeface="ILCCTM+SimHei" panose="02000500000000000000"/>
              </a:rPr>
              <a:t> </a:t>
            </a:r>
            <a:r>
              <a:rPr sz="1600" dirty="0">
                <a:solidFill>
                  <a:srgbClr val="000000"/>
                </a:solidFill>
                <a:latin typeface="ILCCTM+SimHei" panose="02000500000000000000"/>
                <a:cs typeface="ILCCTM+SimHei" panose="02000500000000000000"/>
              </a:rPr>
              <a:t>固定污染源烟气（SO2、Nox、颗粒物）排放连续监测系统技术要求及检测方法</a:t>
            </a:r>
          </a:p>
          <a:p>
            <a:pPr marL="0" marR="0">
              <a:lnSpc>
                <a:spcPts val="1585"/>
              </a:lnSpc>
              <a:spcBef>
                <a:spcPts val="305"/>
              </a:spcBef>
              <a:spcAft>
                <a:spcPts val="0"/>
              </a:spcAft>
            </a:pPr>
            <a:r>
              <a:rPr sz="1600" dirty="0">
                <a:solidFill>
                  <a:srgbClr val="000000"/>
                </a:solidFill>
                <a:latin typeface="ILCCTM+SimHei" panose="02000500000000000000"/>
                <a:cs typeface="ILCCTM+SimHei" panose="02000500000000000000"/>
              </a:rPr>
              <a:t>&lt;2018.3.1&gt; （HJ 76-2017）</a:t>
            </a:r>
          </a:p>
        </p:txBody>
      </p:sp>
      <p:sp>
        <p:nvSpPr>
          <p:cNvPr id="7" name="object 7"/>
          <p:cNvSpPr txBox="1"/>
          <p:nvPr/>
        </p:nvSpPr>
        <p:spPr>
          <a:xfrm>
            <a:off x="559752" y="3051859"/>
            <a:ext cx="8967835" cy="745226"/>
          </a:xfrm>
          <a:prstGeom prst="rect">
            <a:avLst/>
          </a:prstGeom>
        </p:spPr>
        <p:txBody>
          <a:bodyPr vert="horz" wrap="square" lIns="0" tIns="0" rIns="0" bIns="0" rtlCol="0">
            <a:spAutoFit/>
          </a:bodyPr>
          <a:lstStyle/>
          <a:p>
            <a:pPr marL="0" marR="0">
              <a:lnSpc>
                <a:spcPts val="1585"/>
              </a:lnSpc>
              <a:spcBef>
                <a:spcPts val="0"/>
              </a:spcBef>
              <a:spcAft>
                <a:spcPts val="0"/>
              </a:spcAft>
            </a:pPr>
            <a:r>
              <a:rPr sz="1100" dirty="0">
                <a:solidFill>
                  <a:srgbClr val="2DA2BF"/>
                </a:solidFill>
                <a:latin typeface="EGCTCM+ArialMT" panose="02000500000000000000"/>
                <a:cs typeface="EGCTCM+ArialMT" panose="02000500000000000000"/>
              </a:rPr>
              <a:t>•</a:t>
            </a:r>
            <a:r>
              <a:rPr sz="1600" dirty="0">
                <a:solidFill>
                  <a:srgbClr val="000000"/>
                </a:solidFill>
                <a:latin typeface="ILCCTM+SimHei" panose="02000500000000000000"/>
                <a:cs typeface="ILCCTM+SimHei" panose="02000500000000000000"/>
              </a:rPr>
              <a:t>[5]</a:t>
            </a:r>
            <a:r>
              <a:rPr sz="1600" spc="-360" dirty="0">
                <a:solidFill>
                  <a:srgbClr val="000000"/>
                </a:solidFill>
                <a:latin typeface="ILCCTM+SimHei" panose="02000500000000000000"/>
                <a:cs typeface="ILCCTM+SimHei" panose="02000500000000000000"/>
              </a:rPr>
              <a:t> </a:t>
            </a:r>
            <a:r>
              <a:rPr sz="1600" dirty="0">
                <a:solidFill>
                  <a:srgbClr val="000000"/>
                </a:solidFill>
                <a:latin typeface="ILCCTM+SimHei" panose="02000500000000000000"/>
                <a:cs typeface="ILCCTM+SimHei" panose="02000500000000000000"/>
              </a:rPr>
              <a:t>水污染源在线监测系统（CODCr、NH3-N 等）安装技术规范&lt;2019.12.24&gt; （HJ 353-</a:t>
            </a:r>
          </a:p>
          <a:p>
            <a:pPr marL="0" marR="0">
              <a:lnSpc>
                <a:spcPts val="1585"/>
              </a:lnSpc>
              <a:spcBef>
                <a:spcPts val="305"/>
              </a:spcBef>
              <a:spcAft>
                <a:spcPts val="0"/>
              </a:spcAft>
            </a:pPr>
            <a:r>
              <a:rPr sz="1600" dirty="0">
                <a:solidFill>
                  <a:srgbClr val="000000"/>
                </a:solidFill>
                <a:latin typeface="ILCCTM+SimHei" panose="02000500000000000000"/>
                <a:cs typeface="ILCCTM+SimHei" panose="02000500000000000000"/>
              </a:rPr>
              <a:t>2019）</a:t>
            </a:r>
          </a:p>
        </p:txBody>
      </p:sp>
      <p:sp>
        <p:nvSpPr>
          <p:cNvPr id="8" name="object 8"/>
          <p:cNvSpPr txBox="1"/>
          <p:nvPr/>
        </p:nvSpPr>
        <p:spPr>
          <a:xfrm>
            <a:off x="559752" y="3583989"/>
            <a:ext cx="8967835" cy="745226"/>
          </a:xfrm>
          <a:prstGeom prst="rect">
            <a:avLst/>
          </a:prstGeom>
        </p:spPr>
        <p:txBody>
          <a:bodyPr vert="horz" wrap="square" lIns="0" tIns="0" rIns="0" bIns="0" rtlCol="0">
            <a:spAutoFit/>
          </a:bodyPr>
          <a:lstStyle/>
          <a:p>
            <a:pPr marL="0" marR="0">
              <a:lnSpc>
                <a:spcPts val="1585"/>
              </a:lnSpc>
              <a:spcBef>
                <a:spcPts val="0"/>
              </a:spcBef>
              <a:spcAft>
                <a:spcPts val="0"/>
              </a:spcAft>
            </a:pPr>
            <a:r>
              <a:rPr sz="1100" dirty="0">
                <a:solidFill>
                  <a:srgbClr val="2DA2BF"/>
                </a:solidFill>
                <a:latin typeface="EGCTCM+ArialMT" panose="02000500000000000000"/>
                <a:cs typeface="EGCTCM+ArialMT" panose="02000500000000000000"/>
              </a:rPr>
              <a:t>•</a:t>
            </a:r>
            <a:r>
              <a:rPr sz="1600" dirty="0">
                <a:solidFill>
                  <a:srgbClr val="000000"/>
                </a:solidFill>
                <a:latin typeface="ILCCTM+SimHei" panose="02000500000000000000"/>
                <a:cs typeface="ILCCTM+SimHei" panose="02000500000000000000"/>
              </a:rPr>
              <a:t>[6]</a:t>
            </a:r>
            <a:r>
              <a:rPr sz="1600" spc="-360" dirty="0">
                <a:solidFill>
                  <a:srgbClr val="000000"/>
                </a:solidFill>
                <a:latin typeface="ILCCTM+SimHei" panose="02000500000000000000"/>
                <a:cs typeface="ILCCTM+SimHei" panose="02000500000000000000"/>
              </a:rPr>
              <a:t> </a:t>
            </a:r>
            <a:r>
              <a:rPr sz="1600" dirty="0">
                <a:solidFill>
                  <a:srgbClr val="000000"/>
                </a:solidFill>
                <a:latin typeface="ILCCTM+SimHei" panose="02000500000000000000"/>
                <a:cs typeface="ILCCTM+SimHei" panose="02000500000000000000"/>
              </a:rPr>
              <a:t>水污染源在线监测系统（CODCr、NH3-N 等）验收技术规范&lt;2019.12.24&gt; （HJ 354-</a:t>
            </a:r>
          </a:p>
          <a:p>
            <a:pPr marL="0" marR="0">
              <a:lnSpc>
                <a:spcPts val="1585"/>
              </a:lnSpc>
              <a:spcBef>
                <a:spcPts val="305"/>
              </a:spcBef>
              <a:spcAft>
                <a:spcPts val="0"/>
              </a:spcAft>
            </a:pPr>
            <a:r>
              <a:rPr sz="1600" dirty="0">
                <a:solidFill>
                  <a:srgbClr val="000000"/>
                </a:solidFill>
                <a:latin typeface="ILCCTM+SimHei" panose="02000500000000000000"/>
                <a:cs typeface="ILCCTM+SimHei" panose="02000500000000000000"/>
              </a:rPr>
              <a:t>2019）</a:t>
            </a:r>
          </a:p>
        </p:txBody>
      </p:sp>
      <p:sp>
        <p:nvSpPr>
          <p:cNvPr id="9" name="object 9"/>
          <p:cNvSpPr txBox="1"/>
          <p:nvPr/>
        </p:nvSpPr>
        <p:spPr>
          <a:xfrm>
            <a:off x="559752" y="4116119"/>
            <a:ext cx="8967835" cy="745226"/>
          </a:xfrm>
          <a:prstGeom prst="rect">
            <a:avLst/>
          </a:prstGeom>
        </p:spPr>
        <p:txBody>
          <a:bodyPr vert="horz" wrap="square" lIns="0" tIns="0" rIns="0" bIns="0" rtlCol="0">
            <a:spAutoFit/>
          </a:bodyPr>
          <a:lstStyle/>
          <a:p>
            <a:pPr marL="0" marR="0">
              <a:lnSpc>
                <a:spcPts val="1585"/>
              </a:lnSpc>
              <a:spcBef>
                <a:spcPts val="0"/>
              </a:spcBef>
              <a:spcAft>
                <a:spcPts val="0"/>
              </a:spcAft>
            </a:pPr>
            <a:r>
              <a:rPr sz="1100" dirty="0">
                <a:solidFill>
                  <a:srgbClr val="2DA2BF"/>
                </a:solidFill>
                <a:latin typeface="EGCTCM+ArialMT" panose="02000500000000000000"/>
                <a:cs typeface="EGCTCM+ArialMT" panose="02000500000000000000"/>
              </a:rPr>
              <a:t>•</a:t>
            </a:r>
            <a:r>
              <a:rPr sz="1600" dirty="0">
                <a:solidFill>
                  <a:srgbClr val="000000"/>
                </a:solidFill>
                <a:latin typeface="ILCCTM+SimHei" panose="02000500000000000000"/>
                <a:cs typeface="ILCCTM+SimHei" panose="02000500000000000000"/>
              </a:rPr>
              <a:t>[7]</a:t>
            </a:r>
            <a:r>
              <a:rPr sz="1600" spc="-360" dirty="0">
                <a:solidFill>
                  <a:srgbClr val="000000"/>
                </a:solidFill>
                <a:latin typeface="ILCCTM+SimHei" panose="02000500000000000000"/>
                <a:cs typeface="ILCCTM+SimHei" panose="02000500000000000000"/>
              </a:rPr>
              <a:t> </a:t>
            </a:r>
            <a:r>
              <a:rPr sz="1600" dirty="0">
                <a:solidFill>
                  <a:srgbClr val="000000"/>
                </a:solidFill>
                <a:latin typeface="ILCCTM+SimHei" panose="02000500000000000000"/>
                <a:cs typeface="ILCCTM+SimHei" panose="02000500000000000000"/>
              </a:rPr>
              <a:t>水污染源在线监测系统（CODCr、NH3-N 等）运行技术规范&lt;2019.12.24&gt; （HJ 355-</a:t>
            </a:r>
          </a:p>
          <a:p>
            <a:pPr marL="0" marR="0">
              <a:lnSpc>
                <a:spcPts val="1585"/>
              </a:lnSpc>
              <a:spcBef>
                <a:spcPts val="305"/>
              </a:spcBef>
              <a:spcAft>
                <a:spcPts val="0"/>
              </a:spcAft>
            </a:pPr>
            <a:r>
              <a:rPr sz="1600" dirty="0">
                <a:solidFill>
                  <a:srgbClr val="000000"/>
                </a:solidFill>
                <a:latin typeface="ILCCTM+SimHei" panose="02000500000000000000"/>
                <a:cs typeface="ILCCTM+SimHei" panose="02000500000000000000"/>
              </a:rPr>
              <a:t>2019）</a:t>
            </a:r>
          </a:p>
        </p:txBody>
      </p:sp>
      <p:sp>
        <p:nvSpPr>
          <p:cNvPr id="10" name="object 10"/>
          <p:cNvSpPr txBox="1"/>
          <p:nvPr/>
        </p:nvSpPr>
        <p:spPr>
          <a:xfrm>
            <a:off x="559752" y="4648249"/>
            <a:ext cx="8961993" cy="745191"/>
          </a:xfrm>
          <a:prstGeom prst="rect">
            <a:avLst/>
          </a:prstGeom>
        </p:spPr>
        <p:txBody>
          <a:bodyPr vert="horz" wrap="square" lIns="0" tIns="0" rIns="0" bIns="0" rtlCol="0">
            <a:spAutoFit/>
          </a:bodyPr>
          <a:lstStyle/>
          <a:p>
            <a:pPr marL="0" marR="0">
              <a:lnSpc>
                <a:spcPts val="1585"/>
              </a:lnSpc>
              <a:spcBef>
                <a:spcPts val="0"/>
              </a:spcBef>
              <a:spcAft>
                <a:spcPts val="0"/>
              </a:spcAft>
            </a:pPr>
            <a:r>
              <a:rPr sz="1100" dirty="0">
                <a:solidFill>
                  <a:srgbClr val="2DA2BF"/>
                </a:solidFill>
                <a:latin typeface="EGCTCM+ArialMT" panose="02000500000000000000"/>
                <a:cs typeface="EGCTCM+ArialMT" panose="02000500000000000000"/>
              </a:rPr>
              <a:t>•</a:t>
            </a:r>
            <a:r>
              <a:rPr sz="1600" dirty="0">
                <a:solidFill>
                  <a:srgbClr val="000000"/>
                </a:solidFill>
                <a:latin typeface="ILCCTM+SimHei" panose="02000500000000000000"/>
                <a:cs typeface="ILCCTM+SimHei" panose="02000500000000000000"/>
              </a:rPr>
              <a:t>[8]</a:t>
            </a:r>
            <a:r>
              <a:rPr sz="1600" spc="-360" dirty="0">
                <a:solidFill>
                  <a:srgbClr val="000000"/>
                </a:solidFill>
                <a:latin typeface="ILCCTM+SimHei" panose="02000500000000000000"/>
                <a:cs typeface="ILCCTM+SimHei" panose="02000500000000000000"/>
              </a:rPr>
              <a:t> </a:t>
            </a:r>
            <a:r>
              <a:rPr sz="1600" dirty="0">
                <a:solidFill>
                  <a:srgbClr val="000000"/>
                </a:solidFill>
                <a:latin typeface="ILCCTM+SimHei" panose="02000500000000000000"/>
                <a:cs typeface="ILCCTM+SimHei" panose="02000500000000000000"/>
              </a:rPr>
              <a:t>水污染源在线监测系统（CODCr、NH3-N 等）数据有效性判别技术规范&lt;2019.12.24&gt;</a:t>
            </a:r>
          </a:p>
          <a:p>
            <a:pPr marL="0" marR="0">
              <a:lnSpc>
                <a:spcPts val="1585"/>
              </a:lnSpc>
              <a:spcBef>
                <a:spcPts val="305"/>
              </a:spcBef>
              <a:spcAft>
                <a:spcPts val="0"/>
              </a:spcAft>
            </a:pPr>
            <a:r>
              <a:rPr sz="1600" dirty="0">
                <a:solidFill>
                  <a:srgbClr val="000000"/>
                </a:solidFill>
                <a:latin typeface="ILCCTM+SimHei" panose="02000500000000000000"/>
                <a:cs typeface="ILCCTM+SimHei" panose="02000500000000000000"/>
              </a:rPr>
              <a:t>（HJ 356-2019）</a:t>
            </a:r>
          </a:p>
        </p:txBody>
      </p:sp>
      <p:sp>
        <p:nvSpPr>
          <p:cNvPr id="11" name="object 11"/>
          <p:cNvSpPr txBox="1"/>
          <p:nvPr/>
        </p:nvSpPr>
        <p:spPr>
          <a:xfrm>
            <a:off x="559752" y="5180379"/>
            <a:ext cx="9308496" cy="1087092"/>
          </a:xfrm>
          <a:prstGeom prst="rect">
            <a:avLst/>
          </a:prstGeom>
        </p:spPr>
        <p:txBody>
          <a:bodyPr vert="horz" wrap="square" lIns="0" tIns="0" rIns="0" bIns="0" rtlCol="0">
            <a:spAutoFit/>
          </a:bodyPr>
          <a:lstStyle/>
          <a:p>
            <a:pPr marL="0" marR="0">
              <a:lnSpc>
                <a:spcPts val="1585"/>
              </a:lnSpc>
              <a:spcBef>
                <a:spcPts val="0"/>
              </a:spcBef>
              <a:spcAft>
                <a:spcPts val="0"/>
              </a:spcAft>
            </a:pPr>
            <a:r>
              <a:rPr sz="1100" dirty="0">
                <a:solidFill>
                  <a:srgbClr val="2DA2BF"/>
                </a:solidFill>
                <a:latin typeface="EGCTCM+ArialMT" panose="02000500000000000000"/>
                <a:cs typeface="EGCTCM+ArialMT" panose="02000500000000000000"/>
              </a:rPr>
              <a:t>•</a:t>
            </a:r>
            <a:r>
              <a:rPr sz="1600" dirty="0">
                <a:solidFill>
                  <a:srgbClr val="000000"/>
                </a:solidFill>
                <a:latin typeface="ILCCTM+SimHei" panose="02000500000000000000"/>
                <a:cs typeface="ILCCTM+SimHei" panose="02000500000000000000"/>
              </a:rPr>
              <a:t>[9]</a:t>
            </a:r>
            <a:r>
              <a:rPr sz="1600" spc="-360" dirty="0">
                <a:solidFill>
                  <a:srgbClr val="000000"/>
                </a:solidFill>
                <a:latin typeface="ILCCTM+SimHei" panose="02000500000000000000"/>
                <a:cs typeface="ILCCTM+SimHei" panose="02000500000000000000"/>
              </a:rPr>
              <a:t> </a:t>
            </a:r>
            <a:r>
              <a:rPr sz="1600" dirty="0">
                <a:solidFill>
                  <a:srgbClr val="000000"/>
                </a:solidFill>
                <a:latin typeface="ILCCTM+SimHei" panose="02000500000000000000"/>
                <a:cs typeface="ILCCTM+SimHei" panose="02000500000000000000"/>
              </a:rPr>
              <a:t>《环境监测数据弄虚作假行为判定及处理办法》&lt;2015.12.28&gt; （环发〔2015〕175号）</a:t>
            </a:r>
          </a:p>
          <a:p>
            <a:pPr marL="0" marR="0">
              <a:lnSpc>
                <a:spcPts val="1585"/>
              </a:lnSpc>
              <a:spcBef>
                <a:spcPts val="710"/>
              </a:spcBef>
              <a:spcAft>
                <a:spcPts val="0"/>
              </a:spcAft>
            </a:pPr>
            <a:r>
              <a:rPr sz="1100" dirty="0">
                <a:solidFill>
                  <a:srgbClr val="2DA2BF"/>
                </a:solidFill>
                <a:latin typeface="EGCTCM+ArialMT" panose="02000500000000000000"/>
                <a:cs typeface="EGCTCM+ArialMT" panose="02000500000000000000"/>
              </a:rPr>
              <a:t>•</a:t>
            </a:r>
            <a:r>
              <a:rPr sz="1600" dirty="0">
                <a:solidFill>
                  <a:srgbClr val="000000"/>
                </a:solidFill>
                <a:latin typeface="ILCCTM+SimHei" panose="02000500000000000000"/>
                <a:cs typeface="ILCCTM+SimHei" panose="02000500000000000000"/>
              </a:rPr>
              <a:t>[10]</a:t>
            </a:r>
            <a:r>
              <a:rPr sz="1600" spc="-360" dirty="0">
                <a:solidFill>
                  <a:srgbClr val="000000"/>
                </a:solidFill>
                <a:latin typeface="ILCCTM+SimHei" panose="02000500000000000000"/>
                <a:cs typeface="ILCCTM+SimHei" panose="02000500000000000000"/>
              </a:rPr>
              <a:t> </a:t>
            </a:r>
            <a:r>
              <a:rPr sz="1600" dirty="0">
                <a:solidFill>
                  <a:srgbClr val="000000"/>
                </a:solidFill>
                <a:latin typeface="ILCCTM+SimHei" panose="02000500000000000000"/>
                <a:cs typeface="ILCCTM+SimHei" panose="02000500000000000000"/>
              </a:rPr>
              <a:t>超声波明渠污水流量计技术要求及检测方法&lt;2019.12.24&gt; （HJ 15-2019）</a:t>
            </a:r>
          </a:p>
          <a:p>
            <a:pPr marL="0" marR="0">
              <a:lnSpc>
                <a:spcPts val="1585"/>
              </a:lnSpc>
              <a:spcBef>
                <a:spcPts val="710"/>
              </a:spcBef>
              <a:spcAft>
                <a:spcPts val="0"/>
              </a:spcAft>
            </a:pPr>
            <a:r>
              <a:rPr sz="1100" dirty="0">
                <a:solidFill>
                  <a:srgbClr val="2DA2BF"/>
                </a:solidFill>
                <a:latin typeface="EGCTCM+ArialMT" panose="02000500000000000000"/>
                <a:cs typeface="EGCTCM+ArialMT" panose="02000500000000000000"/>
              </a:rPr>
              <a:t>•</a:t>
            </a:r>
            <a:r>
              <a:rPr sz="1600" dirty="0">
                <a:solidFill>
                  <a:srgbClr val="000000"/>
                </a:solidFill>
                <a:latin typeface="ILCCTM+SimHei" panose="02000500000000000000"/>
                <a:cs typeface="ILCCTM+SimHei" panose="02000500000000000000"/>
              </a:rPr>
              <a:t>[11]</a:t>
            </a:r>
            <a:r>
              <a:rPr sz="1600" spc="-360" dirty="0">
                <a:solidFill>
                  <a:srgbClr val="000000"/>
                </a:solidFill>
                <a:latin typeface="ILCCTM+SimHei" panose="02000500000000000000"/>
                <a:cs typeface="ILCCTM+SimHei" panose="02000500000000000000"/>
              </a:rPr>
              <a:t> </a:t>
            </a:r>
            <a:r>
              <a:rPr sz="1600" dirty="0">
                <a:solidFill>
                  <a:srgbClr val="000000"/>
                </a:solidFill>
                <a:latin typeface="ILCCTM+SimHei" panose="02000500000000000000"/>
                <a:cs typeface="ILCCTM+SimHei" panose="02000500000000000000"/>
              </a:rPr>
              <a:t>水质化学需氧量的测定快速消解分光光度法&lt;2007.12.07&gt; （HJ/T 399-2007）</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657860" y="1055330"/>
            <a:ext cx="8980615" cy="1677863"/>
          </a:xfrm>
          <a:prstGeom prst="rect">
            <a:avLst/>
          </a:prstGeom>
        </p:spPr>
        <p:txBody>
          <a:bodyPr vert="horz" wrap="square" lIns="0" tIns="0" rIns="0" bIns="0" rtlCol="0">
            <a:spAutoFit/>
          </a:bodyPr>
          <a:lstStyle/>
          <a:p>
            <a:pPr marL="0" marR="0">
              <a:lnSpc>
                <a:spcPts val="2700"/>
              </a:lnSpc>
              <a:spcBef>
                <a:spcPts val="0"/>
              </a:spcBef>
              <a:spcAft>
                <a:spcPts val="0"/>
              </a:spcAft>
            </a:pPr>
            <a:r>
              <a:rPr sz="1850" dirty="0">
                <a:solidFill>
                  <a:srgbClr val="2DA2BF"/>
                </a:solidFill>
                <a:latin typeface="UVWQUJ+Wingdings3" panose="02000500000000000000"/>
                <a:cs typeface="UVWQUJ+Wingdings3" panose="02000500000000000000"/>
              </a:rPr>
              <a:t></a:t>
            </a:r>
            <a:r>
              <a:rPr sz="1850" spc="572" dirty="0">
                <a:solidFill>
                  <a:srgbClr val="2DA2BF"/>
                </a:solidFill>
                <a:latin typeface="Times New Roman" panose="02020603050405020304"/>
                <a:cs typeface="Times New Roman" panose="02020603050405020304"/>
              </a:rPr>
              <a:t> </a:t>
            </a:r>
            <a:r>
              <a:rPr sz="2700" dirty="0">
                <a:solidFill>
                  <a:srgbClr val="000000"/>
                </a:solidFill>
                <a:latin typeface="ILCCTM+SimHei" panose="02000500000000000000"/>
                <a:cs typeface="ILCCTM+SimHei" panose="02000500000000000000"/>
              </a:rPr>
              <a:t>常见问题：当采用模拟信号传输时，通过添加电阻</a:t>
            </a:r>
          </a:p>
          <a:p>
            <a:pPr marL="255905" marR="0">
              <a:lnSpc>
                <a:spcPts val="2700"/>
              </a:lnSpc>
              <a:spcBef>
                <a:spcPts val="540"/>
              </a:spcBef>
              <a:spcAft>
                <a:spcPts val="0"/>
              </a:spcAft>
            </a:pPr>
            <a:r>
              <a:rPr sz="2700" dirty="0">
                <a:solidFill>
                  <a:srgbClr val="000000"/>
                </a:solidFill>
                <a:latin typeface="ILCCTM+SimHei" panose="02000500000000000000"/>
                <a:cs typeface="ILCCTM+SimHei" panose="02000500000000000000"/>
              </a:rPr>
              <a:t>等电气元件或其他方式，使传输电流（或电压）信</a:t>
            </a:r>
          </a:p>
          <a:p>
            <a:pPr marL="255905" marR="0">
              <a:lnSpc>
                <a:spcPts val="2700"/>
              </a:lnSpc>
              <a:spcBef>
                <a:spcPts val="590"/>
              </a:spcBef>
              <a:spcAft>
                <a:spcPts val="0"/>
              </a:spcAft>
            </a:pPr>
            <a:r>
              <a:rPr sz="2700" dirty="0">
                <a:solidFill>
                  <a:srgbClr val="000000"/>
                </a:solidFill>
                <a:latin typeface="ILCCTM+SimHei" panose="02000500000000000000"/>
                <a:cs typeface="ILCCTM+SimHei" panose="02000500000000000000"/>
              </a:rPr>
              <a:t>号发生变化，从而控制上传数据。</a:t>
            </a:r>
          </a:p>
        </p:txBody>
      </p:sp>
      <p:sp>
        <p:nvSpPr>
          <p:cNvPr id="4" name="object 4"/>
          <p:cNvSpPr txBox="1"/>
          <p:nvPr/>
        </p:nvSpPr>
        <p:spPr>
          <a:xfrm>
            <a:off x="657860" y="2336125"/>
            <a:ext cx="8969661" cy="2111696"/>
          </a:xfrm>
          <a:prstGeom prst="rect">
            <a:avLst/>
          </a:prstGeom>
        </p:spPr>
        <p:txBody>
          <a:bodyPr vert="horz" wrap="square" lIns="0" tIns="0" rIns="0" bIns="0" rtlCol="0">
            <a:spAutoFit/>
          </a:bodyPr>
          <a:lstStyle/>
          <a:p>
            <a:pPr marL="0" marR="0">
              <a:lnSpc>
                <a:spcPts val="2815"/>
              </a:lnSpc>
              <a:spcBef>
                <a:spcPts val="0"/>
              </a:spcBef>
              <a:spcAft>
                <a:spcPts val="0"/>
              </a:spcAft>
            </a:pPr>
            <a:r>
              <a:rPr sz="1850" dirty="0">
                <a:solidFill>
                  <a:srgbClr val="2DA2BF"/>
                </a:solidFill>
                <a:latin typeface="UVWQUJ+Wingdings3" panose="02000500000000000000"/>
                <a:cs typeface="UVWQUJ+Wingdings3" panose="02000500000000000000"/>
              </a:rPr>
              <a:t></a:t>
            </a:r>
            <a:r>
              <a:rPr sz="1850" spc="572" dirty="0">
                <a:solidFill>
                  <a:srgbClr val="2DA2BF"/>
                </a:solidFill>
                <a:latin typeface="Times New Roman" panose="02020603050405020304"/>
                <a:cs typeface="Times New Roman" panose="02020603050405020304"/>
              </a:rPr>
              <a:t> </a:t>
            </a:r>
            <a:r>
              <a:rPr sz="2700" spc="15" dirty="0">
                <a:solidFill>
                  <a:srgbClr val="000000"/>
                </a:solidFill>
                <a:latin typeface="ILCCTM+SimHei" panose="02000500000000000000"/>
                <a:cs typeface="ILCCTM+SimHei" panose="02000500000000000000"/>
              </a:rPr>
              <a:t>核查方法：</a:t>
            </a:r>
            <a:r>
              <a:rPr sz="2700" dirty="0">
                <a:solidFill>
                  <a:srgbClr val="000000"/>
                </a:solidFill>
                <a:latin typeface="DDTNEO+LucidaSansUnicode" panose="02000500000000000000"/>
                <a:cs typeface="DDTNEO+LucidaSansUnicode" panose="02000500000000000000"/>
              </a:rPr>
              <a:t>1</a:t>
            </a:r>
            <a:r>
              <a:rPr sz="2700" dirty="0">
                <a:solidFill>
                  <a:srgbClr val="000000"/>
                </a:solidFill>
                <a:latin typeface="ILCCTM+SimHei" panose="02000500000000000000"/>
                <a:cs typeface="ILCCTM+SimHei" panose="02000500000000000000"/>
              </a:rPr>
              <a:t>、使用万用表检测下位机输出端电流</a:t>
            </a:r>
          </a:p>
          <a:p>
            <a:pPr marL="255905" marR="0">
              <a:lnSpc>
                <a:spcPts val="2815"/>
              </a:lnSpc>
              <a:spcBef>
                <a:spcPts val="370"/>
              </a:spcBef>
              <a:spcAft>
                <a:spcPts val="0"/>
              </a:spcAft>
            </a:pPr>
            <a:r>
              <a:rPr sz="2700" dirty="0">
                <a:solidFill>
                  <a:srgbClr val="000000"/>
                </a:solidFill>
                <a:latin typeface="ILCCTM+SimHei" panose="02000500000000000000"/>
                <a:cs typeface="ILCCTM+SimHei" panose="02000500000000000000"/>
              </a:rPr>
              <a:t>与上位机输入端电流是否一致。</a:t>
            </a:r>
            <a:r>
              <a:rPr sz="2700" dirty="0">
                <a:solidFill>
                  <a:srgbClr val="000000"/>
                </a:solidFill>
                <a:latin typeface="DDTNEO+LucidaSansUnicode" panose="02000500000000000000"/>
                <a:cs typeface="DDTNEO+LucidaSansUnicode" panose="02000500000000000000"/>
              </a:rPr>
              <a:t>2</a:t>
            </a:r>
            <a:r>
              <a:rPr sz="2700" dirty="0">
                <a:solidFill>
                  <a:srgbClr val="000000"/>
                </a:solidFill>
                <a:latin typeface="ILCCTM+SimHei" panose="02000500000000000000"/>
                <a:cs typeface="ILCCTM+SimHei" panose="02000500000000000000"/>
              </a:rPr>
              <a:t>、使用回路校准</a:t>
            </a:r>
          </a:p>
          <a:p>
            <a:pPr marL="255905" marR="0">
              <a:lnSpc>
                <a:spcPts val="2700"/>
              </a:lnSpc>
              <a:spcBef>
                <a:spcPts val="405"/>
              </a:spcBef>
              <a:spcAft>
                <a:spcPts val="0"/>
              </a:spcAft>
            </a:pPr>
            <a:r>
              <a:rPr sz="2700" dirty="0">
                <a:solidFill>
                  <a:srgbClr val="000000"/>
                </a:solidFill>
                <a:latin typeface="ILCCTM+SimHei" panose="02000500000000000000"/>
                <a:cs typeface="ILCCTM+SimHei" panose="02000500000000000000"/>
              </a:rPr>
              <a:t>仪输入一定值的电流信号，观察上位机数据是否正</a:t>
            </a:r>
          </a:p>
          <a:p>
            <a:pPr marL="255905" marR="0">
              <a:lnSpc>
                <a:spcPts val="2815"/>
              </a:lnSpc>
              <a:spcBef>
                <a:spcPts val="505"/>
              </a:spcBef>
              <a:spcAft>
                <a:spcPts val="0"/>
              </a:spcAft>
            </a:pPr>
            <a:r>
              <a:rPr sz="2700" dirty="0">
                <a:solidFill>
                  <a:srgbClr val="000000"/>
                </a:solidFill>
                <a:latin typeface="ILCCTM+SimHei" panose="02000500000000000000"/>
                <a:cs typeface="ILCCTM+SimHei" panose="02000500000000000000"/>
              </a:rPr>
              <a:t>确。</a:t>
            </a:r>
            <a:r>
              <a:rPr sz="2700" dirty="0">
                <a:solidFill>
                  <a:srgbClr val="000000"/>
                </a:solidFill>
                <a:latin typeface="DDTNEO+LucidaSansUnicode" panose="02000500000000000000"/>
                <a:cs typeface="DDTNEO+LucidaSansUnicode" panose="02000500000000000000"/>
              </a:rPr>
              <a:t>3</a:t>
            </a:r>
            <a:r>
              <a:rPr sz="2700" dirty="0">
                <a:solidFill>
                  <a:srgbClr val="000000"/>
                </a:solidFill>
                <a:latin typeface="ILCCTM+SimHei" panose="02000500000000000000"/>
                <a:cs typeface="ILCCTM+SimHei" panose="02000500000000000000"/>
              </a:rPr>
              <a:t>、使用标气进行试验。</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657860" y="1674455"/>
            <a:ext cx="8969661" cy="2550942"/>
          </a:xfrm>
          <a:prstGeom prst="rect">
            <a:avLst/>
          </a:prstGeom>
        </p:spPr>
        <p:txBody>
          <a:bodyPr vert="horz" wrap="square" lIns="0" tIns="0" rIns="0" bIns="0" rtlCol="0">
            <a:spAutoFit/>
          </a:bodyPr>
          <a:lstStyle/>
          <a:p>
            <a:pPr marL="0" marR="0">
              <a:lnSpc>
                <a:spcPts val="2700"/>
              </a:lnSpc>
              <a:spcBef>
                <a:spcPts val="0"/>
              </a:spcBef>
              <a:spcAft>
                <a:spcPts val="0"/>
              </a:spcAft>
            </a:pPr>
            <a:r>
              <a:rPr sz="1850" dirty="0">
                <a:solidFill>
                  <a:srgbClr val="2DA2BF"/>
                </a:solidFill>
                <a:latin typeface="EGCTCM+ArialMT" panose="02000500000000000000"/>
                <a:cs typeface="EGCTCM+ArialMT" panose="02000500000000000000"/>
              </a:rPr>
              <a:t>•</a:t>
            </a:r>
            <a:r>
              <a:rPr sz="1850" spc="853" dirty="0">
                <a:solidFill>
                  <a:srgbClr val="2DA2BF"/>
                </a:solidFill>
                <a:latin typeface="EGCTCM+ArialMT" panose="02000500000000000000"/>
                <a:cs typeface="EGCTCM+ArialMT" panose="02000500000000000000"/>
              </a:rPr>
              <a:t> </a:t>
            </a:r>
            <a:r>
              <a:rPr sz="2700" dirty="0">
                <a:solidFill>
                  <a:srgbClr val="000000"/>
                </a:solidFill>
                <a:latin typeface="ILCCTM+SimHei" panose="02000500000000000000"/>
                <a:cs typeface="ILCCTM+SimHei" panose="02000500000000000000"/>
              </a:rPr>
              <a:t>常见问题：模拟数据上传或人为修改数据。</a:t>
            </a:r>
          </a:p>
          <a:p>
            <a:pPr marL="0" marR="0">
              <a:lnSpc>
                <a:spcPts val="2815"/>
              </a:lnSpc>
              <a:spcBef>
                <a:spcPts val="905"/>
              </a:spcBef>
              <a:spcAft>
                <a:spcPts val="0"/>
              </a:spcAft>
            </a:pPr>
            <a:r>
              <a:rPr sz="1850" dirty="0">
                <a:solidFill>
                  <a:srgbClr val="2DA2BF"/>
                </a:solidFill>
                <a:latin typeface="EGCTCM+ArialMT" panose="02000500000000000000"/>
                <a:cs typeface="EGCTCM+ArialMT" panose="02000500000000000000"/>
              </a:rPr>
              <a:t>•</a:t>
            </a:r>
            <a:r>
              <a:rPr sz="1850" spc="853" dirty="0">
                <a:solidFill>
                  <a:srgbClr val="2DA2BF"/>
                </a:solidFill>
                <a:latin typeface="EGCTCM+ArialMT" panose="02000500000000000000"/>
                <a:cs typeface="EGCTCM+ArialMT" panose="02000500000000000000"/>
              </a:rPr>
              <a:t> </a:t>
            </a:r>
            <a:r>
              <a:rPr sz="2700" spc="15" dirty="0">
                <a:solidFill>
                  <a:srgbClr val="000000"/>
                </a:solidFill>
                <a:latin typeface="ILCCTM+SimHei" panose="02000500000000000000"/>
                <a:cs typeface="ILCCTM+SimHei" panose="02000500000000000000"/>
              </a:rPr>
              <a:t>核查方法：</a:t>
            </a:r>
            <a:r>
              <a:rPr sz="2700" dirty="0">
                <a:solidFill>
                  <a:srgbClr val="000000"/>
                </a:solidFill>
                <a:latin typeface="DDTNEO+LucidaSansUnicode" panose="02000500000000000000"/>
                <a:cs typeface="DDTNEO+LucidaSansUnicode" panose="02000500000000000000"/>
              </a:rPr>
              <a:t>1</a:t>
            </a:r>
            <a:r>
              <a:rPr sz="2700" dirty="0">
                <a:solidFill>
                  <a:srgbClr val="000000"/>
                </a:solidFill>
                <a:latin typeface="ILCCTM+SimHei" panose="02000500000000000000"/>
                <a:cs typeface="ILCCTM+SimHei" panose="02000500000000000000"/>
              </a:rPr>
              <a:t>、切断分析仪器至数采仪的信号线，</a:t>
            </a:r>
          </a:p>
          <a:p>
            <a:pPr marL="255905" marR="0">
              <a:lnSpc>
                <a:spcPts val="2815"/>
              </a:lnSpc>
              <a:spcBef>
                <a:spcPts val="370"/>
              </a:spcBef>
              <a:spcAft>
                <a:spcPts val="0"/>
              </a:spcAft>
            </a:pPr>
            <a:r>
              <a:rPr sz="2700" dirty="0">
                <a:solidFill>
                  <a:srgbClr val="000000"/>
                </a:solidFill>
                <a:latin typeface="ILCCTM+SimHei" panose="02000500000000000000"/>
                <a:cs typeface="ILCCTM+SimHei" panose="02000500000000000000"/>
              </a:rPr>
              <a:t>观察数据是否仍正常上传至上位机。</a:t>
            </a:r>
            <a:r>
              <a:rPr sz="2700" dirty="0">
                <a:solidFill>
                  <a:srgbClr val="000000"/>
                </a:solidFill>
                <a:latin typeface="DDTNEO+LucidaSansUnicode" panose="02000500000000000000"/>
                <a:cs typeface="DDTNEO+LucidaSansUnicode" panose="02000500000000000000"/>
              </a:rPr>
              <a:t>2</a:t>
            </a:r>
            <a:r>
              <a:rPr sz="2700" dirty="0">
                <a:solidFill>
                  <a:srgbClr val="000000"/>
                </a:solidFill>
                <a:latin typeface="ILCCTM+SimHei" panose="02000500000000000000"/>
                <a:cs typeface="ILCCTM+SimHei" panose="02000500000000000000"/>
              </a:rPr>
              <a:t>、可调阅监</a:t>
            </a:r>
          </a:p>
          <a:p>
            <a:pPr marL="255905" marR="0">
              <a:lnSpc>
                <a:spcPts val="2700"/>
              </a:lnSpc>
              <a:spcBef>
                <a:spcPts val="405"/>
              </a:spcBef>
              <a:spcAft>
                <a:spcPts val="0"/>
              </a:spcAft>
            </a:pPr>
            <a:r>
              <a:rPr sz="2700" dirty="0">
                <a:solidFill>
                  <a:srgbClr val="000000"/>
                </a:solidFill>
                <a:latin typeface="ILCCTM+SimHei" panose="02000500000000000000"/>
                <a:cs typeface="ILCCTM+SimHei" panose="02000500000000000000"/>
              </a:rPr>
              <a:t>控中心数据，并核对数采仪、分析仪器中同一时刻</a:t>
            </a:r>
          </a:p>
          <a:p>
            <a:pPr marL="255905" marR="0">
              <a:lnSpc>
                <a:spcPts val="2700"/>
              </a:lnSpc>
              <a:spcBef>
                <a:spcPts val="540"/>
              </a:spcBef>
              <a:spcAft>
                <a:spcPts val="0"/>
              </a:spcAft>
            </a:pPr>
            <a:r>
              <a:rPr sz="2700" dirty="0">
                <a:solidFill>
                  <a:srgbClr val="000000"/>
                </a:solidFill>
                <a:latin typeface="ILCCTM+SimHei" panose="02000500000000000000"/>
                <a:cs typeface="ILCCTM+SimHei" panose="02000500000000000000"/>
              </a:rPr>
              <a:t>数据是否一致。</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991552" y="1293217"/>
            <a:ext cx="7918832" cy="601345"/>
          </a:xfrm>
          <a:prstGeom prst="rect">
            <a:avLst/>
          </a:prstGeom>
        </p:spPr>
        <p:txBody>
          <a:bodyPr vert="horz" wrap="square" lIns="0" tIns="0" rIns="0" bIns="0" rtlCol="0">
            <a:spAutoFit/>
          </a:bodyPr>
          <a:lstStyle/>
          <a:p>
            <a:pPr marL="457200" marR="0">
              <a:lnSpc>
                <a:spcPts val="4690"/>
              </a:lnSpc>
              <a:spcBef>
                <a:spcPts val="0"/>
              </a:spcBef>
              <a:spcAft>
                <a:spcPts val="0"/>
              </a:spcAft>
            </a:pPr>
            <a:endParaRPr sz="4500" spc="20" dirty="0">
              <a:solidFill>
                <a:srgbClr val="0000FF"/>
              </a:solidFill>
              <a:latin typeface="宋体" panose="02010600030101010101" pitchFamily="2" charset="-122"/>
              <a:cs typeface="宋体" panose="02010600030101010101" pitchFamily="2" charset="-122"/>
            </a:endParaRPr>
          </a:p>
        </p:txBody>
      </p:sp>
    </p:spTree>
  </p:cSld>
  <p:clrMapOvr>
    <a:masterClrMapping/>
  </p:clrMapOvr>
</p:sld>
</file>

<file path=ppt/theme/theme1.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5700</Words>
  <Application>Microsoft Office PowerPoint</Application>
  <PresentationFormat>全屏显示(4:3)</PresentationFormat>
  <Paragraphs>1062</Paragraphs>
  <Slides>92</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92</vt:i4>
      </vt:variant>
    </vt:vector>
  </HeadingPairs>
  <TitlesOfParts>
    <vt:vector size="110" baseType="lpstr">
      <vt:lpstr>Arial</vt:lpstr>
      <vt:lpstr>宋体</vt:lpstr>
      <vt:lpstr>Calibri</vt:lpstr>
      <vt:lpstr>UVWQUJ+Wingdings3</vt:lpstr>
      <vt:lpstr>Times New Roman</vt:lpstr>
      <vt:lpstr>ILCCTM+SimHei</vt:lpstr>
      <vt:lpstr>EGCTCM+ArialMT</vt:lpstr>
      <vt:lpstr>仿宋</vt:lpstr>
      <vt:lpstr>华文楷体</vt:lpstr>
      <vt:lpstr>Candara</vt:lpstr>
      <vt:lpstr>DDTNEO+LucidaSansUnicode</vt:lpstr>
      <vt:lpstr>HJTUWI+SegoePrint</vt:lpstr>
      <vt:lpstr>DURLPN+TimesNewRomanPSMT</vt:lpstr>
      <vt:lpstr>IPQOHI+Arial-BoldMT</vt:lpstr>
      <vt:lpstr>新宋体</vt:lpstr>
      <vt:lpstr>华文新魏</vt:lpstr>
      <vt:lpstr>CVWIHH+LucidaCalligraphy-Italic</vt:lpstr>
      <vt:lpstr>Theme Office</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lpstr>幻灯片 86</vt:lpstr>
      <vt:lpstr>幻灯片 87</vt:lpstr>
      <vt:lpstr>幻灯片 88</vt:lpstr>
      <vt:lpstr>幻灯片 89</vt:lpstr>
      <vt:lpstr>幻灯片 90</vt:lpstr>
      <vt:lpstr>幻灯片 91</vt:lpstr>
      <vt:lpstr>幻灯片 92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PowerPoint</dc:title>
  <dc:creator>Lenovo</dc:creator>
  <cp:lastModifiedBy>Administrator</cp:lastModifiedBy>
  <cp:revision>4</cp:revision>
  <dcterms:created xsi:type="dcterms:W3CDTF">2020-04-25T07:43:00Z</dcterms:created>
  <dcterms:modified xsi:type="dcterms:W3CDTF">2020-05-26T00:42:04Z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